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1" r:id="rId3"/>
    <p:sldId id="309" r:id="rId4"/>
    <p:sldId id="308" r:id="rId5"/>
    <p:sldId id="319" r:id="rId6"/>
    <p:sldId id="310" r:id="rId7"/>
    <p:sldId id="312" r:id="rId8"/>
    <p:sldId id="313" r:id="rId9"/>
    <p:sldId id="320" r:id="rId10"/>
    <p:sldId id="314" r:id="rId11"/>
    <p:sldId id="315" r:id="rId12"/>
    <p:sldId id="316" r:id="rId13"/>
    <p:sldId id="318" r:id="rId14"/>
    <p:sldId id="317" r:id="rId15"/>
    <p:sldId id="321" r:id="rId16"/>
    <p:sldId id="306" r:id="rId1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1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42ED"/>
    <a:srgbClr val="005B9F"/>
    <a:srgbClr val="003D6B"/>
    <a:srgbClr val="78BED8"/>
    <a:srgbClr val="589CAB"/>
    <a:srgbClr val="EE3B95"/>
    <a:srgbClr val="EE6BA0"/>
    <a:srgbClr val="00A1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74"/>
  </p:normalViewPr>
  <p:slideViewPr>
    <p:cSldViewPr snapToGrid="0" snapToObjects="1" showGuides="1">
      <p:cViewPr varScale="1">
        <p:scale>
          <a:sx n="73" d="100"/>
          <a:sy n="73" d="100"/>
        </p:scale>
        <p:origin x="618" y="78"/>
      </p:cViewPr>
      <p:guideLst>
        <p:guide orient="horz" pos="61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016B42-8C45-BE44-B403-ADE6EE558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6636B9D-AD30-564E-9749-E54870D2DF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8A2E691-650C-A648-BDA9-B3447E031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0642F-CA5B-E244-936C-11E201B3EBC9}" type="datetimeFigureOut">
              <a:rPr lang="es-MX" smtClean="0"/>
              <a:t>06/04/2022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D443944-6640-154F-A8FE-AFB88DD8C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3892CC-84A0-DD4F-B7AE-98A9BA43C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D8ECC-00C3-2448-9E44-5297C44F853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7378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F21DEC-4F23-8143-BA3D-E1DFEF7A8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AAB00EA-342D-9740-A7D3-9D647DFFFA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C8EC93D-857D-A64F-A8CE-6DC80945F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0642F-CA5B-E244-936C-11E201B3EBC9}" type="datetimeFigureOut">
              <a:rPr lang="es-MX" smtClean="0"/>
              <a:t>06/04/2022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F2004A5-A091-AB46-BC03-2F9838F21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E3BC063-3084-884A-8305-157E386F7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D8ECC-00C3-2448-9E44-5297C44F853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65776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05484E-C5F8-1B4B-895A-BCE160C76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77B5203-42AB-9849-A287-D86B1535D6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D162CC5-F9C1-E54C-BBB1-684048D2C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0642F-CA5B-E244-936C-11E201B3EBC9}" type="datetimeFigureOut">
              <a:rPr lang="es-MX" smtClean="0"/>
              <a:t>06/04/2022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E795076-AE25-9B4E-9726-167DC25AC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E6F2A26-B575-3C43-B183-BF521C109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D8ECC-00C3-2448-9E44-5297C44F853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8110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886B0E-AF82-334F-BCED-BC6D39BEF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C1F2E05-8D4C-E94A-8EBE-5F657C0941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20F0CDC-412C-BC42-BB8B-53A84BEE8D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44975AA-1446-1B41-B194-F0585486D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0642F-CA5B-E244-936C-11E201B3EBC9}" type="datetimeFigureOut">
              <a:rPr lang="es-MX" smtClean="0"/>
              <a:t>06/04/2022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F439FB4-827A-D74B-BBA7-9CC8937B9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D13376A-BB1D-BE42-8005-0A972AACF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D8ECC-00C3-2448-9E44-5297C44F853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2692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9A5B06-4406-E645-9035-FA397ECB8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3748765-2B60-304E-B22B-15789CF975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F1D197B-587F-944F-8D4C-736E76A993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39AA1D9-83D3-924F-A5AD-1B0420AA3A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3025750-72FF-044C-B09C-62F0CD7F62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0B7406-14B2-C64A-803A-2C59D3B59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0642F-CA5B-E244-936C-11E201B3EBC9}" type="datetimeFigureOut">
              <a:rPr lang="es-MX" smtClean="0"/>
              <a:t>06/04/2022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2AC7E6B-AFA1-B24F-BFF2-4C8610B17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E028AE6-20A8-BD43-9C0F-83B6D6374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D8ECC-00C3-2448-9E44-5297C44F853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59833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D0D757-AB92-C242-AF74-E0E5B553C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7AA621-9D6D-134F-A496-E6FE292D2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0642F-CA5B-E244-936C-11E201B3EBC9}" type="datetimeFigureOut">
              <a:rPr lang="es-MX" smtClean="0"/>
              <a:t>06/04/2022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D666036-785B-DB4B-B8E8-7FD388C02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6069AD5-4A4E-C241-9F21-0660A5A16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D8ECC-00C3-2448-9E44-5297C44F853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45784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80FA150-0565-814A-94CC-8B0D08AB4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0642F-CA5B-E244-936C-11E201B3EBC9}" type="datetimeFigureOut">
              <a:rPr lang="es-MX" smtClean="0"/>
              <a:t>06/04/2022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FCECBE2-4A27-1D44-BA11-4476A35FE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A1A995B-302A-6741-84A2-91FC38CD4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D8ECC-00C3-2448-9E44-5297C44F853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216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710344-EFFD-BF45-AF5E-6276DAAC4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F47411A-13BC-D04B-B1AE-743F8055B4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5F5608-7C28-BA49-BDF9-1C68FB7F4B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82FB28A-D18F-034B-8E8C-83FD1D4F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0642F-CA5B-E244-936C-11E201B3EBC9}" type="datetimeFigureOut">
              <a:rPr lang="es-MX" smtClean="0"/>
              <a:t>06/04/2022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5EFC5B9-C249-F744-A866-826A6BC32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58ADE5E-8320-DA45-A5A6-C6DC14B89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D8ECC-00C3-2448-9E44-5297C44F853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37956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3A085A-9944-A249-BACF-2CBB39739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E466EBE-2475-D541-88F9-97D59CA532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14A82D5-9702-8942-AD6A-1544E03B5F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3391FD0-CC64-9A49-9220-D1508A78A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0642F-CA5B-E244-936C-11E201B3EBC9}" type="datetimeFigureOut">
              <a:rPr lang="es-MX" smtClean="0"/>
              <a:t>06/04/2022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B38677A-E549-924B-95FB-0E8845733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E51ABD6-D08B-7240-A9C9-812AE037D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D8ECC-00C3-2448-9E44-5297C44F853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51492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F4244F-B724-6943-91B6-D64264045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330F973-BE99-EC47-9238-72979427C2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7CD9717-B060-FB4D-B045-0DAF95DBC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0642F-CA5B-E244-936C-11E201B3EBC9}" type="datetimeFigureOut">
              <a:rPr lang="es-MX" smtClean="0"/>
              <a:t>06/04/2022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DB7E81A-FB06-234C-BA06-898A57309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9671ADC-4295-3049-86AA-3287DF0C9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D8ECC-00C3-2448-9E44-5297C44F853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27433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48B31A9-F5B2-F24C-91AC-7F2240A206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B1FBD42-255F-1343-9F7C-EE8F867C31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9A512F9-2992-FC4C-9431-030E5B02E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0642F-CA5B-E244-936C-11E201B3EBC9}" type="datetimeFigureOut">
              <a:rPr lang="es-MX" smtClean="0"/>
              <a:t>06/04/2022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8C0D4F7-C878-2948-BB1E-503BC5146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CB38C35-2498-214C-819C-92E66DBD6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D8ECC-00C3-2448-9E44-5297C44F853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16438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E73E6E8-D3A1-4C41-A9D4-8D9132EDB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7844350-DE8E-C841-9B67-EDF3D3B5AB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C448ECA-81DC-B841-A2E9-E28E9C8CF4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90642F-CA5B-E244-936C-11E201B3EBC9}" type="datetimeFigureOut">
              <a:rPr lang="es-MX" smtClean="0"/>
              <a:t>06/04/2022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D48A2DF-A4E5-7A4A-9236-D21684237B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90C2FB3-C468-4E4C-B9BF-7573912C02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5D8ECC-00C3-2448-9E44-5297C44F853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96368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13.wmf"/><Relationship Id="rId3" Type="http://schemas.openxmlformats.org/officeDocument/2006/relationships/image" Target="../media/image14.png"/><Relationship Id="rId7" Type="http://schemas.openxmlformats.org/officeDocument/2006/relationships/image" Target="../media/image10.wmf"/><Relationship Id="rId12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2.wmf"/><Relationship Id="rId5" Type="http://schemas.openxmlformats.org/officeDocument/2006/relationships/image" Target="../media/image9.w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11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B254542-3551-3747-8153-3749996D2751}"/>
              </a:ext>
            </a:extLst>
          </p:cNvPr>
          <p:cNvSpPr txBox="1"/>
          <p:nvPr/>
        </p:nvSpPr>
        <p:spPr>
          <a:xfrm>
            <a:off x="2581999" y="1982450"/>
            <a:ext cx="673774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4400" b="1" dirty="0">
                <a:solidFill>
                  <a:srgbClr val="005B9F"/>
                </a:solidFill>
                <a:latin typeface="Proxima Nova Rg" panose="02000506030000020004" pitchFamily="2" charset="77"/>
              </a:rPr>
              <a:t>Sistema Integral de</a:t>
            </a:r>
          </a:p>
          <a:p>
            <a:pPr algn="ctr"/>
            <a:r>
              <a:rPr lang="es-ES" sz="4400" b="1" dirty="0">
                <a:solidFill>
                  <a:srgbClr val="005B9F"/>
                </a:solidFill>
                <a:latin typeface="Proxima Nova Rg" panose="02000506030000020004" pitchFamily="2" charset="77"/>
              </a:rPr>
              <a:t> Información Municipal</a:t>
            </a:r>
            <a:endParaRPr lang="es-MX" sz="4400" dirty="0">
              <a:solidFill>
                <a:srgbClr val="005B9F"/>
              </a:solidFill>
              <a:latin typeface="Proxima Nova Rg" panose="02000506030000020004" pitchFamily="2" charset="77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4ABB56A-3DDE-5749-B464-7533CFBDA7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7274" y="5913870"/>
            <a:ext cx="2457450" cy="63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245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04;p3">
            <a:extLst>
              <a:ext uri="{FF2B5EF4-FFF2-40B4-BE49-F238E27FC236}">
                <a16:creationId xmlns:a16="http://schemas.microsoft.com/office/drawing/2014/main" id="{D8A5DF0B-A2C6-1645-985E-2A761C966C6D}"/>
              </a:ext>
            </a:extLst>
          </p:cNvPr>
          <p:cNvSpPr txBox="1">
            <a:spLocks/>
          </p:cNvSpPr>
          <p:nvPr/>
        </p:nvSpPr>
        <p:spPr>
          <a:xfrm>
            <a:off x="838200" y="606713"/>
            <a:ext cx="6906475" cy="9953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rgbClr val="17365D"/>
              </a:buClr>
              <a:buSzPts val="2000"/>
            </a:pPr>
            <a:r>
              <a:rPr lang="es-MX" sz="2400" b="1" dirty="0">
                <a:solidFill>
                  <a:srgbClr val="0542ED"/>
                </a:solidFill>
                <a:latin typeface="Proxima Nova Rg" panose="02000506030000020004" pitchFamily="2" charset="77"/>
                <a:ea typeface="Helvetica Neue"/>
                <a:cs typeface="Helvetica Neue"/>
                <a:sym typeface="Helvetica Neue"/>
              </a:rPr>
              <a:t>Inicio de sesión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8BB27E7B-0527-9147-A9A7-F1DDF417D7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4" y="6182253"/>
            <a:ext cx="1711326" cy="44079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AAB6569-2C43-43AD-B680-957F0943FF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6891" y="2203791"/>
            <a:ext cx="6841223" cy="4419257"/>
          </a:xfrm>
          <a:prstGeom prst="rect">
            <a:avLst/>
          </a:prstGeom>
        </p:spPr>
      </p:pic>
      <p:sp>
        <p:nvSpPr>
          <p:cNvPr id="8" name="Google Shape;104;p3">
            <a:extLst>
              <a:ext uri="{FF2B5EF4-FFF2-40B4-BE49-F238E27FC236}">
                <a16:creationId xmlns:a16="http://schemas.microsoft.com/office/drawing/2014/main" id="{7FAD6B5F-5FD3-405F-8000-00A91E4B331B}"/>
              </a:ext>
            </a:extLst>
          </p:cNvPr>
          <p:cNvSpPr txBox="1">
            <a:spLocks/>
          </p:cNvSpPr>
          <p:nvPr/>
        </p:nvSpPr>
        <p:spPr>
          <a:xfrm>
            <a:off x="838200" y="1236257"/>
            <a:ext cx="6906475" cy="9953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rgbClr val="17365D"/>
              </a:buClr>
              <a:buSzPts val="2000"/>
            </a:pPr>
            <a:r>
              <a:rPr lang="es-MX" sz="2400" b="1" dirty="0">
                <a:solidFill>
                  <a:srgbClr val="00B0F0"/>
                </a:solidFill>
                <a:latin typeface="Proxima Nova Rg" panose="02000506030000020004" pitchFamily="2" charset="77"/>
                <a:ea typeface="Helvetica Neue"/>
                <a:cs typeface="Helvetica Neue"/>
                <a:sym typeface="Helvetica Neue"/>
              </a:rPr>
              <a:t>URL: http://siim.aseg.gob.mx</a:t>
            </a:r>
          </a:p>
        </p:txBody>
      </p:sp>
    </p:spTree>
    <p:extLst>
      <p:ext uri="{BB962C8B-B14F-4D97-AF65-F5344CB8AC3E}">
        <p14:creationId xmlns:p14="http://schemas.microsoft.com/office/powerpoint/2010/main" val="2934212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04;p3">
            <a:extLst>
              <a:ext uri="{FF2B5EF4-FFF2-40B4-BE49-F238E27FC236}">
                <a16:creationId xmlns:a16="http://schemas.microsoft.com/office/drawing/2014/main" id="{D8A5DF0B-A2C6-1645-985E-2A761C966C6D}"/>
              </a:ext>
            </a:extLst>
          </p:cNvPr>
          <p:cNvSpPr txBox="1">
            <a:spLocks/>
          </p:cNvSpPr>
          <p:nvPr/>
        </p:nvSpPr>
        <p:spPr>
          <a:xfrm>
            <a:off x="838200" y="606713"/>
            <a:ext cx="6906475" cy="9953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rgbClr val="17365D"/>
              </a:buClr>
              <a:buSzPts val="2000"/>
            </a:pPr>
            <a:r>
              <a:rPr lang="es-MX" sz="2400" b="1" dirty="0">
                <a:solidFill>
                  <a:srgbClr val="0542ED"/>
                </a:solidFill>
                <a:latin typeface="Proxima Nova Rg" panose="02000506030000020004" pitchFamily="2" charset="77"/>
                <a:ea typeface="Helvetica Neue"/>
                <a:cs typeface="Helvetica Neue"/>
                <a:sym typeface="Helvetica Neue"/>
              </a:rPr>
              <a:t>Permisos del usuario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8BB27E7B-0527-9147-A9A7-F1DDF417D7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4" y="6182253"/>
            <a:ext cx="1711326" cy="440796"/>
          </a:xfrm>
          <a:prstGeom prst="rect">
            <a:avLst/>
          </a:prstGeom>
        </p:spPr>
      </p:pic>
      <p:graphicFrame>
        <p:nvGraphicFramePr>
          <p:cNvPr id="5" name="Objeto 4">
            <a:extLst>
              <a:ext uri="{FF2B5EF4-FFF2-40B4-BE49-F238E27FC236}">
                <a16:creationId xmlns:a16="http://schemas.microsoft.com/office/drawing/2014/main" id="{F5072D08-F918-4975-89EF-D2F3E39EB02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9614891"/>
              </p:ext>
            </p:extLst>
          </p:nvPr>
        </p:nvGraphicFramePr>
        <p:xfrm>
          <a:off x="1018308" y="1925782"/>
          <a:ext cx="3505200" cy="236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Imagen de mapa de bits" r:id="rId4" imgW="3505320" imgH="2362320" progId="Paint.Picture">
                  <p:embed/>
                </p:oleObj>
              </mc:Choice>
              <mc:Fallback>
                <p:oleObj name="Imagen de mapa de bits" r:id="rId4" imgW="3505320" imgH="2362320" progId="Paint.Picture">
                  <p:embed/>
                  <p:pic>
                    <p:nvPicPr>
                      <p:cNvPr id="5" name="Objeto 4">
                        <a:extLst>
                          <a:ext uri="{FF2B5EF4-FFF2-40B4-BE49-F238E27FC236}">
                            <a16:creationId xmlns:a16="http://schemas.microsoft.com/office/drawing/2014/main" id="{F5072D08-F918-4975-89EF-D2F3E39EB0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18308" y="1925782"/>
                        <a:ext cx="3505200" cy="2362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5CF77790-38B8-4BEE-AB01-46BDCF2161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70019" y="1667117"/>
            <a:ext cx="5999855" cy="2879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664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51564" y="1825625"/>
            <a:ext cx="7502236" cy="4351338"/>
          </a:xfrm>
        </p:spPr>
        <p:txBody>
          <a:bodyPr>
            <a:normAutofit fontScale="85000" lnSpcReduction="20000"/>
          </a:bodyPr>
          <a:lstStyle/>
          <a:p>
            <a:r>
              <a:rPr lang="es-MX" dirty="0"/>
              <a:t>Administrador del municipio</a:t>
            </a:r>
          </a:p>
          <a:p>
            <a:pPr lvl="1"/>
            <a:r>
              <a:rPr lang="es-MX" dirty="0"/>
              <a:t>Puede realizar todo dentro del sistema, administrar usuarios, estructura y reportes</a:t>
            </a:r>
          </a:p>
          <a:p>
            <a:r>
              <a:rPr lang="es-MX" dirty="0"/>
              <a:t>Administrar usuarios y estructura del área</a:t>
            </a:r>
          </a:p>
          <a:p>
            <a:pPr lvl="1"/>
            <a:r>
              <a:rPr lang="es-MX" dirty="0"/>
              <a:t>Similar al administrador pero solo en el ámbito del área en que este dado de alta el usuario</a:t>
            </a:r>
          </a:p>
          <a:p>
            <a:r>
              <a:rPr lang="es-MX" dirty="0"/>
              <a:t>Visto bueno validación final</a:t>
            </a:r>
          </a:p>
          <a:p>
            <a:pPr lvl="1"/>
            <a:r>
              <a:rPr lang="es-MX" dirty="0"/>
              <a:t>Es la validación que se da para la entrega recepción de todo el municipio</a:t>
            </a:r>
          </a:p>
          <a:p>
            <a:r>
              <a:rPr lang="es-MX" dirty="0"/>
              <a:t>Visto bueno validación parcial</a:t>
            </a:r>
          </a:p>
          <a:p>
            <a:pPr lvl="1"/>
            <a:r>
              <a:rPr lang="es-MX" dirty="0"/>
              <a:t>Se puede ir validando por cada área para ver los avances en la captura</a:t>
            </a:r>
          </a:p>
          <a:p>
            <a:r>
              <a:rPr lang="es-MX" dirty="0"/>
              <a:t>Visor</a:t>
            </a:r>
          </a:p>
          <a:p>
            <a:pPr lvl="1"/>
            <a:r>
              <a:rPr lang="es-MX" dirty="0"/>
              <a:t>Solo puede ver la información de todo el municipio sin modificar nada, no debe usarse en conjunto de otro permiso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62A9488-7205-42CE-B45F-3681B85B2C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607" y="2203583"/>
            <a:ext cx="3067478" cy="2229161"/>
          </a:xfrm>
          <a:prstGeom prst="rect">
            <a:avLst/>
          </a:prstGeom>
        </p:spPr>
      </p:pic>
      <p:sp>
        <p:nvSpPr>
          <p:cNvPr id="10" name="Google Shape;104;p3">
            <a:extLst>
              <a:ext uri="{FF2B5EF4-FFF2-40B4-BE49-F238E27FC236}">
                <a16:creationId xmlns:a16="http://schemas.microsoft.com/office/drawing/2014/main" id="{E45B1BF5-60DD-487E-8EF2-F8D67483EC6D}"/>
              </a:ext>
            </a:extLst>
          </p:cNvPr>
          <p:cNvSpPr txBox="1">
            <a:spLocks/>
          </p:cNvSpPr>
          <p:nvPr/>
        </p:nvSpPr>
        <p:spPr>
          <a:xfrm>
            <a:off x="838200" y="606713"/>
            <a:ext cx="6906475" cy="9953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rgbClr val="17365D"/>
              </a:buClr>
              <a:buSzPts val="2000"/>
            </a:pPr>
            <a:r>
              <a:rPr lang="es-MX" sz="2400" b="1" dirty="0">
                <a:solidFill>
                  <a:srgbClr val="0542ED"/>
                </a:solidFill>
                <a:latin typeface="Proxima Nova Rg" panose="02000506030000020004" pitchFamily="2" charset="77"/>
                <a:ea typeface="Helvetica Neue"/>
                <a:cs typeface="Helvetica Neue"/>
                <a:sym typeface="Helvetica Neue"/>
              </a:rPr>
              <a:t>Definición de permisos</a:t>
            </a:r>
          </a:p>
        </p:txBody>
      </p:sp>
    </p:spTree>
    <p:extLst>
      <p:ext uri="{BB962C8B-B14F-4D97-AF65-F5344CB8AC3E}">
        <p14:creationId xmlns:p14="http://schemas.microsoft.com/office/powerpoint/2010/main" val="1856104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33714" y="1508125"/>
            <a:ext cx="4302520" cy="2473032"/>
          </a:xfrm>
        </p:spPr>
        <p:txBody>
          <a:bodyPr>
            <a:normAutofit/>
          </a:bodyPr>
          <a:lstStyle/>
          <a:p>
            <a:r>
              <a:rPr lang="es-MX" dirty="0"/>
              <a:t>Cada municipio puede generar formatos nuevos del tipo libre</a:t>
            </a:r>
          </a:p>
        </p:txBody>
      </p:sp>
      <p:sp>
        <p:nvSpPr>
          <p:cNvPr id="9" name="Google Shape;104;p3">
            <a:extLst>
              <a:ext uri="{FF2B5EF4-FFF2-40B4-BE49-F238E27FC236}">
                <a16:creationId xmlns:a16="http://schemas.microsoft.com/office/drawing/2014/main" id="{F34CCF0C-B699-40DB-A40F-BC461F7173FB}"/>
              </a:ext>
            </a:extLst>
          </p:cNvPr>
          <p:cNvSpPr txBox="1">
            <a:spLocks/>
          </p:cNvSpPr>
          <p:nvPr/>
        </p:nvSpPr>
        <p:spPr>
          <a:xfrm>
            <a:off x="838200" y="606713"/>
            <a:ext cx="6906475" cy="9953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rgbClr val="17365D"/>
              </a:buClr>
              <a:buSzPts val="2000"/>
            </a:pPr>
            <a:r>
              <a:rPr lang="es-MX" sz="2400" b="1" dirty="0">
                <a:solidFill>
                  <a:srgbClr val="0542ED"/>
                </a:solidFill>
                <a:latin typeface="Proxima Nova Rg" panose="02000506030000020004" pitchFamily="2" charset="77"/>
                <a:ea typeface="Helvetica Neue"/>
                <a:cs typeface="Helvetica Neue"/>
                <a:sym typeface="Helvetica Neue"/>
              </a:rPr>
              <a:t>Formatos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B7C1CC0-0438-4182-AFDF-4202638CF4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16" t="8827" r="4000" b="11571"/>
          <a:stretch/>
        </p:blipFill>
        <p:spPr>
          <a:xfrm>
            <a:off x="5688037" y="1406207"/>
            <a:ext cx="5509846" cy="331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969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51564" y="1825625"/>
            <a:ext cx="7502236" cy="4351338"/>
          </a:xfrm>
        </p:spPr>
        <p:txBody>
          <a:bodyPr>
            <a:normAutofit lnSpcReduction="10000"/>
          </a:bodyPr>
          <a:lstStyle/>
          <a:p>
            <a:r>
              <a:rPr lang="es-MX" dirty="0"/>
              <a:t>Agregar nuevo nodo de la estructura</a:t>
            </a:r>
          </a:p>
          <a:p>
            <a:endParaRPr lang="es-MX" dirty="0"/>
          </a:p>
          <a:p>
            <a:r>
              <a:rPr lang="es-MX" dirty="0"/>
              <a:t>Editar nodo de la estructura</a:t>
            </a:r>
          </a:p>
          <a:p>
            <a:endParaRPr lang="es-MX" dirty="0"/>
          </a:p>
          <a:p>
            <a:r>
              <a:rPr lang="es-MX" dirty="0"/>
              <a:t>Eliminar nodo</a:t>
            </a:r>
          </a:p>
          <a:p>
            <a:endParaRPr lang="es-MX" dirty="0"/>
          </a:p>
          <a:p>
            <a:r>
              <a:rPr lang="es-MX" dirty="0"/>
              <a:t>Mover nodo a otra área</a:t>
            </a:r>
          </a:p>
          <a:p>
            <a:endParaRPr lang="es-MX" dirty="0"/>
          </a:p>
          <a:p>
            <a:r>
              <a:rPr lang="es-MX" dirty="0"/>
              <a:t>Ver información</a:t>
            </a:r>
          </a:p>
        </p:txBody>
      </p:sp>
      <p:sp>
        <p:nvSpPr>
          <p:cNvPr id="9" name="Google Shape;104;p3">
            <a:extLst>
              <a:ext uri="{FF2B5EF4-FFF2-40B4-BE49-F238E27FC236}">
                <a16:creationId xmlns:a16="http://schemas.microsoft.com/office/drawing/2014/main" id="{F34CCF0C-B699-40DB-A40F-BC461F7173FB}"/>
              </a:ext>
            </a:extLst>
          </p:cNvPr>
          <p:cNvSpPr txBox="1">
            <a:spLocks/>
          </p:cNvSpPr>
          <p:nvPr/>
        </p:nvSpPr>
        <p:spPr>
          <a:xfrm>
            <a:off x="838200" y="606713"/>
            <a:ext cx="6906475" cy="9953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rgbClr val="17365D"/>
              </a:buClr>
              <a:buSzPts val="2000"/>
            </a:pPr>
            <a:r>
              <a:rPr lang="es-MX" sz="2400" b="1" dirty="0">
                <a:solidFill>
                  <a:srgbClr val="0542ED"/>
                </a:solidFill>
                <a:latin typeface="Proxima Nova Rg" panose="02000506030000020004" pitchFamily="2" charset="77"/>
                <a:ea typeface="Helvetica Neue"/>
                <a:cs typeface="Helvetica Neue"/>
                <a:sym typeface="Helvetica Neue"/>
              </a:rPr>
              <a:t>Estructura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AE8F4513-905B-4AE0-867C-7B9DB69423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8003" t="28030" r="12744" b="59645"/>
          <a:stretch/>
        </p:blipFill>
        <p:spPr>
          <a:xfrm>
            <a:off x="3401869" y="1825625"/>
            <a:ext cx="345209" cy="318656"/>
          </a:xfrm>
          <a:prstGeom prst="rect">
            <a:avLst/>
          </a:prstGeom>
        </p:spPr>
      </p:pic>
      <p:graphicFrame>
        <p:nvGraphicFramePr>
          <p:cNvPr id="13" name="Objeto 12">
            <a:extLst>
              <a:ext uri="{FF2B5EF4-FFF2-40B4-BE49-F238E27FC236}">
                <a16:creationId xmlns:a16="http://schemas.microsoft.com/office/drawing/2014/main" id="{CDE63993-94CF-45D7-B3B0-8B9CC952CBB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7715269"/>
              </p:ext>
            </p:extLst>
          </p:nvPr>
        </p:nvGraphicFramePr>
        <p:xfrm>
          <a:off x="388938" y="2255838"/>
          <a:ext cx="2676525" cy="188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Imagen de mapa de bits" r:id="rId4" imgW="2676600" imgH="1886040" progId="Paint.Picture">
                  <p:embed/>
                </p:oleObj>
              </mc:Choice>
              <mc:Fallback>
                <p:oleObj name="Imagen de mapa de bits" r:id="rId4" imgW="2676600" imgH="1886040" progId="Paint.Picture">
                  <p:embed/>
                  <p:pic>
                    <p:nvPicPr>
                      <p:cNvPr id="13" name="Objeto 12">
                        <a:extLst>
                          <a:ext uri="{FF2B5EF4-FFF2-40B4-BE49-F238E27FC236}">
                            <a16:creationId xmlns:a16="http://schemas.microsoft.com/office/drawing/2014/main" id="{CDE63993-94CF-45D7-B3B0-8B9CC952CBB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88938" y="2255838"/>
                        <a:ext cx="2676525" cy="1885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to 13">
            <a:extLst>
              <a:ext uri="{FF2B5EF4-FFF2-40B4-BE49-F238E27FC236}">
                <a16:creationId xmlns:a16="http://schemas.microsoft.com/office/drawing/2014/main" id="{4C1BF765-9837-4FD9-B2E8-59272211D4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1069060"/>
              </p:ext>
            </p:extLst>
          </p:nvPr>
        </p:nvGraphicFramePr>
        <p:xfrm>
          <a:off x="3414569" y="2730500"/>
          <a:ext cx="371475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Imagen de mapa de bits" r:id="rId6" imgW="371520" imgH="352440" progId="Paint.Picture">
                  <p:embed/>
                </p:oleObj>
              </mc:Choice>
              <mc:Fallback>
                <p:oleObj name="Imagen de mapa de bits" r:id="rId6" imgW="371520" imgH="352440" progId="Paint.Picture">
                  <p:embed/>
                  <p:pic>
                    <p:nvPicPr>
                      <p:cNvPr id="14" name="Objeto 13">
                        <a:extLst>
                          <a:ext uri="{FF2B5EF4-FFF2-40B4-BE49-F238E27FC236}">
                            <a16:creationId xmlns:a16="http://schemas.microsoft.com/office/drawing/2014/main" id="{4C1BF765-9837-4FD9-B2E8-59272211D4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414569" y="2730500"/>
                        <a:ext cx="371475" cy="352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to 14">
            <a:extLst>
              <a:ext uri="{FF2B5EF4-FFF2-40B4-BE49-F238E27FC236}">
                <a16:creationId xmlns:a16="http://schemas.microsoft.com/office/drawing/2014/main" id="{61B5FE45-DCC7-4D76-A54E-468292DF98A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6219629"/>
              </p:ext>
            </p:extLst>
          </p:nvPr>
        </p:nvGraphicFramePr>
        <p:xfrm>
          <a:off x="3432464" y="3669144"/>
          <a:ext cx="419100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Imagen de mapa de bits" r:id="rId8" imgW="419040" imgH="352440" progId="Paint.Picture">
                  <p:embed/>
                </p:oleObj>
              </mc:Choice>
              <mc:Fallback>
                <p:oleObj name="Imagen de mapa de bits" r:id="rId8" imgW="419040" imgH="352440" progId="Paint.Picture">
                  <p:embed/>
                  <p:pic>
                    <p:nvPicPr>
                      <p:cNvPr id="15" name="Objeto 14">
                        <a:extLst>
                          <a:ext uri="{FF2B5EF4-FFF2-40B4-BE49-F238E27FC236}">
                            <a16:creationId xmlns:a16="http://schemas.microsoft.com/office/drawing/2014/main" id="{61B5FE45-DCC7-4D76-A54E-468292DF98A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432464" y="3669144"/>
                        <a:ext cx="419100" cy="352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to 15">
            <a:extLst>
              <a:ext uri="{FF2B5EF4-FFF2-40B4-BE49-F238E27FC236}">
                <a16:creationId xmlns:a16="http://schemas.microsoft.com/office/drawing/2014/main" id="{C6DB30DF-D1B1-4FB0-B086-52A7DE903D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1358376"/>
              </p:ext>
            </p:extLst>
          </p:nvPr>
        </p:nvGraphicFramePr>
        <p:xfrm>
          <a:off x="3399704" y="4607788"/>
          <a:ext cx="419100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name="Imagen de mapa de bits" r:id="rId10" imgW="419040" imgH="371520" progId="Paint.Picture">
                  <p:embed/>
                </p:oleObj>
              </mc:Choice>
              <mc:Fallback>
                <p:oleObj name="Imagen de mapa de bits" r:id="rId10" imgW="419040" imgH="371520" progId="Paint.Picture">
                  <p:embed/>
                  <p:pic>
                    <p:nvPicPr>
                      <p:cNvPr id="16" name="Objeto 15">
                        <a:extLst>
                          <a:ext uri="{FF2B5EF4-FFF2-40B4-BE49-F238E27FC236}">
                            <a16:creationId xmlns:a16="http://schemas.microsoft.com/office/drawing/2014/main" id="{C6DB30DF-D1B1-4FB0-B086-52A7DE903DC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399704" y="4607788"/>
                        <a:ext cx="419100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to 17">
            <a:extLst>
              <a:ext uri="{FF2B5EF4-FFF2-40B4-BE49-F238E27FC236}">
                <a16:creationId xmlns:a16="http://schemas.microsoft.com/office/drawing/2014/main" id="{13998E80-3D03-484D-9126-44D14C16E8A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2772614"/>
              </p:ext>
            </p:extLst>
          </p:nvPr>
        </p:nvGraphicFramePr>
        <p:xfrm>
          <a:off x="3415579" y="5521032"/>
          <a:ext cx="428625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Imagen de mapa de bits" r:id="rId12" imgW="428760" imgH="352440" progId="Paint.Picture">
                  <p:embed/>
                </p:oleObj>
              </mc:Choice>
              <mc:Fallback>
                <p:oleObj name="Imagen de mapa de bits" r:id="rId12" imgW="428760" imgH="352440" progId="Paint.Picture">
                  <p:embed/>
                  <p:pic>
                    <p:nvPicPr>
                      <p:cNvPr id="18" name="Objeto 17">
                        <a:extLst>
                          <a:ext uri="{FF2B5EF4-FFF2-40B4-BE49-F238E27FC236}">
                            <a16:creationId xmlns:a16="http://schemas.microsoft.com/office/drawing/2014/main" id="{13998E80-3D03-484D-9126-44D14C16E8A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415579" y="5521032"/>
                        <a:ext cx="428625" cy="352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20359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33714" y="1508125"/>
            <a:ext cx="4600286" cy="4351338"/>
          </a:xfrm>
        </p:spPr>
        <p:txBody>
          <a:bodyPr>
            <a:normAutofit/>
          </a:bodyPr>
          <a:lstStyle/>
          <a:p>
            <a:r>
              <a:rPr lang="es-MX" dirty="0"/>
              <a:t>La información de cada elemento de la estructura se compone por el puesto y los datos de la persona, en conjunto forman dicho nodo</a:t>
            </a:r>
          </a:p>
        </p:txBody>
      </p:sp>
      <p:sp>
        <p:nvSpPr>
          <p:cNvPr id="9" name="Google Shape;104;p3">
            <a:extLst>
              <a:ext uri="{FF2B5EF4-FFF2-40B4-BE49-F238E27FC236}">
                <a16:creationId xmlns:a16="http://schemas.microsoft.com/office/drawing/2014/main" id="{F34CCF0C-B699-40DB-A40F-BC461F7173FB}"/>
              </a:ext>
            </a:extLst>
          </p:cNvPr>
          <p:cNvSpPr txBox="1">
            <a:spLocks/>
          </p:cNvSpPr>
          <p:nvPr/>
        </p:nvSpPr>
        <p:spPr>
          <a:xfrm>
            <a:off x="838200" y="606713"/>
            <a:ext cx="6906475" cy="9953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rgbClr val="17365D"/>
              </a:buClr>
              <a:buSzPts val="2000"/>
            </a:pPr>
            <a:r>
              <a:rPr lang="es-MX" sz="2400" b="1" dirty="0">
                <a:solidFill>
                  <a:srgbClr val="0542ED"/>
                </a:solidFill>
                <a:latin typeface="Proxima Nova Rg" panose="02000506030000020004" pitchFamily="2" charset="77"/>
                <a:ea typeface="Helvetica Neue"/>
                <a:cs typeface="Helvetica Neue"/>
                <a:sym typeface="Helvetica Neue"/>
              </a:rPr>
              <a:t>Estructura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BA18B7CD-703A-47BB-A9A0-8F10521FC1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04394"/>
            <a:ext cx="5290720" cy="394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683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940300" y="2412999"/>
            <a:ext cx="5791200" cy="3763963"/>
          </a:xfrm>
        </p:spPr>
        <p:txBody>
          <a:bodyPr>
            <a:normAutofit/>
          </a:bodyPr>
          <a:lstStyle/>
          <a:p>
            <a:r>
              <a:rPr lang="es-MX" dirty="0"/>
              <a:t>El RFC es el dato principal con el cual se relaciona toda la información del sistema por lo cual es de suma importancia que este sea el correcto</a:t>
            </a:r>
          </a:p>
        </p:txBody>
      </p:sp>
      <p:sp>
        <p:nvSpPr>
          <p:cNvPr id="10" name="Google Shape;104;p3">
            <a:extLst>
              <a:ext uri="{FF2B5EF4-FFF2-40B4-BE49-F238E27FC236}">
                <a16:creationId xmlns:a16="http://schemas.microsoft.com/office/drawing/2014/main" id="{E45B1BF5-60DD-487E-8EF2-F8D67483EC6D}"/>
              </a:ext>
            </a:extLst>
          </p:cNvPr>
          <p:cNvSpPr txBox="1">
            <a:spLocks/>
          </p:cNvSpPr>
          <p:nvPr/>
        </p:nvSpPr>
        <p:spPr>
          <a:xfrm>
            <a:off x="838200" y="606713"/>
            <a:ext cx="6906475" cy="9953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rgbClr val="17365D"/>
              </a:buClr>
              <a:buSzPts val="2000"/>
            </a:pPr>
            <a:r>
              <a:rPr lang="es-MX" sz="2400" b="1" dirty="0">
                <a:solidFill>
                  <a:srgbClr val="0542ED"/>
                </a:solidFill>
                <a:latin typeface="Proxima Nova Rg" panose="02000506030000020004" pitchFamily="2" charset="77"/>
                <a:ea typeface="Helvetica Neue"/>
                <a:cs typeface="Helvetica Neue"/>
                <a:sym typeface="Helvetica Neue"/>
              </a:rPr>
              <a:t>Datos del empleado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4D5DEFF-6EE8-4680-ABFB-C1AC15F1BB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068" y="2047554"/>
            <a:ext cx="4268815" cy="2841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674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71684" y="1689089"/>
            <a:ext cx="4726139" cy="4562198"/>
          </a:xfrm>
        </p:spPr>
        <p:txBody>
          <a:bodyPr>
            <a:normAutofit fontScale="92500" lnSpcReduction="20000"/>
          </a:bodyPr>
          <a:lstStyle/>
          <a:p>
            <a:r>
              <a:rPr lang="es-MX" dirty="0"/>
              <a:t>Al editar la información de un usuario existente, hay dos opciones:</a:t>
            </a:r>
          </a:p>
          <a:p>
            <a:r>
              <a:rPr lang="es-MX" dirty="0"/>
              <a:t>Editar:</a:t>
            </a:r>
          </a:p>
          <a:p>
            <a:pPr lvl="1"/>
            <a:r>
              <a:rPr lang="es-MX" dirty="0"/>
              <a:t>Se utiliza para corregir algún error en los datos del usuario</a:t>
            </a:r>
          </a:p>
          <a:p>
            <a:r>
              <a:rPr lang="es-MX" dirty="0"/>
              <a:t>Remplazar:</a:t>
            </a:r>
          </a:p>
          <a:p>
            <a:pPr lvl="1"/>
            <a:r>
              <a:rPr lang="es-MX" dirty="0"/>
              <a:t>Se utiliza esta opción cuando una persona se va a incorporar al puesto de alguien mas y se generara un histórico de información del empleado anterior así mismo el nuevo empleado podrá actualizar la información </a:t>
            </a:r>
          </a:p>
        </p:txBody>
      </p:sp>
      <p:sp>
        <p:nvSpPr>
          <p:cNvPr id="10" name="Google Shape;104;p3">
            <a:extLst>
              <a:ext uri="{FF2B5EF4-FFF2-40B4-BE49-F238E27FC236}">
                <a16:creationId xmlns:a16="http://schemas.microsoft.com/office/drawing/2014/main" id="{E45B1BF5-60DD-487E-8EF2-F8D67483EC6D}"/>
              </a:ext>
            </a:extLst>
          </p:cNvPr>
          <p:cNvSpPr txBox="1">
            <a:spLocks/>
          </p:cNvSpPr>
          <p:nvPr/>
        </p:nvSpPr>
        <p:spPr>
          <a:xfrm>
            <a:off x="838200" y="606713"/>
            <a:ext cx="6906475" cy="9953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rgbClr val="17365D"/>
              </a:buClr>
              <a:buSzPts val="2000"/>
            </a:pPr>
            <a:r>
              <a:rPr lang="es-MX" sz="2400" b="1" dirty="0">
                <a:solidFill>
                  <a:srgbClr val="0542ED"/>
                </a:solidFill>
                <a:latin typeface="Proxima Nova Rg" panose="02000506030000020004" pitchFamily="2" charset="77"/>
                <a:ea typeface="Helvetica Neue"/>
                <a:cs typeface="Helvetica Neue"/>
                <a:sym typeface="Helvetica Neue"/>
              </a:rPr>
              <a:t>Datos del empleado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3BE4AAF-5CF8-49BC-BC20-6E5D8AB0CB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4463"/>
          <a:stretch/>
        </p:blipFill>
        <p:spPr>
          <a:xfrm>
            <a:off x="6627661" y="1747603"/>
            <a:ext cx="4726139" cy="336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284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33714" y="1508125"/>
            <a:ext cx="4600286" cy="4351338"/>
          </a:xfrm>
        </p:spPr>
        <p:txBody>
          <a:bodyPr>
            <a:normAutofit/>
          </a:bodyPr>
          <a:lstStyle/>
          <a:p>
            <a:r>
              <a:rPr lang="es-MX" dirty="0"/>
              <a:t>Si no se asigna una contraseña al usuario este no podrá entrar.</a:t>
            </a:r>
          </a:p>
          <a:p>
            <a:r>
              <a:rPr lang="es-MX" dirty="0"/>
              <a:t>En caso de no seleccionar ningún permiso para el usuario, en automático el sistema lo tomara como capturista y solo podrá tener acceso a su información</a:t>
            </a:r>
          </a:p>
        </p:txBody>
      </p:sp>
      <p:sp>
        <p:nvSpPr>
          <p:cNvPr id="9" name="Google Shape;104;p3">
            <a:extLst>
              <a:ext uri="{FF2B5EF4-FFF2-40B4-BE49-F238E27FC236}">
                <a16:creationId xmlns:a16="http://schemas.microsoft.com/office/drawing/2014/main" id="{F34CCF0C-B699-40DB-A40F-BC461F7173FB}"/>
              </a:ext>
            </a:extLst>
          </p:cNvPr>
          <p:cNvSpPr txBox="1">
            <a:spLocks/>
          </p:cNvSpPr>
          <p:nvPr/>
        </p:nvSpPr>
        <p:spPr>
          <a:xfrm>
            <a:off x="838200" y="606713"/>
            <a:ext cx="6906475" cy="9953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rgbClr val="17365D"/>
              </a:buClr>
              <a:buSzPts val="2000"/>
            </a:pPr>
            <a:r>
              <a:rPr lang="es-MX" sz="2400" b="1" dirty="0">
                <a:solidFill>
                  <a:srgbClr val="0542ED"/>
                </a:solidFill>
                <a:latin typeface="Proxima Nova Rg" panose="02000506030000020004" pitchFamily="2" charset="77"/>
                <a:ea typeface="Helvetica Neue"/>
                <a:cs typeface="Helvetica Neue"/>
                <a:sym typeface="Helvetica Neue"/>
              </a:rPr>
              <a:t>Permisos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9EAEE92-2960-4FFE-8D56-100939E145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0602" y="1371094"/>
            <a:ext cx="4915495" cy="389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17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448300" y="2412999"/>
            <a:ext cx="5283200" cy="3763963"/>
          </a:xfrm>
        </p:spPr>
        <p:txBody>
          <a:bodyPr>
            <a:normAutofit/>
          </a:bodyPr>
          <a:lstStyle/>
          <a:p>
            <a:r>
              <a:rPr lang="es-MX" dirty="0"/>
              <a:t>La asignación de formato debe realizarse para cada usuario en particular.</a:t>
            </a:r>
          </a:p>
        </p:txBody>
      </p:sp>
      <p:sp>
        <p:nvSpPr>
          <p:cNvPr id="10" name="Google Shape;104;p3">
            <a:extLst>
              <a:ext uri="{FF2B5EF4-FFF2-40B4-BE49-F238E27FC236}">
                <a16:creationId xmlns:a16="http://schemas.microsoft.com/office/drawing/2014/main" id="{E45B1BF5-60DD-487E-8EF2-F8D67483EC6D}"/>
              </a:ext>
            </a:extLst>
          </p:cNvPr>
          <p:cNvSpPr txBox="1">
            <a:spLocks/>
          </p:cNvSpPr>
          <p:nvPr/>
        </p:nvSpPr>
        <p:spPr>
          <a:xfrm>
            <a:off x="838200" y="606713"/>
            <a:ext cx="6906475" cy="9953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rgbClr val="17365D"/>
              </a:buClr>
              <a:buSzPts val="2000"/>
            </a:pPr>
            <a:r>
              <a:rPr lang="es-MX" sz="2400" b="1" dirty="0">
                <a:solidFill>
                  <a:srgbClr val="0542ED"/>
                </a:solidFill>
                <a:latin typeface="Proxima Nova Rg" panose="02000506030000020004" pitchFamily="2" charset="77"/>
                <a:ea typeface="Helvetica Neue"/>
                <a:cs typeface="Helvetica Neue"/>
                <a:sym typeface="Helvetica Neue"/>
              </a:rPr>
              <a:t>Formatos asignados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13299F1-873C-47E8-A1E9-C22E760834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749" y="2412999"/>
            <a:ext cx="4845901" cy="326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8036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33714" y="1508125"/>
            <a:ext cx="4600286" cy="4351338"/>
          </a:xfrm>
        </p:spPr>
        <p:txBody>
          <a:bodyPr>
            <a:normAutofit/>
          </a:bodyPr>
          <a:lstStyle/>
          <a:p>
            <a:r>
              <a:rPr lang="es-MX" dirty="0"/>
              <a:t>Para cargar información en los formatos es necesario descargar la plantilla de dicho formato, llenar la información requerida e importarlo en el apartado correspondiente</a:t>
            </a:r>
          </a:p>
        </p:txBody>
      </p:sp>
      <p:sp>
        <p:nvSpPr>
          <p:cNvPr id="9" name="Google Shape;104;p3">
            <a:extLst>
              <a:ext uri="{FF2B5EF4-FFF2-40B4-BE49-F238E27FC236}">
                <a16:creationId xmlns:a16="http://schemas.microsoft.com/office/drawing/2014/main" id="{F34CCF0C-B699-40DB-A40F-BC461F7173FB}"/>
              </a:ext>
            </a:extLst>
          </p:cNvPr>
          <p:cNvSpPr txBox="1">
            <a:spLocks/>
          </p:cNvSpPr>
          <p:nvPr/>
        </p:nvSpPr>
        <p:spPr>
          <a:xfrm>
            <a:off x="838200" y="606713"/>
            <a:ext cx="6906475" cy="9953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rgbClr val="17365D"/>
              </a:buClr>
              <a:buSzPts val="2000"/>
            </a:pPr>
            <a:r>
              <a:rPr lang="es-MX" sz="2400" b="1" dirty="0">
                <a:solidFill>
                  <a:srgbClr val="0542ED"/>
                </a:solidFill>
                <a:latin typeface="Proxima Nova Rg" panose="02000506030000020004" pitchFamily="2" charset="77"/>
                <a:ea typeface="Helvetica Neue"/>
                <a:cs typeface="Helvetica Neue"/>
                <a:sym typeface="Helvetica Neue"/>
              </a:rPr>
              <a:t>Carga de información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9891C17-5C32-4401-AA17-1C99FE16A4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7547" y="726639"/>
            <a:ext cx="3959728" cy="211503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17AD13F-7309-4B07-98D9-1C0E489DAA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9068" y="3296423"/>
            <a:ext cx="3998207" cy="1908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438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448300" y="2412999"/>
            <a:ext cx="5283200" cy="3763963"/>
          </a:xfrm>
        </p:spPr>
        <p:txBody>
          <a:bodyPr>
            <a:normAutofit/>
          </a:bodyPr>
          <a:lstStyle/>
          <a:p>
            <a:r>
              <a:rPr lang="es-MX" dirty="0"/>
              <a:t>Cada formato del tipo libre tiene su propio formato establecido de impresión, esto se realiza con el botón de imprimir registros.</a:t>
            </a:r>
          </a:p>
        </p:txBody>
      </p:sp>
      <p:sp>
        <p:nvSpPr>
          <p:cNvPr id="10" name="Google Shape;104;p3">
            <a:extLst>
              <a:ext uri="{FF2B5EF4-FFF2-40B4-BE49-F238E27FC236}">
                <a16:creationId xmlns:a16="http://schemas.microsoft.com/office/drawing/2014/main" id="{E45B1BF5-60DD-487E-8EF2-F8D67483EC6D}"/>
              </a:ext>
            </a:extLst>
          </p:cNvPr>
          <p:cNvSpPr txBox="1">
            <a:spLocks/>
          </p:cNvSpPr>
          <p:nvPr/>
        </p:nvSpPr>
        <p:spPr>
          <a:xfrm>
            <a:off x="838200" y="606713"/>
            <a:ext cx="6906475" cy="9953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rgbClr val="17365D"/>
              </a:buClr>
              <a:buSzPts val="2000"/>
            </a:pPr>
            <a:r>
              <a:rPr lang="es-MX" sz="2400" b="1" dirty="0">
                <a:solidFill>
                  <a:srgbClr val="0542ED"/>
                </a:solidFill>
                <a:latin typeface="Proxima Nova Rg" panose="02000506030000020004" pitchFamily="2" charset="77"/>
                <a:ea typeface="Helvetica Neue"/>
                <a:cs typeface="Helvetica Neue"/>
                <a:sym typeface="Helvetica Neue"/>
              </a:rPr>
              <a:t>Exportar información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B0A2CF8-821C-43B3-8834-21EFC6DC39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916" y="2659479"/>
            <a:ext cx="3718561" cy="1462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3478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33714" y="1508125"/>
            <a:ext cx="4600286" cy="4351338"/>
          </a:xfrm>
        </p:spPr>
        <p:txBody>
          <a:bodyPr>
            <a:normAutofit/>
          </a:bodyPr>
          <a:lstStyle/>
          <a:p>
            <a:r>
              <a:rPr lang="es-MX" dirty="0"/>
              <a:t>En este reporte se puede definir un rango de fechas para hacer cortes de captura de información, e indicada por cada usuario, en cuales formatos ya se realizo captura de información en dicho corte</a:t>
            </a:r>
          </a:p>
        </p:txBody>
      </p:sp>
      <p:sp>
        <p:nvSpPr>
          <p:cNvPr id="9" name="Google Shape;104;p3">
            <a:extLst>
              <a:ext uri="{FF2B5EF4-FFF2-40B4-BE49-F238E27FC236}">
                <a16:creationId xmlns:a16="http://schemas.microsoft.com/office/drawing/2014/main" id="{F34CCF0C-B699-40DB-A40F-BC461F7173FB}"/>
              </a:ext>
            </a:extLst>
          </p:cNvPr>
          <p:cNvSpPr txBox="1">
            <a:spLocks/>
          </p:cNvSpPr>
          <p:nvPr/>
        </p:nvSpPr>
        <p:spPr>
          <a:xfrm>
            <a:off x="838200" y="606713"/>
            <a:ext cx="6906475" cy="9953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rgbClr val="17365D"/>
              </a:buClr>
              <a:buSzPts val="2000"/>
            </a:pPr>
            <a:r>
              <a:rPr lang="es-MX" sz="2400" b="1" dirty="0">
                <a:solidFill>
                  <a:srgbClr val="0542ED"/>
                </a:solidFill>
                <a:latin typeface="Proxima Nova Rg" panose="02000506030000020004" pitchFamily="2" charset="77"/>
                <a:ea typeface="Helvetica Neue"/>
                <a:cs typeface="Helvetica Neue"/>
                <a:sym typeface="Helvetica Neue"/>
              </a:rPr>
              <a:t>Reporte de formatos asignados por puesto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CF09866-D64D-4AFD-A24A-40A5158093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7740" y="1750319"/>
            <a:ext cx="6478399" cy="3033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5601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603044" y="2716287"/>
            <a:ext cx="5805853" cy="3996470"/>
          </a:xfrm>
        </p:spPr>
        <p:txBody>
          <a:bodyPr>
            <a:normAutofit/>
          </a:bodyPr>
          <a:lstStyle/>
          <a:p>
            <a:pPr algn="just"/>
            <a:r>
              <a:rPr lang="es-MX" sz="4400" dirty="0"/>
              <a:t>Cada usuario puede cambiar su propia contraseña </a:t>
            </a:r>
          </a:p>
        </p:txBody>
      </p:sp>
      <p:sp>
        <p:nvSpPr>
          <p:cNvPr id="10" name="Google Shape;104;p3">
            <a:extLst>
              <a:ext uri="{FF2B5EF4-FFF2-40B4-BE49-F238E27FC236}">
                <a16:creationId xmlns:a16="http://schemas.microsoft.com/office/drawing/2014/main" id="{E45B1BF5-60DD-487E-8EF2-F8D67483EC6D}"/>
              </a:ext>
            </a:extLst>
          </p:cNvPr>
          <p:cNvSpPr txBox="1">
            <a:spLocks/>
          </p:cNvSpPr>
          <p:nvPr/>
        </p:nvSpPr>
        <p:spPr>
          <a:xfrm>
            <a:off x="838200" y="606713"/>
            <a:ext cx="6906475" cy="99536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0"/>
              </a:spcBef>
              <a:buClr>
                <a:srgbClr val="17365D"/>
              </a:buClr>
              <a:buSzPts val="2000"/>
            </a:pPr>
            <a:r>
              <a:rPr lang="es-MX" sz="2400" b="1" dirty="0">
                <a:solidFill>
                  <a:srgbClr val="0542ED"/>
                </a:solidFill>
                <a:latin typeface="Proxima Nova Rg" panose="02000506030000020004" pitchFamily="2" charset="77"/>
                <a:ea typeface="Helvetica Neue"/>
                <a:cs typeface="Helvetica Neue"/>
                <a:sym typeface="Helvetica Neue"/>
              </a:rPr>
              <a:t>Cambio de contraseña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67F0B78-1198-40C4-9AA0-D9E24A720B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546" y="2716286"/>
            <a:ext cx="1877849" cy="1658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5032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19497" y="953588"/>
            <a:ext cx="9144000" cy="4944294"/>
          </a:xfrm>
        </p:spPr>
        <p:txBody>
          <a:bodyPr>
            <a:normAutofit lnSpcReduction="10000"/>
          </a:bodyPr>
          <a:lstStyle/>
          <a:p>
            <a:r>
              <a:rPr lang="es-MX" b="1" dirty="0">
                <a:solidFill>
                  <a:srgbClr val="005B9F"/>
                </a:solidFill>
                <a:latin typeface="Proxima Nova Rg" panose="02000506030000020004" pitchFamily="50" charset="0"/>
              </a:rPr>
              <a:t>Secretaría de la Transparencia </a:t>
            </a:r>
          </a:p>
          <a:p>
            <a:r>
              <a:rPr lang="es-MX" b="1" dirty="0">
                <a:solidFill>
                  <a:srgbClr val="005B9F"/>
                </a:solidFill>
                <a:latin typeface="Proxima Nova Rg" panose="02000506030000020004" pitchFamily="50" charset="0"/>
              </a:rPr>
              <a:t>y Rendición de Cuentas</a:t>
            </a:r>
          </a:p>
          <a:p>
            <a:endParaRPr lang="es-MX" dirty="0">
              <a:latin typeface="Proxima Nova Rg" panose="02000506030000020004" pitchFamily="50" charset="0"/>
            </a:endParaRPr>
          </a:p>
          <a:p>
            <a:r>
              <a:rPr lang="es-MX" b="1" dirty="0">
                <a:solidFill>
                  <a:srgbClr val="00B0F0"/>
                </a:solidFill>
                <a:latin typeface="Proxima Nova Rg" panose="02000506030000020004" pitchFamily="50" charset="0"/>
              </a:rPr>
              <a:t>Dirección:</a:t>
            </a:r>
            <a:r>
              <a:rPr lang="es-MX" dirty="0">
                <a:latin typeface="Proxima Nova Rg" panose="02000506030000020004" pitchFamily="50" charset="0"/>
              </a:rPr>
              <a:t> </a:t>
            </a:r>
          </a:p>
          <a:p>
            <a:r>
              <a:rPr lang="es-MX" dirty="0">
                <a:solidFill>
                  <a:srgbClr val="005B9F"/>
                </a:solidFill>
                <a:latin typeface="Proxima Nova Rg" panose="02000506030000020004" pitchFamily="50" charset="0"/>
              </a:rPr>
              <a:t>Pozuelos 74, Complejo Administrativo Pozuelos, </a:t>
            </a:r>
          </a:p>
          <a:p>
            <a:r>
              <a:rPr lang="es-MX" dirty="0">
                <a:solidFill>
                  <a:srgbClr val="005B9F"/>
                </a:solidFill>
                <a:latin typeface="Proxima Nova Rg" panose="02000506030000020004" pitchFamily="50" charset="0"/>
              </a:rPr>
              <a:t>Guanajuato, </a:t>
            </a:r>
            <a:r>
              <a:rPr lang="es-MX" dirty="0" err="1">
                <a:solidFill>
                  <a:srgbClr val="005B9F"/>
                </a:solidFill>
                <a:latin typeface="Proxima Nova Rg" panose="02000506030000020004" pitchFamily="50" charset="0"/>
              </a:rPr>
              <a:t>Gto</a:t>
            </a:r>
            <a:r>
              <a:rPr lang="es-MX" dirty="0">
                <a:solidFill>
                  <a:srgbClr val="005B9F"/>
                </a:solidFill>
                <a:latin typeface="Proxima Nova Rg" panose="02000506030000020004" pitchFamily="50" charset="0"/>
              </a:rPr>
              <a:t>.</a:t>
            </a:r>
          </a:p>
          <a:p>
            <a:endParaRPr lang="es-MX" dirty="0">
              <a:latin typeface="Proxima Nova Rg" panose="02000506030000020004" pitchFamily="50" charset="0"/>
            </a:endParaRPr>
          </a:p>
          <a:p>
            <a:r>
              <a:rPr lang="es-MX" b="1" dirty="0">
                <a:solidFill>
                  <a:srgbClr val="00B0F0"/>
                </a:solidFill>
                <a:latin typeface="Proxima Nova Rg" panose="02000506030000020004" pitchFamily="50" charset="0"/>
              </a:rPr>
              <a:t>Teléfono:</a:t>
            </a:r>
            <a:r>
              <a:rPr lang="es-MX" dirty="0">
                <a:latin typeface="Proxima Nova Rg" panose="02000506030000020004" pitchFamily="50" charset="0"/>
              </a:rPr>
              <a:t> </a:t>
            </a:r>
          </a:p>
          <a:p>
            <a:r>
              <a:rPr lang="es-MX" dirty="0">
                <a:solidFill>
                  <a:srgbClr val="005B9F"/>
                </a:solidFill>
                <a:latin typeface="Proxima Nova Rg" panose="02000506030000020004" pitchFamily="50" charset="0"/>
              </a:rPr>
              <a:t>743 735 1300</a:t>
            </a:r>
          </a:p>
          <a:p>
            <a:endParaRPr lang="es-MX" dirty="0">
              <a:latin typeface="Proxima Nova Rg" panose="02000506030000020004" pitchFamily="50" charset="0"/>
            </a:endParaRPr>
          </a:p>
          <a:p>
            <a:r>
              <a:rPr lang="es-MX" dirty="0">
                <a:solidFill>
                  <a:srgbClr val="005B9F"/>
                </a:solidFill>
                <a:latin typeface="Proxima Nova Rg" panose="02000506030000020004" pitchFamily="50" charset="0"/>
              </a:rPr>
              <a:t>https://strc.guanajuato.gob.mx/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52180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4280</TotalTime>
  <Words>462</Words>
  <Application>Microsoft Office PowerPoint</Application>
  <PresentationFormat>Panorámica</PresentationFormat>
  <Paragraphs>62</Paragraphs>
  <Slides>16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Helvetica Neue</vt:lpstr>
      <vt:lpstr>Proxima Nova Rg</vt:lpstr>
      <vt:lpstr>Tema de Office</vt:lpstr>
      <vt:lpstr>Imagen de mapa de bits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strc</cp:lastModifiedBy>
  <cp:revision>76</cp:revision>
  <dcterms:created xsi:type="dcterms:W3CDTF">2021-08-18T13:49:10Z</dcterms:created>
  <dcterms:modified xsi:type="dcterms:W3CDTF">2022-04-06T13:58:04Z</dcterms:modified>
</cp:coreProperties>
</file>