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310" r:id="rId4"/>
    <p:sldId id="311" r:id="rId5"/>
    <p:sldId id="312" r:id="rId6"/>
    <p:sldId id="282" r:id="rId7"/>
    <p:sldId id="309" r:id="rId8"/>
    <p:sldId id="308" r:id="rId9"/>
    <p:sldId id="289" r:id="rId10"/>
    <p:sldId id="30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F"/>
    <a:srgbClr val="0542ED"/>
    <a:srgbClr val="589CAB"/>
    <a:srgbClr val="003D6B"/>
    <a:srgbClr val="EE3B95"/>
    <a:srgbClr val="EE6BA0"/>
    <a:srgbClr val="00A1A2"/>
    <a:srgbClr val="78B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5"/>
    <p:restoredTop sz="94674"/>
  </p:normalViewPr>
  <p:slideViewPr>
    <p:cSldViewPr snapToGrid="0" snapToObjects="1" showGuides="1">
      <p:cViewPr>
        <p:scale>
          <a:sx n="70" d="100"/>
          <a:sy n="70" d="100"/>
        </p:scale>
        <p:origin x="906" y="138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D6519-51C1-4819-9723-FBAFFBA2883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515688C8-AEE7-44F7-91EE-013671456E5A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3D6B"/>
              </a:solidFill>
            </a:rPr>
            <a:t>Inicial</a:t>
          </a:r>
          <a:endParaRPr lang="es-ES" sz="2400" dirty="0">
            <a:solidFill>
              <a:srgbClr val="003D6B"/>
            </a:solidFill>
          </a:endParaRPr>
        </a:p>
      </dgm:t>
    </dgm:pt>
    <dgm:pt modelId="{36E06654-D550-4DA4-B4FE-C50B1F2EFE22}" type="parTrans" cxnId="{E0FAD973-37A6-4E4C-A27F-193E9A1DC68F}">
      <dgm:prSet/>
      <dgm:spPr/>
      <dgm:t>
        <a:bodyPr/>
        <a:lstStyle/>
        <a:p>
          <a:endParaRPr lang="es-ES"/>
        </a:p>
      </dgm:t>
    </dgm:pt>
    <dgm:pt modelId="{65473214-1F74-473F-A620-F537A6F45D04}" type="sibTrans" cxnId="{E0FAD973-37A6-4E4C-A27F-193E9A1DC68F}">
      <dgm:prSet/>
      <dgm:spPr/>
      <dgm:t>
        <a:bodyPr/>
        <a:lstStyle/>
        <a:p>
          <a:endParaRPr lang="es-ES"/>
        </a:p>
      </dgm:t>
    </dgm:pt>
    <dgm:pt modelId="{DFB469E6-BAE3-434D-AB5C-D9DFF4775A81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A1A2"/>
              </a:solidFill>
            </a:rPr>
            <a:t>Modificación</a:t>
          </a:r>
          <a:endParaRPr lang="es-ES" sz="2400" dirty="0">
            <a:solidFill>
              <a:srgbClr val="00A1A2"/>
            </a:solidFill>
          </a:endParaRPr>
        </a:p>
      </dgm:t>
    </dgm:pt>
    <dgm:pt modelId="{FC63F2C1-270A-480C-BDC2-5ECE3EDD4638}" type="parTrans" cxnId="{9FCC55A4-66B8-482D-9098-FAFF6F74D381}">
      <dgm:prSet/>
      <dgm:spPr/>
      <dgm:t>
        <a:bodyPr/>
        <a:lstStyle/>
        <a:p>
          <a:endParaRPr lang="es-ES"/>
        </a:p>
      </dgm:t>
    </dgm:pt>
    <dgm:pt modelId="{CEFB773B-267D-44C9-A7D7-94EF6FE5836D}" type="sibTrans" cxnId="{9FCC55A4-66B8-482D-9098-FAFF6F74D381}">
      <dgm:prSet/>
      <dgm:spPr/>
      <dgm:t>
        <a:bodyPr/>
        <a:lstStyle/>
        <a:p>
          <a:endParaRPr lang="es-ES"/>
        </a:p>
      </dgm:t>
    </dgm:pt>
    <dgm:pt modelId="{9FDA4EDB-FDDF-4C1E-896E-5825AAE7CCEF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EE3B95"/>
              </a:solidFill>
            </a:rPr>
            <a:t>Conclusión</a:t>
          </a:r>
          <a:endParaRPr lang="es-ES" sz="2400" dirty="0">
            <a:solidFill>
              <a:srgbClr val="EE3B95"/>
            </a:solidFill>
          </a:endParaRPr>
        </a:p>
      </dgm:t>
    </dgm:pt>
    <dgm:pt modelId="{86DF8694-F5B7-473A-A7D4-C1AD8F40AE00}" type="parTrans" cxnId="{D967D4F2-3F44-4F94-B241-2505B8B1E7D0}">
      <dgm:prSet/>
      <dgm:spPr/>
      <dgm:t>
        <a:bodyPr/>
        <a:lstStyle/>
        <a:p>
          <a:endParaRPr lang="es-ES"/>
        </a:p>
      </dgm:t>
    </dgm:pt>
    <dgm:pt modelId="{C6D7E1B1-B273-42AE-9C9F-A7BACEE9E3E4}" type="sibTrans" cxnId="{D967D4F2-3F44-4F94-B241-2505B8B1E7D0}">
      <dgm:prSet/>
      <dgm:spPr/>
      <dgm:t>
        <a:bodyPr/>
        <a:lstStyle/>
        <a:p>
          <a:endParaRPr lang="es-ES"/>
        </a:p>
      </dgm:t>
    </dgm:pt>
    <dgm:pt modelId="{51FF16BB-637F-4A58-BEED-176189740272}">
      <dgm:prSet phldrT="[Texto]"/>
      <dgm:spPr/>
      <dgm:t>
        <a:bodyPr/>
        <a:lstStyle/>
        <a:p>
          <a:r>
            <a:rPr lang="es-ES" sz="1500" dirty="0" smtClean="0">
              <a:solidFill>
                <a:srgbClr val="003D6B"/>
              </a:solidFill>
            </a:rPr>
            <a:t>Al inicio del cargo</a:t>
          </a:r>
          <a:endParaRPr lang="es-ES" sz="1500" dirty="0">
            <a:solidFill>
              <a:srgbClr val="003D6B"/>
            </a:solidFill>
          </a:endParaRPr>
        </a:p>
      </dgm:t>
    </dgm:pt>
    <dgm:pt modelId="{10A55DE1-125B-406A-8992-BEE41B0948E3}" type="parTrans" cxnId="{E91A2015-AA6A-4776-A903-B3E5C5CACFE9}">
      <dgm:prSet/>
      <dgm:spPr/>
      <dgm:t>
        <a:bodyPr/>
        <a:lstStyle/>
        <a:p>
          <a:endParaRPr lang="es-ES"/>
        </a:p>
      </dgm:t>
    </dgm:pt>
    <dgm:pt modelId="{D8BCC65D-C65F-4EEF-B6E0-C1FDA87DA8B4}" type="sibTrans" cxnId="{E91A2015-AA6A-4776-A903-B3E5C5CACFE9}">
      <dgm:prSet/>
      <dgm:spPr/>
      <dgm:t>
        <a:bodyPr/>
        <a:lstStyle/>
        <a:p>
          <a:endParaRPr lang="es-ES"/>
        </a:p>
      </dgm:t>
    </dgm:pt>
    <dgm:pt modelId="{23DA91AC-AC1E-4095-8AB8-3DF036FA2158}">
      <dgm:prSet phldrT="[Texto]"/>
      <dgm:spPr/>
      <dgm:t>
        <a:bodyPr/>
        <a:lstStyle/>
        <a:p>
          <a:r>
            <a:rPr lang="es-ES" sz="1500" dirty="0" smtClean="0">
              <a:solidFill>
                <a:srgbClr val="003D6B"/>
              </a:solidFill>
            </a:rPr>
            <a:t>60 días naturales</a:t>
          </a:r>
          <a:endParaRPr lang="es-ES" sz="1500" dirty="0">
            <a:solidFill>
              <a:srgbClr val="003D6B"/>
            </a:solidFill>
          </a:endParaRPr>
        </a:p>
      </dgm:t>
    </dgm:pt>
    <dgm:pt modelId="{37CA9BA6-09DD-4006-8B3A-28E38BF49D91}" type="parTrans" cxnId="{B60E179B-CC88-442B-833E-E2E0714F2933}">
      <dgm:prSet/>
      <dgm:spPr/>
      <dgm:t>
        <a:bodyPr/>
        <a:lstStyle/>
        <a:p>
          <a:endParaRPr lang="es-ES"/>
        </a:p>
      </dgm:t>
    </dgm:pt>
    <dgm:pt modelId="{6A904FE6-A4CC-451B-A16B-7144FAA9DA28}" type="sibTrans" cxnId="{B60E179B-CC88-442B-833E-E2E0714F2933}">
      <dgm:prSet/>
      <dgm:spPr/>
      <dgm:t>
        <a:bodyPr/>
        <a:lstStyle/>
        <a:p>
          <a:endParaRPr lang="es-ES"/>
        </a:p>
      </dgm:t>
    </dgm:pt>
    <dgm:pt modelId="{92F85CDC-E50E-4EE7-A69A-FC33D39E15C3}">
      <dgm:prSet phldrT="[Texto]"/>
      <dgm:spPr/>
      <dgm:t>
        <a:bodyPr/>
        <a:lstStyle/>
        <a:p>
          <a:r>
            <a:rPr lang="es-ES" sz="1500" dirty="0" smtClean="0">
              <a:solidFill>
                <a:srgbClr val="00A1A2"/>
              </a:solidFill>
            </a:rPr>
            <a:t>Año con año</a:t>
          </a:r>
          <a:endParaRPr lang="es-ES" sz="1500" dirty="0">
            <a:solidFill>
              <a:srgbClr val="00A1A2"/>
            </a:solidFill>
          </a:endParaRPr>
        </a:p>
      </dgm:t>
    </dgm:pt>
    <dgm:pt modelId="{975F6FFC-A96D-45E8-A3F5-037D677659E1}" type="parTrans" cxnId="{123E6BE0-D1C1-41EE-B00D-A89455A99CD7}">
      <dgm:prSet/>
      <dgm:spPr/>
      <dgm:t>
        <a:bodyPr/>
        <a:lstStyle/>
        <a:p>
          <a:endParaRPr lang="es-ES"/>
        </a:p>
      </dgm:t>
    </dgm:pt>
    <dgm:pt modelId="{EB43BFF1-FAC5-4602-941A-B7C69B1D2922}" type="sibTrans" cxnId="{123E6BE0-D1C1-41EE-B00D-A89455A99CD7}">
      <dgm:prSet/>
      <dgm:spPr/>
      <dgm:t>
        <a:bodyPr/>
        <a:lstStyle/>
        <a:p>
          <a:endParaRPr lang="es-ES"/>
        </a:p>
      </dgm:t>
    </dgm:pt>
    <dgm:pt modelId="{0D3B10D3-0842-4A5E-BC15-A45DED199DC8}">
      <dgm:prSet phldrT="[Texto]"/>
      <dgm:spPr/>
      <dgm:t>
        <a:bodyPr/>
        <a:lstStyle/>
        <a:p>
          <a:r>
            <a:rPr lang="es-ES" sz="1500" dirty="0" smtClean="0">
              <a:solidFill>
                <a:srgbClr val="00A1A2"/>
              </a:solidFill>
            </a:rPr>
            <a:t>Durante mayo</a:t>
          </a:r>
          <a:endParaRPr lang="es-ES" sz="1500" dirty="0">
            <a:solidFill>
              <a:srgbClr val="00A1A2"/>
            </a:solidFill>
          </a:endParaRPr>
        </a:p>
      </dgm:t>
    </dgm:pt>
    <dgm:pt modelId="{5FEF3C23-8653-4FC5-9035-DE8E7B23683A}" type="parTrans" cxnId="{B0DC9205-6263-478A-A009-F1A4B49C4D9D}">
      <dgm:prSet/>
      <dgm:spPr/>
      <dgm:t>
        <a:bodyPr/>
        <a:lstStyle/>
        <a:p>
          <a:endParaRPr lang="es-ES"/>
        </a:p>
      </dgm:t>
    </dgm:pt>
    <dgm:pt modelId="{EA8A77E3-861D-40ED-B4B1-09A8B2FE9FCB}" type="sibTrans" cxnId="{B0DC9205-6263-478A-A009-F1A4B49C4D9D}">
      <dgm:prSet/>
      <dgm:spPr/>
      <dgm:t>
        <a:bodyPr/>
        <a:lstStyle/>
        <a:p>
          <a:endParaRPr lang="es-ES"/>
        </a:p>
      </dgm:t>
    </dgm:pt>
    <dgm:pt modelId="{5127FC0F-EA99-4FA2-B163-3F8670D77BAA}">
      <dgm:prSet phldrT="[Texto]"/>
      <dgm:spPr/>
      <dgm:t>
        <a:bodyPr/>
        <a:lstStyle/>
        <a:p>
          <a:r>
            <a:rPr lang="es-ES" sz="1500" dirty="0" smtClean="0">
              <a:solidFill>
                <a:srgbClr val="EE3B95"/>
              </a:solidFill>
            </a:rPr>
            <a:t>Al finalizar el cargo</a:t>
          </a:r>
          <a:endParaRPr lang="es-ES" sz="1500" dirty="0">
            <a:solidFill>
              <a:srgbClr val="EE3B95"/>
            </a:solidFill>
          </a:endParaRPr>
        </a:p>
      </dgm:t>
    </dgm:pt>
    <dgm:pt modelId="{367B0B8C-F96E-45A8-9E86-97E33250D7B4}" type="parTrans" cxnId="{9DA06AC6-1669-4419-9298-1F2B47E19279}">
      <dgm:prSet/>
      <dgm:spPr/>
      <dgm:t>
        <a:bodyPr/>
        <a:lstStyle/>
        <a:p>
          <a:endParaRPr lang="es-ES"/>
        </a:p>
      </dgm:t>
    </dgm:pt>
    <dgm:pt modelId="{5755B502-E711-4D69-8096-B92704FFF5AF}" type="sibTrans" cxnId="{9DA06AC6-1669-4419-9298-1F2B47E19279}">
      <dgm:prSet/>
      <dgm:spPr/>
      <dgm:t>
        <a:bodyPr/>
        <a:lstStyle/>
        <a:p>
          <a:endParaRPr lang="es-ES"/>
        </a:p>
      </dgm:t>
    </dgm:pt>
    <dgm:pt modelId="{A7D713E0-EF99-4603-968E-2100AF491C1D}">
      <dgm:prSet phldrT="[Texto]"/>
      <dgm:spPr/>
      <dgm:t>
        <a:bodyPr/>
        <a:lstStyle/>
        <a:p>
          <a:r>
            <a:rPr lang="es-ES" sz="1500" dirty="0" smtClean="0">
              <a:solidFill>
                <a:srgbClr val="EE3B95"/>
              </a:solidFill>
            </a:rPr>
            <a:t>60 días naturales</a:t>
          </a:r>
          <a:endParaRPr lang="es-ES" sz="1500" dirty="0">
            <a:solidFill>
              <a:srgbClr val="EE3B95"/>
            </a:solidFill>
          </a:endParaRPr>
        </a:p>
      </dgm:t>
    </dgm:pt>
    <dgm:pt modelId="{71F82E0F-68EF-4A72-AF36-25FAB1D496DA}" type="parTrans" cxnId="{F8EC184D-52DF-40C0-99BC-325F913022F9}">
      <dgm:prSet/>
      <dgm:spPr/>
      <dgm:t>
        <a:bodyPr/>
        <a:lstStyle/>
        <a:p>
          <a:endParaRPr lang="es-ES"/>
        </a:p>
      </dgm:t>
    </dgm:pt>
    <dgm:pt modelId="{5A2355CF-DE18-49C6-9C70-764AD967039C}" type="sibTrans" cxnId="{F8EC184D-52DF-40C0-99BC-325F913022F9}">
      <dgm:prSet/>
      <dgm:spPr/>
      <dgm:t>
        <a:bodyPr/>
        <a:lstStyle/>
        <a:p>
          <a:endParaRPr lang="es-ES"/>
        </a:p>
      </dgm:t>
    </dgm:pt>
    <dgm:pt modelId="{D4C64CE4-E432-4EB6-A4F0-3D26AB2CDCE5}" type="pres">
      <dgm:prSet presAssocID="{6EED6519-51C1-4819-9723-FBAFFBA2883D}" presName="composite" presStyleCnt="0">
        <dgm:presLayoutVars>
          <dgm:chMax val="5"/>
          <dgm:dir/>
          <dgm:resizeHandles val="exact"/>
        </dgm:presLayoutVars>
      </dgm:prSet>
      <dgm:spPr/>
    </dgm:pt>
    <dgm:pt modelId="{D8119E6A-C221-4ADA-82BD-13A49439788B}" type="pres">
      <dgm:prSet presAssocID="{515688C8-AEE7-44F7-91EE-013671456E5A}" presName="circle1" presStyleLbl="lnNode1" presStyleIdx="0" presStyleCnt="3"/>
      <dgm:spPr/>
    </dgm:pt>
    <dgm:pt modelId="{4B4EE32F-9F06-4508-B430-F52597E8EC90}" type="pres">
      <dgm:prSet presAssocID="{515688C8-AEE7-44F7-91EE-013671456E5A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20085B-D509-46F3-B727-4EDAB0D1A89A}" type="pres">
      <dgm:prSet presAssocID="{515688C8-AEE7-44F7-91EE-013671456E5A}" presName="line1" presStyleLbl="callout" presStyleIdx="0" presStyleCnt="6"/>
      <dgm:spPr/>
    </dgm:pt>
    <dgm:pt modelId="{244FF264-D330-4E68-B7EE-B91F1E943AA6}" type="pres">
      <dgm:prSet presAssocID="{515688C8-AEE7-44F7-91EE-013671456E5A}" presName="d1" presStyleLbl="callout" presStyleIdx="1" presStyleCnt="6"/>
      <dgm:spPr/>
    </dgm:pt>
    <dgm:pt modelId="{8BF2CB7B-81CB-4BD5-A073-9E3967A2DF69}" type="pres">
      <dgm:prSet presAssocID="{DFB469E6-BAE3-434D-AB5C-D9DFF4775A81}" presName="circle2" presStyleLbl="lnNode1" presStyleIdx="1" presStyleCnt="3"/>
      <dgm:spPr/>
    </dgm:pt>
    <dgm:pt modelId="{23BDE950-6C9F-461D-9D01-80E2983E6CE6}" type="pres">
      <dgm:prSet presAssocID="{DFB469E6-BAE3-434D-AB5C-D9DFF4775A81}" presName="text2" presStyleLbl="revTx" presStyleIdx="1" presStyleCnt="3" custLinFactNeighborX="5190" custLinFactNeighborY="118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2B8F5E-6ACB-4584-8D62-6B2747EDF2B8}" type="pres">
      <dgm:prSet presAssocID="{DFB469E6-BAE3-434D-AB5C-D9DFF4775A81}" presName="line2" presStyleLbl="callout" presStyleIdx="2" presStyleCnt="6"/>
      <dgm:spPr/>
    </dgm:pt>
    <dgm:pt modelId="{F12E30A8-D7CB-4CFB-9402-92952E29391E}" type="pres">
      <dgm:prSet presAssocID="{DFB469E6-BAE3-434D-AB5C-D9DFF4775A81}" presName="d2" presStyleLbl="callout" presStyleIdx="3" presStyleCnt="6"/>
      <dgm:spPr/>
    </dgm:pt>
    <dgm:pt modelId="{95F38497-49BE-42B2-86E9-B4EE459318A1}" type="pres">
      <dgm:prSet presAssocID="{9FDA4EDB-FDDF-4C1E-896E-5825AAE7CCEF}" presName="circle3" presStyleLbl="lnNode1" presStyleIdx="2" presStyleCnt="3" custScaleX="88542" custScaleY="87321" custLinFactNeighborY="-2751"/>
      <dgm:spPr/>
    </dgm:pt>
    <dgm:pt modelId="{45F8654F-05F0-4DC2-B3D1-7447B3D0A9F4}" type="pres">
      <dgm:prSet presAssocID="{9FDA4EDB-FDDF-4C1E-896E-5825AAE7CCEF}" presName="text3" presStyleLbl="revTx" presStyleIdx="2" presStyleCnt="3" custLinFactNeighborY="148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BE73D-C0C0-4CB2-B776-03F8ACA347D8}" type="pres">
      <dgm:prSet presAssocID="{9FDA4EDB-FDDF-4C1E-896E-5825AAE7CCEF}" presName="line3" presStyleLbl="callout" presStyleIdx="4" presStyleCnt="6"/>
      <dgm:spPr/>
    </dgm:pt>
    <dgm:pt modelId="{F3B6F973-B88B-4F37-908E-F84EC1594794}" type="pres">
      <dgm:prSet presAssocID="{9FDA4EDB-FDDF-4C1E-896E-5825AAE7CCEF}" presName="d3" presStyleLbl="callout" presStyleIdx="5" presStyleCnt="6" custScaleX="65590" custScaleY="57336" custLinFactNeighborX="15430" custLinFactNeighborY="-20416"/>
      <dgm:spPr/>
    </dgm:pt>
  </dgm:ptLst>
  <dgm:cxnLst>
    <dgm:cxn modelId="{5F6B9572-2407-4FC0-877C-FAA8FC24FAC6}" type="presOf" srcId="{92F85CDC-E50E-4EE7-A69A-FC33D39E15C3}" destId="{23BDE950-6C9F-461D-9D01-80E2983E6CE6}" srcOrd="0" destOrd="1" presId="urn:microsoft.com/office/officeart/2005/8/layout/target1"/>
    <dgm:cxn modelId="{4E7F811F-27C0-4C37-8FB8-91289241C4D4}" type="presOf" srcId="{5127FC0F-EA99-4FA2-B163-3F8670D77BAA}" destId="{45F8654F-05F0-4DC2-B3D1-7447B3D0A9F4}" srcOrd="0" destOrd="1" presId="urn:microsoft.com/office/officeart/2005/8/layout/target1"/>
    <dgm:cxn modelId="{B0DC9205-6263-478A-A009-F1A4B49C4D9D}" srcId="{DFB469E6-BAE3-434D-AB5C-D9DFF4775A81}" destId="{0D3B10D3-0842-4A5E-BC15-A45DED199DC8}" srcOrd="1" destOrd="0" parTransId="{5FEF3C23-8653-4FC5-9035-DE8E7B23683A}" sibTransId="{EA8A77E3-861D-40ED-B4B1-09A8B2FE9FCB}"/>
    <dgm:cxn modelId="{E91A2015-AA6A-4776-A903-B3E5C5CACFE9}" srcId="{515688C8-AEE7-44F7-91EE-013671456E5A}" destId="{51FF16BB-637F-4A58-BEED-176189740272}" srcOrd="0" destOrd="0" parTransId="{10A55DE1-125B-406A-8992-BEE41B0948E3}" sibTransId="{D8BCC65D-C65F-4EEF-B6E0-C1FDA87DA8B4}"/>
    <dgm:cxn modelId="{20D0424B-66E7-4CF8-B389-6586CAB4262D}" type="presOf" srcId="{23DA91AC-AC1E-4095-8AB8-3DF036FA2158}" destId="{4B4EE32F-9F06-4508-B430-F52597E8EC90}" srcOrd="0" destOrd="2" presId="urn:microsoft.com/office/officeart/2005/8/layout/target1"/>
    <dgm:cxn modelId="{674619A8-86CE-41E7-B029-1503B8F4F727}" type="presOf" srcId="{51FF16BB-637F-4A58-BEED-176189740272}" destId="{4B4EE32F-9F06-4508-B430-F52597E8EC90}" srcOrd="0" destOrd="1" presId="urn:microsoft.com/office/officeart/2005/8/layout/target1"/>
    <dgm:cxn modelId="{E0FAD973-37A6-4E4C-A27F-193E9A1DC68F}" srcId="{6EED6519-51C1-4819-9723-FBAFFBA2883D}" destId="{515688C8-AEE7-44F7-91EE-013671456E5A}" srcOrd="0" destOrd="0" parTransId="{36E06654-D550-4DA4-B4FE-C50B1F2EFE22}" sibTransId="{65473214-1F74-473F-A620-F537A6F45D04}"/>
    <dgm:cxn modelId="{7DCEE82E-E64E-4AC9-8CAD-81AF96C611D0}" type="presOf" srcId="{6EED6519-51C1-4819-9723-FBAFFBA2883D}" destId="{D4C64CE4-E432-4EB6-A4F0-3D26AB2CDCE5}" srcOrd="0" destOrd="0" presId="urn:microsoft.com/office/officeart/2005/8/layout/target1"/>
    <dgm:cxn modelId="{9F0A6D7F-3271-4AA3-A37F-65E4F72EA7B3}" type="presOf" srcId="{A7D713E0-EF99-4603-968E-2100AF491C1D}" destId="{45F8654F-05F0-4DC2-B3D1-7447B3D0A9F4}" srcOrd="0" destOrd="2" presId="urn:microsoft.com/office/officeart/2005/8/layout/target1"/>
    <dgm:cxn modelId="{C8F4BEC6-AA53-4D81-BD1A-43476B5D0623}" type="presOf" srcId="{515688C8-AEE7-44F7-91EE-013671456E5A}" destId="{4B4EE32F-9F06-4508-B430-F52597E8EC90}" srcOrd="0" destOrd="0" presId="urn:microsoft.com/office/officeart/2005/8/layout/target1"/>
    <dgm:cxn modelId="{9FCC55A4-66B8-482D-9098-FAFF6F74D381}" srcId="{6EED6519-51C1-4819-9723-FBAFFBA2883D}" destId="{DFB469E6-BAE3-434D-AB5C-D9DFF4775A81}" srcOrd="1" destOrd="0" parTransId="{FC63F2C1-270A-480C-BDC2-5ECE3EDD4638}" sibTransId="{CEFB773B-267D-44C9-A7D7-94EF6FE5836D}"/>
    <dgm:cxn modelId="{9DA06AC6-1669-4419-9298-1F2B47E19279}" srcId="{9FDA4EDB-FDDF-4C1E-896E-5825AAE7CCEF}" destId="{5127FC0F-EA99-4FA2-B163-3F8670D77BAA}" srcOrd="0" destOrd="0" parTransId="{367B0B8C-F96E-45A8-9E86-97E33250D7B4}" sibTransId="{5755B502-E711-4D69-8096-B92704FFF5AF}"/>
    <dgm:cxn modelId="{F8EC184D-52DF-40C0-99BC-325F913022F9}" srcId="{9FDA4EDB-FDDF-4C1E-896E-5825AAE7CCEF}" destId="{A7D713E0-EF99-4603-968E-2100AF491C1D}" srcOrd="1" destOrd="0" parTransId="{71F82E0F-68EF-4A72-AF36-25FAB1D496DA}" sibTransId="{5A2355CF-DE18-49C6-9C70-764AD967039C}"/>
    <dgm:cxn modelId="{023FB99D-1FF9-4C58-A03D-AEAAF6097C9F}" type="presOf" srcId="{9FDA4EDB-FDDF-4C1E-896E-5825AAE7CCEF}" destId="{45F8654F-05F0-4DC2-B3D1-7447B3D0A9F4}" srcOrd="0" destOrd="0" presId="urn:microsoft.com/office/officeart/2005/8/layout/target1"/>
    <dgm:cxn modelId="{4C9799FB-62F0-44C7-B581-24B2F1844958}" type="presOf" srcId="{DFB469E6-BAE3-434D-AB5C-D9DFF4775A81}" destId="{23BDE950-6C9F-461D-9D01-80E2983E6CE6}" srcOrd="0" destOrd="0" presId="urn:microsoft.com/office/officeart/2005/8/layout/target1"/>
    <dgm:cxn modelId="{123E6BE0-D1C1-41EE-B00D-A89455A99CD7}" srcId="{DFB469E6-BAE3-434D-AB5C-D9DFF4775A81}" destId="{92F85CDC-E50E-4EE7-A69A-FC33D39E15C3}" srcOrd="0" destOrd="0" parTransId="{975F6FFC-A96D-45E8-A3F5-037D677659E1}" sibTransId="{EB43BFF1-FAC5-4602-941A-B7C69B1D2922}"/>
    <dgm:cxn modelId="{44D78721-8964-4FCC-A16C-A6A1C300A332}" type="presOf" srcId="{0D3B10D3-0842-4A5E-BC15-A45DED199DC8}" destId="{23BDE950-6C9F-461D-9D01-80E2983E6CE6}" srcOrd="0" destOrd="2" presId="urn:microsoft.com/office/officeart/2005/8/layout/target1"/>
    <dgm:cxn modelId="{D967D4F2-3F44-4F94-B241-2505B8B1E7D0}" srcId="{6EED6519-51C1-4819-9723-FBAFFBA2883D}" destId="{9FDA4EDB-FDDF-4C1E-896E-5825AAE7CCEF}" srcOrd="2" destOrd="0" parTransId="{86DF8694-F5B7-473A-A7D4-C1AD8F40AE00}" sibTransId="{C6D7E1B1-B273-42AE-9C9F-A7BACEE9E3E4}"/>
    <dgm:cxn modelId="{B60E179B-CC88-442B-833E-E2E0714F2933}" srcId="{515688C8-AEE7-44F7-91EE-013671456E5A}" destId="{23DA91AC-AC1E-4095-8AB8-3DF036FA2158}" srcOrd="1" destOrd="0" parTransId="{37CA9BA6-09DD-4006-8B3A-28E38BF49D91}" sibTransId="{6A904FE6-A4CC-451B-A16B-7144FAA9DA28}"/>
    <dgm:cxn modelId="{A9CF021B-C355-4154-9B9B-66D37C5EAAD9}" type="presParOf" srcId="{D4C64CE4-E432-4EB6-A4F0-3D26AB2CDCE5}" destId="{D8119E6A-C221-4ADA-82BD-13A49439788B}" srcOrd="0" destOrd="0" presId="urn:microsoft.com/office/officeart/2005/8/layout/target1"/>
    <dgm:cxn modelId="{30FA4612-714F-4712-A156-68BFF430BC57}" type="presParOf" srcId="{D4C64CE4-E432-4EB6-A4F0-3D26AB2CDCE5}" destId="{4B4EE32F-9F06-4508-B430-F52597E8EC90}" srcOrd="1" destOrd="0" presId="urn:microsoft.com/office/officeart/2005/8/layout/target1"/>
    <dgm:cxn modelId="{D546FA09-2D15-4B0E-A506-295C84B03186}" type="presParOf" srcId="{D4C64CE4-E432-4EB6-A4F0-3D26AB2CDCE5}" destId="{A920085B-D509-46F3-B727-4EDAB0D1A89A}" srcOrd="2" destOrd="0" presId="urn:microsoft.com/office/officeart/2005/8/layout/target1"/>
    <dgm:cxn modelId="{078126B7-AC66-4373-93B2-4ED5EFA8A6AA}" type="presParOf" srcId="{D4C64CE4-E432-4EB6-A4F0-3D26AB2CDCE5}" destId="{244FF264-D330-4E68-B7EE-B91F1E943AA6}" srcOrd="3" destOrd="0" presId="urn:microsoft.com/office/officeart/2005/8/layout/target1"/>
    <dgm:cxn modelId="{BEEBCEF5-3661-4AAC-B2AE-CDE6359FCD09}" type="presParOf" srcId="{D4C64CE4-E432-4EB6-A4F0-3D26AB2CDCE5}" destId="{8BF2CB7B-81CB-4BD5-A073-9E3967A2DF69}" srcOrd="4" destOrd="0" presId="urn:microsoft.com/office/officeart/2005/8/layout/target1"/>
    <dgm:cxn modelId="{BB3C5ECD-362E-4D9C-A779-42F951B73D0F}" type="presParOf" srcId="{D4C64CE4-E432-4EB6-A4F0-3D26AB2CDCE5}" destId="{23BDE950-6C9F-461D-9D01-80E2983E6CE6}" srcOrd="5" destOrd="0" presId="urn:microsoft.com/office/officeart/2005/8/layout/target1"/>
    <dgm:cxn modelId="{ACD1CDC0-7687-466C-BBF0-481E841F1EC1}" type="presParOf" srcId="{D4C64CE4-E432-4EB6-A4F0-3D26AB2CDCE5}" destId="{E52B8F5E-6ACB-4584-8D62-6B2747EDF2B8}" srcOrd="6" destOrd="0" presId="urn:microsoft.com/office/officeart/2005/8/layout/target1"/>
    <dgm:cxn modelId="{3AF7E3C1-D491-4504-BBFC-30731F7BF0F9}" type="presParOf" srcId="{D4C64CE4-E432-4EB6-A4F0-3D26AB2CDCE5}" destId="{F12E30A8-D7CB-4CFB-9402-92952E29391E}" srcOrd="7" destOrd="0" presId="urn:microsoft.com/office/officeart/2005/8/layout/target1"/>
    <dgm:cxn modelId="{FFFDBD91-7DA8-45AC-BDBB-C608681E61B9}" type="presParOf" srcId="{D4C64CE4-E432-4EB6-A4F0-3D26AB2CDCE5}" destId="{95F38497-49BE-42B2-86E9-B4EE459318A1}" srcOrd="8" destOrd="0" presId="urn:microsoft.com/office/officeart/2005/8/layout/target1"/>
    <dgm:cxn modelId="{8E97FF74-3F2C-4FD9-9467-627FC86B3B48}" type="presParOf" srcId="{D4C64CE4-E432-4EB6-A4F0-3D26AB2CDCE5}" destId="{45F8654F-05F0-4DC2-B3D1-7447B3D0A9F4}" srcOrd="9" destOrd="0" presId="urn:microsoft.com/office/officeart/2005/8/layout/target1"/>
    <dgm:cxn modelId="{7874BC30-19B8-4198-A4BA-B22B5E6A0708}" type="presParOf" srcId="{D4C64CE4-E432-4EB6-A4F0-3D26AB2CDCE5}" destId="{35CBE73D-C0C0-4CB2-B776-03F8ACA347D8}" srcOrd="10" destOrd="0" presId="urn:microsoft.com/office/officeart/2005/8/layout/target1"/>
    <dgm:cxn modelId="{155CC896-53B2-4E83-88F5-D099C1F48B61}" type="presParOf" srcId="{D4C64CE4-E432-4EB6-A4F0-3D26AB2CDCE5}" destId="{F3B6F973-B88B-4F37-908E-F84EC159479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BA342-84D1-4F0B-B434-64E2F3FA2D22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E09882-D92B-4160-9317-A19C849995A8}">
      <dgm:prSet phldrT="[Texto]" custT="1"/>
      <dgm:spPr/>
      <dgm:t>
        <a:bodyPr/>
        <a:lstStyle/>
        <a:p>
          <a:pPr algn="ctr"/>
          <a:r>
            <a:rPr lang="es-ES" sz="2800" b="1" dirty="0" smtClean="0">
              <a:solidFill>
                <a:schemeClr val="accent6">
                  <a:lumMod val="50000"/>
                </a:schemeClr>
              </a:solidFill>
            </a:rPr>
            <a:t>COMPLETA</a:t>
          </a:r>
        </a:p>
        <a:p>
          <a:pPr algn="just"/>
          <a:r>
            <a:rPr lang="en-US" sz="2200" dirty="0" smtClean="0"/>
            <a:t>Servidores públicos con nivel igual a Jefe de departamento u homólogo hasta el nivel máximo.</a:t>
          </a:r>
          <a:endParaRPr lang="es-ES" sz="2200" dirty="0"/>
        </a:p>
      </dgm:t>
    </dgm:pt>
    <dgm:pt modelId="{D32170BB-0558-4DAC-9E85-F46AD503FB8A}" type="parTrans" cxnId="{7B2FA07B-370D-47DF-8268-E7E25742F08E}">
      <dgm:prSet/>
      <dgm:spPr/>
      <dgm:t>
        <a:bodyPr/>
        <a:lstStyle/>
        <a:p>
          <a:endParaRPr lang="es-ES"/>
        </a:p>
      </dgm:t>
    </dgm:pt>
    <dgm:pt modelId="{299421AA-A1F2-4DDE-ADDB-5181503AAC21}" type="sibTrans" cxnId="{7B2FA07B-370D-47DF-8268-E7E25742F08E}">
      <dgm:prSet/>
      <dgm:spPr/>
      <dgm:t>
        <a:bodyPr/>
        <a:lstStyle/>
        <a:p>
          <a:endParaRPr lang="es-ES"/>
        </a:p>
      </dgm:t>
    </dgm:pt>
    <dgm:pt modelId="{8B083622-5F36-49B1-8D80-852A072D7CED}">
      <dgm:prSet phldrT="[Texto]" custT="1"/>
      <dgm:spPr/>
      <dgm:t>
        <a:bodyPr/>
        <a:lstStyle/>
        <a:p>
          <a:pPr algn="ctr"/>
          <a:r>
            <a:rPr lang="es-ES" sz="2800" b="1" dirty="0" smtClean="0">
              <a:solidFill>
                <a:srgbClr val="005B9F"/>
              </a:solidFill>
            </a:rPr>
            <a:t>SIMPLIFICADA</a:t>
          </a:r>
        </a:p>
        <a:p>
          <a:pPr algn="just"/>
          <a:r>
            <a:rPr lang="en-US" sz="2200" dirty="0" smtClean="0"/>
            <a:t>Servidores públicos con nivel menor a Jefe de departamento u homólogo hasta el nivel más bajo.</a:t>
          </a:r>
          <a:endParaRPr lang="es-ES" sz="2200" dirty="0"/>
        </a:p>
      </dgm:t>
    </dgm:pt>
    <dgm:pt modelId="{1060EB33-4507-4DE8-9314-D966D6DEC3AF}" type="parTrans" cxnId="{86F9A321-A58C-4753-8C66-3D2D859FDCCD}">
      <dgm:prSet/>
      <dgm:spPr/>
      <dgm:t>
        <a:bodyPr/>
        <a:lstStyle/>
        <a:p>
          <a:endParaRPr lang="es-ES"/>
        </a:p>
      </dgm:t>
    </dgm:pt>
    <dgm:pt modelId="{B96A80E7-C3C1-474C-8CD1-AA6853B3B4A3}" type="sibTrans" cxnId="{86F9A321-A58C-4753-8C66-3D2D859FDCCD}">
      <dgm:prSet/>
      <dgm:spPr/>
      <dgm:t>
        <a:bodyPr/>
        <a:lstStyle/>
        <a:p>
          <a:endParaRPr lang="es-ES"/>
        </a:p>
      </dgm:t>
    </dgm:pt>
    <dgm:pt modelId="{E231A731-76B4-46F3-9036-573CB72E264A}" type="pres">
      <dgm:prSet presAssocID="{517BA342-84D1-4F0B-B434-64E2F3FA2D22}" presName="compositeShape" presStyleCnt="0">
        <dgm:presLayoutVars>
          <dgm:chMax val="2"/>
          <dgm:dir/>
          <dgm:resizeHandles val="exact"/>
        </dgm:presLayoutVars>
      </dgm:prSet>
      <dgm:spPr/>
    </dgm:pt>
    <dgm:pt modelId="{BC71D5B9-BB4A-4918-890E-2AFA53921705}" type="pres">
      <dgm:prSet presAssocID="{BBE09882-D92B-4160-9317-A19C849995A8}" presName="upArrow" presStyleLbl="node1" presStyleIdx="0" presStyleCnt="2" custScaleX="28371" custScaleY="52547" custLinFactNeighborX="6096"/>
      <dgm:spPr/>
    </dgm:pt>
    <dgm:pt modelId="{6D9FEF1D-5B73-4B85-B2E4-19A24DE3D36C}" type="pres">
      <dgm:prSet presAssocID="{BBE09882-D92B-4160-9317-A19C849995A8}" presName="upArrowText" presStyleLbl="revTx" presStyleIdx="0" presStyleCnt="2" custScaleX="123116" custLinFactNeighborX="32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C1DD3-E96D-40AD-BDFD-717BAC20E6C0}" type="pres">
      <dgm:prSet presAssocID="{8B083622-5F36-49B1-8D80-852A072D7CED}" presName="downArrow" presStyleLbl="node1" presStyleIdx="1" presStyleCnt="2" custScaleX="27323" custScaleY="58592" custLinFactNeighborY="-8296"/>
      <dgm:spPr/>
    </dgm:pt>
    <dgm:pt modelId="{FA7420DE-3EB8-4130-87DB-0E3AF32CFB45}" type="pres">
      <dgm:prSet presAssocID="{8B083622-5F36-49B1-8D80-852A072D7CED}" presName="downArrowText" presStyleLbl="revTx" presStyleIdx="1" presStyleCnt="2" custScaleX="109059" custScaleY="57670" custLinFactNeighborY="-53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2FA07B-370D-47DF-8268-E7E25742F08E}" srcId="{517BA342-84D1-4F0B-B434-64E2F3FA2D22}" destId="{BBE09882-D92B-4160-9317-A19C849995A8}" srcOrd="0" destOrd="0" parTransId="{D32170BB-0558-4DAC-9E85-F46AD503FB8A}" sibTransId="{299421AA-A1F2-4DDE-ADDB-5181503AAC21}"/>
    <dgm:cxn modelId="{86F9A321-A58C-4753-8C66-3D2D859FDCCD}" srcId="{517BA342-84D1-4F0B-B434-64E2F3FA2D22}" destId="{8B083622-5F36-49B1-8D80-852A072D7CED}" srcOrd="1" destOrd="0" parTransId="{1060EB33-4507-4DE8-9314-D966D6DEC3AF}" sibTransId="{B96A80E7-C3C1-474C-8CD1-AA6853B3B4A3}"/>
    <dgm:cxn modelId="{17B6A3AD-E442-43FA-94DA-50C66617DF61}" type="presOf" srcId="{8B083622-5F36-49B1-8D80-852A072D7CED}" destId="{FA7420DE-3EB8-4130-87DB-0E3AF32CFB45}" srcOrd="0" destOrd="0" presId="urn:microsoft.com/office/officeart/2005/8/layout/arrow4"/>
    <dgm:cxn modelId="{06F5EA82-38C4-44F0-9571-E99BE571F4B0}" type="presOf" srcId="{BBE09882-D92B-4160-9317-A19C849995A8}" destId="{6D9FEF1D-5B73-4B85-B2E4-19A24DE3D36C}" srcOrd="0" destOrd="0" presId="urn:microsoft.com/office/officeart/2005/8/layout/arrow4"/>
    <dgm:cxn modelId="{59883AB0-12C8-43BF-85A2-F6BAB2439DB9}" type="presOf" srcId="{517BA342-84D1-4F0B-B434-64E2F3FA2D22}" destId="{E231A731-76B4-46F3-9036-573CB72E264A}" srcOrd="0" destOrd="0" presId="urn:microsoft.com/office/officeart/2005/8/layout/arrow4"/>
    <dgm:cxn modelId="{0798B239-5C07-4B6D-B80E-B1A8252D0DD8}" type="presParOf" srcId="{E231A731-76B4-46F3-9036-573CB72E264A}" destId="{BC71D5B9-BB4A-4918-890E-2AFA53921705}" srcOrd="0" destOrd="0" presId="urn:microsoft.com/office/officeart/2005/8/layout/arrow4"/>
    <dgm:cxn modelId="{7BEEAD4E-A672-4F70-B43C-8145CEFC808F}" type="presParOf" srcId="{E231A731-76B4-46F3-9036-573CB72E264A}" destId="{6D9FEF1D-5B73-4B85-B2E4-19A24DE3D36C}" srcOrd="1" destOrd="0" presId="urn:microsoft.com/office/officeart/2005/8/layout/arrow4"/>
    <dgm:cxn modelId="{4BFBC03C-B5B4-4008-BBE4-74CCD9604193}" type="presParOf" srcId="{E231A731-76B4-46F3-9036-573CB72E264A}" destId="{5FEC1DD3-E96D-40AD-BDFD-717BAC20E6C0}" srcOrd="2" destOrd="0" presId="urn:microsoft.com/office/officeart/2005/8/layout/arrow4"/>
    <dgm:cxn modelId="{ED6E5171-CCB3-4E57-B83E-122B5E00F6B5}" type="presParOf" srcId="{E231A731-76B4-46F3-9036-573CB72E264A}" destId="{FA7420DE-3EB8-4130-87DB-0E3AF32CFB4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38497-49BE-42B2-86E9-B4EE459318A1}">
      <dsp:nvSpPr>
        <dsp:cNvPr id="0" name=""/>
        <dsp:cNvSpPr/>
      </dsp:nvSpPr>
      <dsp:spPr>
        <a:xfrm>
          <a:off x="1040958" y="1638251"/>
          <a:ext cx="3618067" cy="3568174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CB7B-81CB-4BD5-A073-9E3967A2DF69}">
      <dsp:nvSpPr>
        <dsp:cNvPr id="0" name=""/>
        <dsp:cNvSpPr/>
      </dsp:nvSpPr>
      <dsp:spPr>
        <a:xfrm>
          <a:off x="1624110" y="2308870"/>
          <a:ext cx="2451763" cy="2451763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19E6A-C221-4ADA-82BD-13A49439788B}">
      <dsp:nvSpPr>
        <dsp:cNvPr id="0" name=""/>
        <dsp:cNvSpPr/>
      </dsp:nvSpPr>
      <dsp:spPr>
        <a:xfrm>
          <a:off x="2441364" y="3126124"/>
          <a:ext cx="817254" cy="81725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EE32F-9F06-4508-B430-F52597E8EC90}">
      <dsp:nvSpPr>
        <dsp:cNvPr id="0" name=""/>
        <dsp:cNvSpPr/>
      </dsp:nvSpPr>
      <dsp:spPr>
        <a:xfrm>
          <a:off x="5574174" y="129524"/>
          <a:ext cx="2043136" cy="1191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3D6B"/>
              </a:solidFill>
            </a:rPr>
            <a:t>Inicial</a:t>
          </a:r>
          <a:endParaRPr lang="es-ES" sz="2400" kern="1200" dirty="0">
            <a:solidFill>
              <a:srgbClr val="003D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solidFill>
                <a:srgbClr val="003D6B"/>
              </a:solidFill>
            </a:rPr>
            <a:t>Al inicio del cargo</a:t>
          </a:r>
          <a:endParaRPr lang="es-ES" sz="1500" kern="1200" dirty="0">
            <a:solidFill>
              <a:srgbClr val="003D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solidFill>
                <a:srgbClr val="003D6B"/>
              </a:solidFill>
            </a:rPr>
            <a:t>60 días naturales</a:t>
          </a:r>
          <a:endParaRPr lang="es-ES" sz="1500" kern="1200" dirty="0">
            <a:solidFill>
              <a:srgbClr val="003D6B"/>
            </a:solidFill>
          </a:endParaRPr>
        </a:p>
      </dsp:txBody>
      <dsp:txXfrm>
        <a:off x="5574174" y="129524"/>
        <a:ext cx="2043136" cy="1191829"/>
      </dsp:txXfrm>
    </dsp:sp>
    <dsp:sp modelId="{A920085B-D509-46F3-B727-4EDAB0D1A89A}">
      <dsp:nvSpPr>
        <dsp:cNvPr id="0" name=""/>
        <dsp:cNvSpPr/>
      </dsp:nvSpPr>
      <dsp:spPr>
        <a:xfrm>
          <a:off x="5063390" y="725439"/>
          <a:ext cx="510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FF264-D330-4E68-B7EE-B91F1E943AA6}">
      <dsp:nvSpPr>
        <dsp:cNvPr id="0" name=""/>
        <dsp:cNvSpPr/>
      </dsp:nvSpPr>
      <dsp:spPr>
        <a:xfrm rot="5400000">
          <a:off x="2551353" y="1024758"/>
          <a:ext cx="2808631" cy="221135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DE950-6C9F-461D-9D01-80E2983E6CE6}">
      <dsp:nvSpPr>
        <dsp:cNvPr id="0" name=""/>
        <dsp:cNvSpPr/>
      </dsp:nvSpPr>
      <dsp:spPr>
        <a:xfrm>
          <a:off x="5680212" y="1462752"/>
          <a:ext cx="2043136" cy="1191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A1A2"/>
              </a:solidFill>
            </a:rPr>
            <a:t>Modificación</a:t>
          </a:r>
          <a:endParaRPr lang="es-ES" sz="2400" kern="1200" dirty="0">
            <a:solidFill>
              <a:srgbClr val="00A1A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solidFill>
                <a:srgbClr val="00A1A2"/>
              </a:solidFill>
            </a:rPr>
            <a:t>Año con año</a:t>
          </a:r>
          <a:endParaRPr lang="es-ES" sz="1500" kern="1200" dirty="0">
            <a:solidFill>
              <a:srgbClr val="00A1A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solidFill>
                <a:srgbClr val="00A1A2"/>
              </a:solidFill>
            </a:rPr>
            <a:t>Durante mayo</a:t>
          </a:r>
          <a:endParaRPr lang="es-ES" sz="1500" kern="1200" dirty="0">
            <a:solidFill>
              <a:srgbClr val="00A1A2"/>
            </a:solidFill>
          </a:endParaRPr>
        </a:p>
      </dsp:txBody>
      <dsp:txXfrm>
        <a:off x="5680212" y="1462752"/>
        <a:ext cx="2043136" cy="1191829"/>
      </dsp:txXfrm>
    </dsp:sp>
    <dsp:sp modelId="{E52B8F5E-6ACB-4584-8D62-6B2747EDF2B8}">
      <dsp:nvSpPr>
        <dsp:cNvPr id="0" name=""/>
        <dsp:cNvSpPr/>
      </dsp:nvSpPr>
      <dsp:spPr>
        <a:xfrm>
          <a:off x="5063390" y="1917269"/>
          <a:ext cx="510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E30A8-D7CB-4CFB-9402-92952E29391E}">
      <dsp:nvSpPr>
        <dsp:cNvPr id="0" name=""/>
        <dsp:cNvSpPr/>
      </dsp:nvSpPr>
      <dsp:spPr>
        <a:xfrm rot="5400000">
          <a:off x="3154215" y="2197996"/>
          <a:ext cx="2188607" cy="162565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8654F-05F0-4DC2-B3D1-7447B3D0A9F4}">
      <dsp:nvSpPr>
        <dsp:cNvPr id="0" name=""/>
        <dsp:cNvSpPr/>
      </dsp:nvSpPr>
      <dsp:spPr>
        <a:xfrm>
          <a:off x="5574174" y="2689932"/>
          <a:ext cx="2043136" cy="1191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EE3B95"/>
              </a:solidFill>
            </a:rPr>
            <a:t>Conclusión</a:t>
          </a:r>
          <a:endParaRPr lang="es-ES" sz="2400" kern="1200" dirty="0">
            <a:solidFill>
              <a:srgbClr val="EE3B95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solidFill>
                <a:srgbClr val="EE3B95"/>
              </a:solidFill>
            </a:rPr>
            <a:t>Al finalizar el cargo</a:t>
          </a:r>
          <a:endParaRPr lang="es-ES" sz="1500" kern="1200" dirty="0">
            <a:solidFill>
              <a:srgbClr val="EE3B95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solidFill>
                <a:srgbClr val="EE3B95"/>
              </a:solidFill>
            </a:rPr>
            <a:t>60 días naturales</a:t>
          </a:r>
          <a:endParaRPr lang="es-ES" sz="1500" kern="1200" dirty="0">
            <a:solidFill>
              <a:srgbClr val="EE3B95"/>
            </a:solidFill>
          </a:endParaRPr>
        </a:p>
      </dsp:txBody>
      <dsp:txXfrm>
        <a:off x="5574174" y="2689932"/>
        <a:ext cx="2043136" cy="1191829"/>
      </dsp:txXfrm>
    </dsp:sp>
    <dsp:sp modelId="{35CBE73D-C0C0-4CB2-B776-03F8ACA347D8}">
      <dsp:nvSpPr>
        <dsp:cNvPr id="0" name=""/>
        <dsp:cNvSpPr/>
      </dsp:nvSpPr>
      <dsp:spPr>
        <a:xfrm>
          <a:off x="5063390" y="3109098"/>
          <a:ext cx="510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6F973-B88B-4F37-908E-F84EC1594794}">
      <dsp:nvSpPr>
        <dsp:cNvPr id="0" name=""/>
        <dsp:cNvSpPr/>
      </dsp:nvSpPr>
      <dsp:spPr>
        <a:xfrm rot="5400000">
          <a:off x="4251855" y="3229963"/>
          <a:ext cx="896551" cy="68210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1D5B9-BB4A-4918-890E-2AFA53921705}">
      <dsp:nvSpPr>
        <dsp:cNvPr id="0" name=""/>
        <dsp:cNvSpPr/>
      </dsp:nvSpPr>
      <dsp:spPr>
        <a:xfrm>
          <a:off x="508579" y="886368"/>
          <a:ext cx="709850" cy="136672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FEF1D-5B73-4B85-B2E4-19A24DE3D36C}">
      <dsp:nvSpPr>
        <dsp:cNvPr id="0" name=""/>
        <dsp:cNvSpPr/>
      </dsp:nvSpPr>
      <dsp:spPr>
        <a:xfrm>
          <a:off x="1685964" y="269251"/>
          <a:ext cx="5227337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accent6">
                  <a:lumMod val="50000"/>
                </a:schemeClr>
              </a:solidFill>
            </a:rPr>
            <a:t>COMPLETA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Servidores públicos con nivel igual a Jefe de departamento u homólogo hasta el nivel máximo.</a:t>
          </a:r>
          <a:endParaRPr lang="es-ES" sz="2200" kern="1200" dirty="0"/>
        </a:p>
      </dsp:txBody>
      <dsp:txXfrm>
        <a:off x="1685964" y="269251"/>
        <a:ext cx="5227337" cy="2600960"/>
      </dsp:txXfrm>
    </dsp:sp>
    <dsp:sp modelId="{5FEC1DD3-E96D-40AD-BDFD-717BAC20E6C0}">
      <dsp:nvSpPr>
        <dsp:cNvPr id="0" name=""/>
        <dsp:cNvSpPr/>
      </dsp:nvSpPr>
      <dsp:spPr>
        <a:xfrm>
          <a:off x="1119774" y="3409685"/>
          <a:ext cx="683628" cy="152395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20DE-3EB8-4130-87DB-0E3AF32CFB45}">
      <dsp:nvSpPr>
        <dsp:cNvPr id="0" name=""/>
        <dsp:cNvSpPr/>
      </dsp:nvSpPr>
      <dsp:spPr>
        <a:xfrm>
          <a:off x="2595347" y="3497831"/>
          <a:ext cx="4630496" cy="1499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005B9F"/>
              </a:solidFill>
            </a:rPr>
            <a:t>SIMPLIFICADA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Servidores públicos con nivel menor a Jefe de departamento u homólogo hasta el nivel más bajo.</a:t>
          </a:r>
          <a:endParaRPr lang="es-ES" sz="2200" kern="1200" dirty="0"/>
        </a:p>
      </dsp:txBody>
      <dsp:txXfrm>
        <a:off x="2595347" y="3497831"/>
        <a:ext cx="4630496" cy="1499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16B42-8C45-BE44-B403-ADE6EE558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36B9D-AD30-564E-9749-E54870D2D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2E691-650C-A648-BDA9-B3447E03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3944-6640-154F-A8FE-AFB88DD8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892CC-84A0-DD4F-B7AE-98A9BA43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3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4244F-B724-6943-91B6-D6426404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30F973-BE99-EC47-9238-72979427C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D9717-B060-FB4D-B045-0DAF95DB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7E81A-FB06-234C-BA06-898A5730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71ADC-4295-3049-86AA-3287DF0C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4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8B31A9-F5B2-F24C-91AC-7F2240A20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FBD42-255F-1343-9F7C-EE8F867C3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512F9-2992-FC4C-9431-030E5B02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0D4F7-C878-2948-BB1E-503BC514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B38C35-2498-214C-819C-92E66DBD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4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21DEC-4F23-8143-BA3D-E1DFEF7A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B00EA-342D-9740-A7D3-9D647DFF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8EC93D-857D-A64F-A8CE-6DC80945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004A5-A091-AB46-BC03-2F9838F2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BC063-3084-884A-8305-157E386F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7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5484E-C5F8-1B4B-895A-BCE160C7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7B5203-42AB-9849-A287-D86B1535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62CC5-F9C1-E54C-BBB1-684048D2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95076-AE25-9B4E-9726-167DC25A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F2A26-B575-3C43-B183-BF521C10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1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86B0E-AF82-334F-BCED-BC6D39BE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F2E05-8D4C-E94A-8EBE-5F657C094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F0CDC-412C-BC42-BB8B-53A84BEE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975AA-1446-1B41-B194-F0585486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439FB4-827A-D74B-BBA7-9CC8937B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13376A-BB1D-BE42-8005-0A972AA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6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A5B06-4406-E645-9035-FA397ECB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748765-2B60-304E-B22B-15789CF9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1D197B-587F-944F-8D4C-736E76A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9AA1D9-83D3-924F-A5AD-1B0420AA3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025750-72FF-044C-B09C-62F0CD7F6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0B7406-14B2-C64A-803A-2C59D3B5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AC7E6B-AFA1-B24F-BFF2-4C8610B1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028AE6-20A8-BD43-9C0F-83B6D637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8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0D757-AB92-C242-AF74-E0E5B553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7AA621-9D6D-134F-A496-E6FE292D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66036-785B-DB4B-B8E8-7FD388C0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069AD5-4A4E-C241-9F21-0660A5A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7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0FA150-0565-814A-94CC-8B0D08AB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CECBE2-4A27-1D44-BA11-4476A35F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1A995B-302A-6741-84A2-91FC38CD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10344-EFFD-BF45-AF5E-6276DAAC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7411A-13BC-D04B-B1AE-743F8055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F5608-7C28-BA49-BDF9-1C68FB7F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2FB28A-D18F-034B-8E8C-83FD1D4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EFC5B9-C249-F744-A866-826A6BC3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8ADE5E-8320-DA45-A5A6-C6DC14B8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9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A085A-9944-A249-BACF-2CBB397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466EBE-2475-D541-88F9-97D59CA53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4A82D5-9702-8942-AD6A-1544E03B5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391FD0-CC64-9A49-9220-D1508A78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38677A-E549-924B-95FB-0E884573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51ABD6-D08B-7240-A9C9-812AE03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4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73E6E8-D3A1-4C41-A9D4-8D9132ED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44350-DE8E-C841-9B67-EDF3D3B5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48ECA-81DC-B841-A2E9-E28E9C8CF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642F-CA5B-E244-936C-11E201B3EBC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8A2DF-A4E5-7A4A-9236-D2168423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C2FB3-C468-4E4C-B9BF-7573912C0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3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diagramDrawing" Target="../diagrams/drawing2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254542-3551-3747-8153-3749996D2751}"/>
              </a:ext>
            </a:extLst>
          </p:cNvPr>
          <p:cNvSpPr txBox="1"/>
          <p:nvPr/>
        </p:nvSpPr>
        <p:spPr>
          <a:xfrm>
            <a:off x="2046414" y="1295574"/>
            <a:ext cx="8099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5B9F"/>
                </a:solidFill>
                <a:latin typeface="Proxima Nova Rg" panose="02000506030000020004" pitchFamily="2" charset="77"/>
              </a:rPr>
              <a:t>Declaración Patrimonial y de Intereses</a:t>
            </a:r>
            <a:endParaRPr lang="es-MX" sz="4400" dirty="0">
              <a:solidFill>
                <a:srgbClr val="005B9F"/>
              </a:solidFill>
              <a:latin typeface="Proxima Nova Rg" panose="02000506030000020004" pitchFamily="2" charset="77"/>
            </a:endParaRPr>
          </a:p>
        </p:txBody>
      </p:sp>
      <p:sp>
        <p:nvSpPr>
          <p:cNvPr id="5" name="Google Shape;104;p3">
            <a:extLst>
              <a:ext uri="{FF2B5EF4-FFF2-40B4-BE49-F238E27FC236}">
                <a16:creationId xmlns:a16="http://schemas.microsoft.com/office/drawing/2014/main" id="{58877261-3A31-3843-9256-B5E544172743}"/>
              </a:ext>
            </a:extLst>
          </p:cNvPr>
          <p:cNvSpPr txBox="1">
            <a:spLocks/>
          </p:cNvSpPr>
          <p:nvPr/>
        </p:nvSpPr>
        <p:spPr>
          <a:xfrm>
            <a:off x="2642762" y="2117695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365D"/>
              </a:buClr>
              <a:buSzPts val="2000"/>
              <a:buFont typeface="Helvetica Neue"/>
              <a:buNone/>
            </a:pPr>
            <a:r>
              <a:rPr lang="es-MX" sz="3200" b="1" dirty="0" err="1" smtClean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DeclaraNet</a:t>
            </a:r>
            <a:r>
              <a:rPr lang="es-MX" sz="3200" b="1" dirty="0" smtClean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 Municipios</a:t>
            </a:r>
            <a:endParaRPr lang="es-MX" sz="3200" b="1" dirty="0">
              <a:solidFill>
                <a:srgbClr val="0542ED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104;p3">
            <a:extLst>
              <a:ext uri="{FF2B5EF4-FFF2-40B4-BE49-F238E27FC236}">
                <a16:creationId xmlns:a16="http://schemas.microsoft.com/office/drawing/2014/main" id="{0B7EAF2E-DFA3-6E4E-A2B1-DEAE6665D8BB}"/>
              </a:ext>
            </a:extLst>
          </p:cNvPr>
          <p:cNvSpPr txBox="1">
            <a:spLocks/>
          </p:cNvSpPr>
          <p:nvPr/>
        </p:nvSpPr>
        <p:spPr>
          <a:xfrm>
            <a:off x="2642762" y="288636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365D"/>
              </a:buClr>
              <a:buSzPts val="2000"/>
              <a:buFont typeface="Helvetica Neue"/>
              <a:buNone/>
            </a:pPr>
            <a:r>
              <a:rPr lang="es-MX" sz="24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07 de abril de 2022</a:t>
            </a:r>
            <a:endParaRPr lang="es-MX" sz="2400" b="1" dirty="0">
              <a:solidFill>
                <a:srgbClr val="00B0F0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ABB56A-3DDE-5749-B464-7533CFBD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4" y="5913870"/>
            <a:ext cx="2457450" cy="6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9497" y="953588"/>
            <a:ext cx="9144000" cy="4944294"/>
          </a:xfrm>
        </p:spPr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Secretaría de la Transparencia </a:t>
            </a:r>
          </a:p>
          <a:p>
            <a:r>
              <a:rPr lang="es-MX" b="1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y Rendición de Cuentas</a:t>
            </a:r>
          </a:p>
          <a:p>
            <a:endParaRPr lang="es-MX" dirty="0" smtClean="0">
              <a:latin typeface="Proxima Nova Rg" panose="02000506030000020004" pitchFamily="50" charset="0"/>
            </a:endParaRPr>
          </a:p>
          <a:p>
            <a:r>
              <a:rPr lang="es-MX" b="1" dirty="0" smtClean="0">
                <a:solidFill>
                  <a:srgbClr val="00B0F0"/>
                </a:solidFill>
                <a:latin typeface="Proxima Nova Rg" panose="02000506030000020004" pitchFamily="50" charset="0"/>
              </a:rPr>
              <a:t>Dirección:</a:t>
            </a:r>
            <a:r>
              <a:rPr lang="es-MX" dirty="0" smtClean="0">
                <a:latin typeface="Proxima Nova Rg" panose="02000506030000020004" pitchFamily="50" charset="0"/>
              </a:rPr>
              <a:t> </a:t>
            </a:r>
          </a:p>
          <a:p>
            <a:r>
              <a:rPr lang="es-MX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Pozuelos </a:t>
            </a:r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74, Complejo Administrativo Pozuelos, </a:t>
            </a:r>
            <a:endParaRPr lang="es-MX" dirty="0" smtClean="0">
              <a:solidFill>
                <a:srgbClr val="005B9F"/>
              </a:solidFill>
              <a:latin typeface="Proxima Nova Rg" panose="02000506030000020004" pitchFamily="50" charset="0"/>
            </a:endParaRPr>
          </a:p>
          <a:p>
            <a:r>
              <a:rPr lang="es-MX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Guanajuato</a:t>
            </a:r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, </a:t>
            </a:r>
            <a:r>
              <a:rPr lang="es-MX" dirty="0" err="1">
                <a:solidFill>
                  <a:srgbClr val="005B9F"/>
                </a:solidFill>
                <a:latin typeface="Proxima Nova Rg" panose="02000506030000020004" pitchFamily="50" charset="0"/>
              </a:rPr>
              <a:t>Gto</a:t>
            </a:r>
            <a:r>
              <a:rPr lang="es-MX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.</a:t>
            </a:r>
          </a:p>
          <a:p>
            <a:endParaRPr lang="es-MX" dirty="0" smtClean="0">
              <a:latin typeface="Proxima Nova Rg" panose="02000506030000020004" pitchFamily="50" charset="0"/>
            </a:endParaRPr>
          </a:p>
          <a:p>
            <a:r>
              <a:rPr lang="es-MX" b="1" dirty="0" smtClean="0">
                <a:solidFill>
                  <a:srgbClr val="00B0F0"/>
                </a:solidFill>
                <a:latin typeface="Proxima Nova Rg" panose="02000506030000020004" pitchFamily="50" charset="0"/>
              </a:rPr>
              <a:t>Teléfono:</a:t>
            </a:r>
            <a:r>
              <a:rPr lang="es-MX" dirty="0" smtClean="0">
                <a:latin typeface="Proxima Nova Rg" panose="02000506030000020004" pitchFamily="50" charset="0"/>
              </a:rPr>
              <a:t> </a:t>
            </a:r>
          </a:p>
          <a:p>
            <a:r>
              <a:rPr lang="es-MX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743 735 1300</a:t>
            </a:r>
          </a:p>
          <a:p>
            <a:endParaRPr lang="es-MX" dirty="0">
              <a:latin typeface="Proxima Nova Rg" panose="02000506030000020004" pitchFamily="50" charset="0"/>
            </a:endParaRPr>
          </a:p>
          <a:p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https://strc.guanajuato.gob.mx/</a:t>
            </a:r>
            <a:endParaRPr lang="es-MX" dirty="0" smtClean="0">
              <a:solidFill>
                <a:srgbClr val="005B9F"/>
              </a:solidFill>
              <a:latin typeface="Proxima Nova Rg" panose="02000506030000020004" pitchFamily="50" charset="0"/>
            </a:endParaRP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052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4;p3">
            <a:extLst>
              <a:ext uri="{FF2B5EF4-FFF2-40B4-BE49-F238E27FC236}">
                <a16:creationId xmlns:a16="http://schemas.microsoft.com/office/drawing/2014/main" id="{D8A5DF0B-A2C6-1645-985E-2A761C966C6D}"/>
              </a:ext>
            </a:extLst>
          </p:cNvPr>
          <p:cNvSpPr txBox="1">
            <a:spLocks/>
          </p:cNvSpPr>
          <p:nvPr/>
        </p:nvSpPr>
        <p:spPr>
          <a:xfrm>
            <a:off x="838200" y="144382"/>
            <a:ext cx="6906475" cy="10406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800" b="1" dirty="0">
                <a:solidFill>
                  <a:srgbClr val="00206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Marco Normativo</a:t>
            </a:r>
          </a:p>
          <a:p>
            <a:pPr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8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Declaración </a:t>
            </a:r>
            <a:r>
              <a:rPr lang="es-MX" sz="28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Patrimonial y de </a:t>
            </a:r>
            <a:r>
              <a:rPr lang="es-MX" sz="28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Intereses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B27E7B-0527-9147-A9A7-F1DDF417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6182253"/>
            <a:ext cx="1711326" cy="4407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4811" y="1356402"/>
            <a:ext cx="84060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dirty="0" smtClean="0"/>
              <a:t>Constitución Política de los Estados Unidos </a:t>
            </a:r>
            <a:r>
              <a:rPr lang="es-MX" sz="2000" dirty="0" smtClean="0"/>
              <a:t>Mexicanos.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dirty="0" smtClean="0"/>
              <a:t>Constitución </a:t>
            </a:r>
            <a:r>
              <a:rPr lang="es-MX" sz="2000" dirty="0" smtClean="0"/>
              <a:t>Política para el Estado de </a:t>
            </a:r>
            <a:r>
              <a:rPr lang="es-MX" sz="2000" dirty="0" smtClean="0"/>
              <a:t>Guanajuato.</a:t>
            </a:r>
            <a:endParaRPr lang="es-MX" sz="20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dirty="0" smtClean="0"/>
              <a:t>Ley </a:t>
            </a:r>
            <a:r>
              <a:rPr lang="es-MX" sz="2000" dirty="0" smtClean="0"/>
              <a:t>de Responsabilidades Administrativas para el Estado de </a:t>
            </a:r>
            <a:r>
              <a:rPr lang="es-MX" sz="2000" dirty="0" smtClean="0"/>
              <a:t>Guanajuato.</a:t>
            </a:r>
            <a:endParaRPr lang="es-MX" sz="20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312824" y="3048849"/>
            <a:ext cx="8077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 smtClean="0"/>
              <a:t>ACUERDOS</a:t>
            </a:r>
            <a:r>
              <a:rPr lang="es-ES" sz="2000" dirty="0" smtClean="0"/>
              <a:t> </a:t>
            </a:r>
            <a:r>
              <a:rPr lang="es-ES" sz="2000" dirty="0" smtClean="0"/>
              <a:t>emitidos por </a:t>
            </a:r>
            <a:r>
              <a:rPr lang="es-ES" sz="2000" dirty="0"/>
              <a:t>el </a:t>
            </a:r>
            <a:r>
              <a:rPr lang="es-ES" sz="2000" dirty="0" smtClean="0"/>
              <a:t>Comité </a:t>
            </a:r>
            <a:r>
              <a:rPr lang="es-ES" sz="2000" dirty="0"/>
              <a:t>Coordinador del Sistema Nacional Anticorrupción </a:t>
            </a:r>
            <a:r>
              <a:rPr lang="es-ES" sz="2000" dirty="0" smtClean="0"/>
              <a:t>relacionados con la declaración patrimonial </a:t>
            </a:r>
            <a:r>
              <a:rPr lang="es-ES" sz="2000" dirty="0"/>
              <a:t>y de </a:t>
            </a:r>
            <a:r>
              <a:rPr lang="es-ES" sz="2000" dirty="0" smtClean="0"/>
              <a:t>intereses publicados en el </a:t>
            </a:r>
            <a:r>
              <a:rPr lang="es-ES" sz="2000" b="1" dirty="0" smtClean="0"/>
              <a:t>DOF </a:t>
            </a:r>
            <a:r>
              <a:rPr lang="es-ES" sz="2000" b="1" dirty="0" smtClean="0"/>
              <a:t>23 </a:t>
            </a:r>
            <a:r>
              <a:rPr lang="es-ES" sz="2000" b="1" dirty="0" smtClean="0"/>
              <a:t>de septiembre y 24 de </a:t>
            </a:r>
            <a:r>
              <a:rPr lang="es-ES" sz="2000" b="1" dirty="0" smtClean="0"/>
              <a:t>diciembre </a:t>
            </a:r>
            <a:r>
              <a:rPr lang="es-ES" sz="2000" b="1" dirty="0" smtClean="0"/>
              <a:t>de 2019</a:t>
            </a:r>
            <a:r>
              <a:rPr lang="es-ES" sz="2000" b="1" dirty="0" smtClean="0"/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0846" y="4276070"/>
            <a:ext cx="691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 smtClean="0"/>
              <a:t>ACUERDO CCSEG/002/2021 </a:t>
            </a:r>
            <a:r>
              <a:rPr lang="es-ES" sz="2000" dirty="0" smtClean="0"/>
              <a:t>emitido por el Comité Coordinador del Sistema Estatal Anticorrupción de Guanajuato publicado en </a:t>
            </a:r>
            <a:r>
              <a:rPr lang="es-ES" sz="2000" b="1" dirty="0" smtClean="0"/>
              <a:t>POGEG el 26 de abril de 2021</a:t>
            </a:r>
            <a:r>
              <a:rPr lang="es-ES" sz="2000" dirty="0" smtClean="0"/>
              <a:t>.</a:t>
            </a:r>
            <a:r>
              <a:rPr lang="es-ES" sz="2000" b="1" dirty="0" smtClean="0"/>
              <a:t> </a:t>
            </a:r>
            <a:r>
              <a:rPr lang="es-ES" sz="2000" b="1" dirty="0" smtClean="0"/>
              <a:t> </a:t>
            </a:r>
            <a:r>
              <a:rPr lang="es-ES" sz="2000" dirty="0" smtClean="0"/>
              <a:t> </a:t>
            </a:r>
            <a:endParaRPr lang="es-MX" sz="900" dirty="0" smtClean="0"/>
          </a:p>
        </p:txBody>
      </p:sp>
    </p:spTree>
    <p:extLst>
      <p:ext uri="{BB962C8B-B14F-4D97-AF65-F5344CB8AC3E}">
        <p14:creationId xmlns:p14="http://schemas.microsoft.com/office/powerpoint/2010/main" val="29342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06C926CB-4EF2-994A-B764-73D5D1BC4AA3}"/>
              </a:ext>
            </a:extLst>
          </p:cNvPr>
          <p:cNvSpPr txBox="1"/>
          <p:nvPr/>
        </p:nvSpPr>
        <p:spPr>
          <a:xfrm>
            <a:off x="838199" y="1602075"/>
            <a:ext cx="863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Es una obligación que tenemos </a:t>
            </a:r>
            <a:r>
              <a:rPr lang="es-MX" sz="2000" b="1" dirty="0" smtClean="0">
                <a:solidFill>
                  <a:srgbClr val="EE3B95"/>
                </a:solidFill>
                <a:latin typeface="Proxima Nova Rg" panose="02000506030000020004" pitchFamily="2" charset="77"/>
              </a:rPr>
              <a:t>todos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 los servidores públicos y que se encuentra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prevista en el artículo 32 de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la </a:t>
            </a:r>
            <a:r>
              <a:rPr lang="es-MX" sz="2000" dirty="0" smtClean="0">
                <a:solidFill>
                  <a:srgbClr val="EE6BA0"/>
                </a:solidFill>
                <a:latin typeface="Proxima Nova Rg" panose="02000506030000020004" pitchFamily="2" charset="77"/>
              </a:rPr>
              <a:t>Ley de Responsabilidades Administrativas para el Estado de Guanajuato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. </a:t>
            </a:r>
          </a:p>
          <a:p>
            <a:pPr lvl="0" algn="just"/>
            <a:endParaRPr lang="es-MX" sz="2000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77"/>
            </a:endParaRPr>
          </a:p>
          <a:p>
            <a:pPr lvl="0" algn="just"/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La declaración patrimonial y de intereses, es una herramienta que poseen los Órganos Internos de Control para llevar a cabo un análisis de la evolución patrimonial de los servidores públicos  y así verificar la relación que existe entre sus ingresos lícitos y sus egresos.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77"/>
            </a:endParaRPr>
          </a:p>
        </p:txBody>
      </p:sp>
      <p:sp>
        <p:nvSpPr>
          <p:cNvPr id="16" name="Google Shape;104;p3">
            <a:extLst>
              <a:ext uri="{FF2B5EF4-FFF2-40B4-BE49-F238E27FC236}">
                <a16:creationId xmlns:a16="http://schemas.microsoft.com/office/drawing/2014/main" id="{D8A5DF0B-A2C6-1645-985E-2A761C966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Declaración Patrimonial y de Intereses</a:t>
            </a:r>
            <a:endParaRPr lang="es-MX" sz="2400" b="1" dirty="0">
              <a:solidFill>
                <a:srgbClr val="00B0F0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B27E7B-0527-9147-A9A7-F1DDF417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6182253"/>
            <a:ext cx="1711326" cy="4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4;p3">
            <a:extLst>
              <a:ext uri="{FF2B5EF4-FFF2-40B4-BE49-F238E27FC236}">
                <a16:creationId xmlns:a16="http://schemas.microsoft.com/office/drawing/2014/main" id="{D8A5DF0B-A2C6-1645-985E-2A761C966C6D}"/>
              </a:ext>
            </a:extLst>
          </p:cNvPr>
          <p:cNvSpPr txBox="1">
            <a:spLocks/>
          </p:cNvSpPr>
          <p:nvPr/>
        </p:nvSpPr>
        <p:spPr>
          <a:xfrm>
            <a:off x="1544772" y="218370"/>
            <a:ext cx="6906475" cy="10044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70C0"/>
                </a:solidFill>
              </a:rPr>
              <a:t>SERVIDOR PÚBLICO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B27E7B-0527-9147-A9A7-F1DDF417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6182253"/>
            <a:ext cx="1711326" cy="4407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3335" y="1323821"/>
            <a:ext cx="9799093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ES" sz="2400" dirty="0" smtClean="0"/>
              <a:t>Son </a:t>
            </a:r>
            <a:r>
              <a:rPr lang="es-ES" sz="2400" dirty="0" smtClean="0"/>
              <a:t>los </a:t>
            </a:r>
            <a:r>
              <a:rPr lang="es-ES" sz="2400" dirty="0"/>
              <a:t>representantes de elección popular, </a:t>
            </a:r>
            <a:r>
              <a:rPr lang="es-ES" sz="2400" dirty="0" smtClean="0"/>
              <a:t>los </a:t>
            </a:r>
            <a:r>
              <a:rPr lang="es-ES" sz="2400" dirty="0"/>
              <a:t>Miembros del Poder Judicial, </a:t>
            </a:r>
            <a:r>
              <a:rPr lang="es-ES" sz="2400" dirty="0" smtClean="0"/>
              <a:t>los </a:t>
            </a:r>
            <a:r>
              <a:rPr lang="es-ES" sz="2400" dirty="0"/>
              <a:t>Funcionarios y Empleados del Estado y de los </a:t>
            </a:r>
            <a:r>
              <a:rPr lang="es-ES" sz="2400" b="1" u="sng" dirty="0">
                <a:solidFill>
                  <a:srgbClr val="005B9F"/>
                </a:solidFill>
              </a:rPr>
              <a:t>Municipios</a:t>
            </a:r>
            <a:r>
              <a:rPr lang="es-ES" sz="2400" dirty="0"/>
              <a:t>, y, en general, </a:t>
            </a:r>
            <a:r>
              <a:rPr lang="es-ES" sz="2400" b="1" dirty="0" smtClean="0">
                <a:solidFill>
                  <a:srgbClr val="0070C0"/>
                </a:solidFill>
              </a:rPr>
              <a:t>toda </a:t>
            </a:r>
            <a:r>
              <a:rPr lang="es-ES" sz="2400" b="1" dirty="0">
                <a:solidFill>
                  <a:srgbClr val="0070C0"/>
                </a:solidFill>
              </a:rPr>
              <a:t>persona que desempeñe</a:t>
            </a:r>
            <a:r>
              <a:rPr lang="es-ES" sz="2400" dirty="0"/>
              <a:t> un empleo, cargo o comisión de cualquier naturaleza en la Administración </a:t>
            </a:r>
            <a:r>
              <a:rPr lang="es-ES" sz="2400" dirty="0" smtClean="0"/>
              <a:t>Pública </a:t>
            </a:r>
            <a:r>
              <a:rPr lang="es-ES" sz="2400" dirty="0"/>
              <a:t>Estatal o </a:t>
            </a:r>
            <a:r>
              <a:rPr lang="es-ES" sz="2400" b="1" u="sng" dirty="0">
                <a:solidFill>
                  <a:srgbClr val="005B9F"/>
                </a:solidFill>
              </a:rPr>
              <a:t>Municipal</a:t>
            </a:r>
            <a:r>
              <a:rPr lang="es-ES" sz="2400" dirty="0"/>
              <a:t>, así como en los organismos a los </a:t>
            </a:r>
            <a:r>
              <a:rPr lang="es-ES" sz="2400" dirty="0" smtClean="0"/>
              <a:t>que la </a:t>
            </a:r>
            <a:r>
              <a:rPr lang="es-ES" sz="2400" dirty="0"/>
              <a:t>Constitución y la Ley otorguen </a:t>
            </a:r>
            <a:r>
              <a:rPr lang="es-ES" sz="2400" dirty="0" smtClean="0"/>
              <a:t>autonomía, </a:t>
            </a:r>
            <a:r>
              <a:rPr lang="es-ES" sz="2400" dirty="0"/>
              <a:t>quienes serán responsables por los actos u omisiones en que incurran en el desempeño de sus respectivas funciones</a:t>
            </a:r>
            <a:r>
              <a:rPr lang="es-ES" sz="2400" dirty="0" smtClean="0"/>
              <a:t>.</a:t>
            </a:r>
          </a:p>
          <a:p>
            <a:pPr algn="r"/>
            <a:r>
              <a:rPr lang="es-ES" sz="2400" dirty="0" smtClean="0"/>
              <a:t> </a:t>
            </a:r>
            <a:endParaRPr lang="es-MX" sz="2000" dirty="0"/>
          </a:p>
        </p:txBody>
      </p:sp>
      <p:sp>
        <p:nvSpPr>
          <p:cNvPr id="6" name="Google Shape;104;p3">
            <a:extLst>
              <a:ext uri="{FF2B5EF4-FFF2-40B4-BE49-F238E27FC236}">
                <a16:creationId xmlns:a16="http://schemas.microsoft.com/office/drawing/2014/main" id="{D8A5DF0B-A2C6-1645-985E-2A761C966C6D}"/>
              </a:ext>
            </a:extLst>
          </p:cNvPr>
          <p:cNvSpPr txBox="1">
            <a:spLocks/>
          </p:cNvSpPr>
          <p:nvPr/>
        </p:nvSpPr>
        <p:spPr>
          <a:xfrm>
            <a:off x="272950" y="5488687"/>
            <a:ext cx="2947917" cy="3252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Art. 122 1er. Párrafo CPEG</a:t>
            </a:r>
            <a:r>
              <a:rPr lang="es-E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4;p3">
            <a:extLst>
              <a:ext uri="{FF2B5EF4-FFF2-40B4-BE49-F238E27FC236}">
                <a16:creationId xmlns:a16="http://schemas.microsoft.com/office/drawing/2014/main" id="{D8A5DF0B-A2C6-1645-985E-2A761C966C6D}"/>
              </a:ext>
            </a:extLst>
          </p:cNvPr>
          <p:cNvSpPr txBox="1">
            <a:spLocks/>
          </p:cNvSpPr>
          <p:nvPr/>
        </p:nvSpPr>
        <p:spPr>
          <a:xfrm>
            <a:off x="1544772" y="218370"/>
            <a:ext cx="8622810" cy="10044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0070C0"/>
                </a:solidFill>
              </a:rPr>
              <a:t>Medios para presentar la Declaración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B27E7B-0527-9147-A9A7-F1DDF417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6182253"/>
            <a:ext cx="1711326" cy="4407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3335" y="1200989"/>
            <a:ext cx="9799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Las </a:t>
            </a:r>
            <a:r>
              <a:rPr lang="es-MX" sz="2400" dirty="0"/>
              <a:t>declaraciones patrimoniales y de intereses serán públicas salvo los rubros cuya publicidad pueda afectar la vida privada o los datos personales protegidos por la Constitución. Para tal efecto, el Comité Coordinador, a propuesta del Comité de Participación Ciudadana, </a:t>
            </a:r>
            <a:r>
              <a:rPr lang="es-MX" sz="2400" b="1" u="sng" dirty="0"/>
              <a:t>emitirá los formatos </a:t>
            </a:r>
            <a:r>
              <a:rPr lang="es-MX" sz="2400" b="1" u="sng" dirty="0" smtClean="0"/>
              <a:t>respectivos</a:t>
            </a:r>
            <a:r>
              <a:rPr lang="es-MX" sz="2400" dirty="0" smtClean="0"/>
              <a:t>. </a:t>
            </a:r>
            <a:r>
              <a:rPr lang="es-MX" sz="1600" dirty="0" smtClean="0"/>
              <a:t>(Art. 29 LRAEG)</a:t>
            </a:r>
            <a:r>
              <a:rPr lang="es-ES" sz="2400" dirty="0" smtClean="0"/>
              <a:t> </a:t>
            </a:r>
            <a:endParaRPr lang="es-MX" sz="2000" dirty="0"/>
          </a:p>
        </p:txBody>
      </p:sp>
      <p:sp>
        <p:nvSpPr>
          <p:cNvPr id="2" name="Rectángulo 1"/>
          <p:cNvSpPr/>
          <p:nvPr/>
        </p:nvSpPr>
        <p:spPr>
          <a:xfrm>
            <a:off x="40943" y="3308855"/>
            <a:ext cx="652362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5B9F"/>
                </a:solidFill>
              </a:rPr>
              <a:t>ACUERDOS del Comité Coordinador</a:t>
            </a:r>
            <a:endParaRPr lang="es-ES" b="1" dirty="0">
              <a:solidFill>
                <a:srgbClr val="005B9F"/>
              </a:solidFill>
            </a:endParaRPr>
          </a:p>
          <a:p>
            <a:pPr algn="just"/>
            <a:endParaRPr lang="es-ES" sz="800" b="1" dirty="0">
              <a:solidFill>
                <a:srgbClr val="005B9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b="1" dirty="0" smtClean="0">
                <a:solidFill>
                  <a:srgbClr val="0542ED"/>
                </a:solidFill>
              </a:rPr>
              <a:t>DOF 23/Sept/2019.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>Emite </a:t>
            </a:r>
            <a:r>
              <a:rPr lang="es-MX" dirty="0"/>
              <a:t>los formatos de las declaraciones</a:t>
            </a:r>
            <a:r>
              <a:rPr lang="es-MX" dirty="0" smtClean="0"/>
              <a:t>.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es-ES" b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b="1" dirty="0" smtClean="0"/>
              <a:t>DOF 24/Dic/2019. </a:t>
            </a:r>
            <a:r>
              <a:rPr lang="es-ES" dirty="0" smtClean="0"/>
              <a:t>A </a:t>
            </a:r>
            <a:r>
              <a:rPr lang="es-ES" dirty="0"/>
              <a:t>partir del </a:t>
            </a:r>
            <a:r>
              <a:rPr lang="es-ES" b="1" dirty="0">
                <a:solidFill>
                  <a:srgbClr val="7030A0"/>
                </a:solidFill>
              </a:rPr>
              <a:t>1 de mayo de 2021</a:t>
            </a:r>
            <a:r>
              <a:rPr lang="es-ES" dirty="0"/>
              <a:t>, serán operables en el </a:t>
            </a:r>
            <a:r>
              <a:rPr lang="es-ES" dirty="0" smtClean="0"/>
              <a:t>ámbito </a:t>
            </a:r>
            <a:r>
              <a:rPr lang="es-ES" b="1" dirty="0">
                <a:solidFill>
                  <a:srgbClr val="7030A0"/>
                </a:solidFill>
              </a:rPr>
              <a:t>municipal</a:t>
            </a:r>
            <a:r>
              <a:rPr lang="es-ES" dirty="0"/>
              <a:t> los formatos de declaración de patrimonial y de </a:t>
            </a:r>
            <a:r>
              <a:rPr lang="es-ES" dirty="0" smtClean="0"/>
              <a:t>intereses.</a:t>
            </a:r>
          </a:p>
          <a:p>
            <a:pPr algn="just"/>
            <a:r>
              <a:rPr lang="es-ES" dirty="0" smtClean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b="1" dirty="0" smtClean="0"/>
              <a:t>POGE 26/Abr/2021 </a:t>
            </a:r>
            <a:r>
              <a:rPr lang="es-ES" dirty="0" smtClean="0"/>
              <a:t>el SESEAG adopta los formatos emitidos por el  Comité Coordinador del Sistema Nacional Anticorrupción.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56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44DB7C4-B9E5-C84F-8E45-0ADC7AE9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3492315"/>
            <a:ext cx="3517900" cy="444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A58225-BBFA-104C-9561-2DFDF24F3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591698"/>
            <a:ext cx="3517900" cy="444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36E2E0-818F-C144-B176-B05D9226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0" y="2158815"/>
            <a:ext cx="3517900" cy="444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C9E1CD-166E-D34D-BA25-19FD2AD55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0" y="3047815"/>
            <a:ext cx="3517900" cy="4445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C86CC2-EB8E-FF49-B76F-A0FF16290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5984"/>
            <a:ext cx="3517900" cy="4445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7966AE3-88DF-E94C-B868-27A153335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604" y="2585968"/>
            <a:ext cx="2590800" cy="431800"/>
          </a:xfrm>
          <a:prstGeom prst="rect">
            <a:avLst/>
          </a:prstGeom>
        </p:spPr>
      </p:pic>
      <p:sp>
        <p:nvSpPr>
          <p:cNvPr id="21" name="Google Shape;104;p3">
            <a:extLst>
              <a:ext uri="{FF2B5EF4-FFF2-40B4-BE49-F238E27FC236}">
                <a16:creationId xmlns:a16="http://schemas.microsoft.com/office/drawing/2014/main" id="{B7D0CB5E-018F-D644-B25C-0449D08FF474}"/>
              </a:ext>
            </a:extLst>
          </p:cNvPr>
          <p:cNvSpPr txBox="1">
            <a:spLocks/>
          </p:cNvSpPr>
          <p:nvPr/>
        </p:nvSpPr>
        <p:spPr>
          <a:xfrm>
            <a:off x="1868905" y="404851"/>
            <a:ext cx="4435641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365D"/>
              </a:buClr>
              <a:buSzPts val="2000"/>
              <a:buFont typeface="Helvetica Neue"/>
              <a:buNone/>
            </a:pPr>
            <a:r>
              <a:rPr lang="es-MX" sz="32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Tipos de Declaración Patrimonial y de Intereses</a:t>
            </a:r>
            <a:endParaRPr lang="es-MX" sz="3200" b="1" dirty="0">
              <a:solidFill>
                <a:srgbClr val="00B0F0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AF979DF1-41E1-C54E-ABA1-F4037D8D3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337" y="6182253"/>
            <a:ext cx="1711326" cy="44079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75128068"/>
              </p:ext>
            </p:extLst>
          </p:nvPr>
        </p:nvGraphicFramePr>
        <p:xfrm>
          <a:off x="3180804" y="581314"/>
          <a:ext cx="8658269" cy="544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Google Shape;104;p3">
            <a:extLst>
              <a:ext uri="{FF2B5EF4-FFF2-40B4-BE49-F238E27FC236}">
                <a16:creationId xmlns:a16="http://schemas.microsoft.com/office/drawing/2014/main" id="{B7D0CB5E-018F-D644-B25C-0449D08FF474}"/>
              </a:ext>
            </a:extLst>
          </p:cNvPr>
          <p:cNvSpPr txBox="1">
            <a:spLocks/>
          </p:cNvSpPr>
          <p:nvPr/>
        </p:nvSpPr>
        <p:spPr>
          <a:xfrm>
            <a:off x="8952932" y="5712868"/>
            <a:ext cx="2111308" cy="5007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365D"/>
              </a:buClr>
              <a:buSzPts val="2000"/>
              <a:buFont typeface="Helvetica Neue"/>
              <a:buNone/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Art. 33 </a:t>
            </a:r>
            <a:r>
              <a:rPr lang="es-MX" sz="2000" b="1" dirty="0" err="1" smtClean="0">
                <a:solidFill>
                  <a:schemeClr val="accent6">
                    <a:lumMod val="50000"/>
                  </a:schemeClr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fracc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. I, II y III LRAEG 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63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44DB7C4-B9E5-C84F-8E45-0ADC7AE9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3492315"/>
            <a:ext cx="3517900" cy="444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A58225-BBFA-104C-9561-2DFDF24F3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591698"/>
            <a:ext cx="3517900" cy="444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36E2E0-818F-C144-B176-B05D9226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0" y="2158815"/>
            <a:ext cx="3517900" cy="444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C9E1CD-166E-D34D-BA25-19FD2AD55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0" y="3047815"/>
            <a:ext cx="3517900" cy="4445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C86CC2-EB8E-FF49-B76F-A0FF16290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5984"/>
            <a:ext cx="3517900" cy="4445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7966AE3-88DF-E94C-B868-27A153335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604" y="2585968"/>
            <a:ext cx="2590800" cy="431800"/>
          </a:xfrm>
          <a:prstGeom prst="rect">
            <a:avLst/>
          </a:prstGeom>
        </p:spPr>
      </p:pic>
      <p:sp>
        <p:nvSpPr>
          <p:cNvPr id="21" name="Google Shape;104;p3">
            <a:extLst>
              <a:ext uri="{FF2B5EF4-FFF2-40B4-BE49-F238E27FC236}">
                <a16:creationId xmlns:a16="http://schemas.microsoft.com/office/drawing/2014/main" id="{B7D0CB5E-018F-D644-B25C-0449D08FF474}"/>
              </a:ext>
            </a:extLst>
          </p:cNvPr>
          <p:cNvSpPr txBox="1">
            <a:spLocks/>
          </p:cNvSpPr>
          <p:nvPr/>
        </p:nvSpPr>
        <p:spPr>
          <a:xfrm>
            <a:off x="312825" y="352927"/>
            <a:ext cx="4648199" cy="9991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365D"/>
              </a:buClr>
              <a:buSzPts val="2000"/>
              <a:buFont typeface="Helvetica Neue"/>
              <a:buNone/>
            </a:pPr>
            <a:r>
              <a:rPr lang="es-MX" sz="24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Modalidad de la Declaración </a:t>
            </a:r>
            <a:r>
              <a:rPr lang="es-MX" sz="24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Patrimonial y de Intereses</a:t>
            </a:r>
            <a:endParaRPr lang="es-MX" sz="2400" b="1" dirty="0">
              <a:solidFill>
                <a:srgbClr val="00B0F0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AF979DF1-41E1-C54E-ABA1-F4037D8D3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337" y="6182253"/>
            <a:ext cx="1711326" cy="440796"/>
          </a:xfrm>
          <a:prstGeom prst="rect">
            <a:avLst/>
          </a:prstGeom>
        </p:spPr>
      </p:pic>
      <p:sp>
        <p:nvSpPr>
          <p:cNvPr id="17" name="Google Shape;104;p3">
            <a:extLst>
              <a:ext uri="{FF2B5EF4-FFF2-40B4-BE49-F238E27FC236}">
                <a16:creationId xmlns:a16="http://schemas.microsoft.com/office/drawing/2014/main" id="{B7D0CB5E-018F-D644-B25C-0449D08FF474}"/>
              </a:ext>
            </a:extLst>
          </p:cNvPr>
          <p:cNvSpPr txBox="1">
            <a:spLocks/>
          </p:cNvSpPr>
          <p:nvPr/>
        </p:nvSpPr>
        <p:spPr>
          <a:xfrm>
            <a:off x="8775032" y="6122308"/>
            <a:ext cx="2967789" cy="5007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rgbClr val="002060"/>
                </a:solidFill>
              </a:rPr>
              <a:t>2do Anexo,  puntos XI y XII 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Acuerdo 23/Sept/19</a:t>
            </a:r>
            <a:endParaRPr lang="es-MX" sz="2000" b="1" dirty="0">
              <a:solidFill>
                <a:srgbClr val="002060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2773783"/>
              </p:ext>
            </p:extLst>
          </p:nvPr>
        </p:nvGraphicFramePr>
        <p:xfrm>
          <a:off x="4394200" y="591366"/>
          <a:ext cx="7581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13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8064458" y="3259553"/>
            <a:ext cx="3585115" cy="3598447"/>
          </a:xfrm>
          <a:prstGeom prst="roundRect">
            <a:avLst/>
          </a:prstGeom>
          <a:solidFill>
            <a:srgbClr val="EE6B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4DB7C4-B9E5-C84F-8E45-0ADC7AE9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3588567"/>
            <a:ext cx="3517900" cy="444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A58225-BBFA-104C-9561-2DFDF24F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1800245"/>
            <a:ext cx="3517900" cy="444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36E2E0-818F-C144-B176-B05D92265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2271109"/>
            <a:ext cx="3517900" cy="444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C9E1CD-166E-D34D-BA25-19FD2AD5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3176151"/>
            <a:ext cx="3517900" cy="4445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C86CC2-EB8E-FF49-B76F-A0FF1629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4320"/>
            <a:ext cx="3517900" cy="4445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7966AE3-88DF-E94C-B868-27A153335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604" y="2650136"/>
            <a:ext cx="2590800" cy="431800"/>
          </a:xfrm>
          <a:prstGeom prst="rect">
            <a:avLst/>
          </a:prstGeom>
        </p:spPr>
      </p:pic>
      <p:sp>
        <p:nvSpPr>
          <p:cNvPr id="21" name="Google Shape;104;p3">
            <a:extLst>
              <a:ext uri="{FF2B5EF4-FFF2-40B4-BE49-F238E27FC236}">
                <a16:creationId xmlns:a16="http://schemas.microsoft.com/office/drawing/2014/main" id="{B7D0CB5E-018F-D644-B25C-0449D08FF474}"/>
              </a:ext>
            </a:extLst>
          </p:cNvPr>
          <p:cNvSpPr txBox="1">
            <a:spLocks/>
          </p:cNvSpPr>
          <p:nvPr/>
        </p:nvSpPr>
        <p:spPr>
          <a:xfrm>
            <a:off x="-16042" y="272715"/>
            <a:ext cx="6228678" cy="1522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  <a:buFont typeface="Helvetica Neue"/>
              <a:buNone/>
            </a:pPr>
            <a:r>
              <a:rPr lang="es-MX" sz="24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Rubros de los que consta una declaración patrimonial</a:t>
            </a:r>
          </a:p>
          <a:p>
            <a:pPr>
              <a:spcBef>
                <a:spcPts val="0"/>
              </a:spcBef>
              <a:buClr>
                <a:srgbClr val="17365D"/>
              </a:buClr>
              <a:buSzPts val="2000"/>
              <a:buFont typeface="Helvetica Neue"/>
              <a:buNone/>
            </a:pPr>
            <a:r>
              <a:rPr lang="es-MX" sz="2400" b="1" dirty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C</a:t>
            </a:r>
            <a:r>
              <a:rPr lang="es-MX" sz="24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ompleta   </a:t>
            </a:r>
            <a:r>
              <a:rPr lang="es-MX" sz="2400" b="1" dirty="0" smtClean="0">
                <a:solidFill>
                  <a:srgbClr val="00A1A2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vs</a:t>
            </a:r>
            <a:r>
              <a:rPr lang="es-MX" sz="24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   Simplificada</a:t>
            </a:r>
            <a:endParaRPr lang="es-MX" sz="2400" b="1" dirty="0">
              <a:solidFill>
                <a:srgbClr val="00B0F0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57CAF0F-119A-5047-9204-5BEF0E154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450" y="111484"/>
            <a:ext cx="1345500" cy="130244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F3ADE1-201F-044C-BF99-D1F17714F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650" y="136973"/>
            <a:ext cx="1345500" cy="130244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481E19E-491B-A24E-9F44-69D26881C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900" y="136973"/>
            <a:ext cx="1345500" cy="130244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1CDF9FB-5E52-A54F-8949-0C245545D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475" y="3302139"/>
            <a:ext cx="1345500" cy="130244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A19EB77-0036-AE43-A525-7943D64F9D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3578" y="5182047"/>
            <a:ext cx="1345500" cy="130244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60F6E5-C96B-FA4E-BE00-1EC077EAC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4030" y="3293623"/>
            <a:ext cx="1345500" cy="130244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9986F10-BD60-BB43-A91A-1B83FC18B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2401" y="3302139"/>
            <a:ext cx="1345500" cy="130244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F1C40A9-A62F-0C4A-A5A5-DAA8B8279D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1025" y="5182047"/>
            <a:ext cx="1356264" cy="130244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6BB3287-1A86-6342-AC5E-E0296410CC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7350" y="1632323"/>
            <a:ext cx="1356264" cy="130244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C483073-6308-CA4F-B027-E49B5870C8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7550" y="1687373"/>
            <a:ext cx="1345500" cy="130244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AF979DF1-41E1-C54E-ABA1-F4037D8D3C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0337" y="6182253"/>
            <a:ext cx="1711326" cy="4407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453186" y="1263971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Datos generales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294030" y="1265192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Domicilios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9078" y="1265192"/>
            <a:ext cx="171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Datos curriculares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601431" y="2890221"/>
            <a:ext cx="125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Cargo actual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8027375" y="2890221"/>
            <a:ext cx="180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Experiencia laboral</a:t>
            </a:r>
            <a:endParaRPr lang="es-MX" dirty="0">
              <a:solidFill>
                <a:srgbClr val="0542ED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89986F10-BD60-BB43-A91A-1B83FC18B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3650" y="1674716"/>
            <a:ext cx="1345500" cy="1302444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9988724" y="2890221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Ingresos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497097" y="4559057"/>
            <a:ext cx="1588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Posible conflicto</a:t>
            </a:r>
          </a:p>
          <a:p>
            <a:pPr algn="ctr"/>
            <a:r>
              <a:rPr lang="es-MX" dirty="0">
                <a:solidFill>
                  <a:srgbClr val="0542ED"/>
                </a:solidFill>
                <a:latin typeface="Proxima Nova Rg" panose="02000506030000020004" pitchFamily="2" charset="77"/>
              </a:rPr>
              <a:t>d</a:t>
            </a:r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e intereses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8328894" y="4472101"/>
            <a:ext cx="1343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Cónyuge y </a:t>
            </a:r>
          </a:p>
          <a:p>
            <a:pPr algn="ctr"/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dependientes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0092254" y="4557836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Activos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8516194" y="6363440"/>
            <a:ext cx="82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Pasivos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9508153" y="6299883"/>
            <a:ext cx="21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Vehículos, inmuebles y </a:t>
            </a:r>
          </a:p>
          <a:p>
            <a:pPr algn="ctr"/>
            <a:r>
              <a:rPr lang="es-MX" dirty="0" smtClean="0">
                <a:solidFill>
                  <a:srgbClr val="0542ED"/>
                </a:solidFill>
                <a:latin typeface="Proxima Nova Rg" panose="02000506030000020004" pitchFamily="2" charset="77"/>
              </a:rPr>
              <a:t>muebles</a:t>
            </a:r>
            <a:endParaRPr lang="es-MX" dirty="0">
              <a:solidFill>
                <a:srgbClr val="0542ED"/>
              </a:solidFill>
            </a:endParaRPr>
          </a:p>
        </p:txBody>
      </p:sp>
      <p:sp>
        <p:nvSpPr>
          <p:cNvPr id="46" name="Google Shape;104;p3">
            <a:extLst>
              <a:ext uri="{FF2B5EF4-FFF2-40B4-BE49-F238E27FC236}">
                <a16:creationId xmlns:a16="http://schemas.microsoft.com/office/drawing/2014/main" id="{B7D0CB5E-018F-D644-B25C-0449D08FF474}"/>
              </a:ext>
            </a:extLst>
          </p:cNvPr>
          <p:cNvSpPr txBox="1">
            <a:spLocks/>
          </p:cNvSpPr>
          <p:nvPr/>
        </p:nvSpPr>
        <p:spPr>
          <a:xfrm>
            <a:off x="3092540" y="5147566"/>
            <a:ext cx="2848159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  <a:buFont typeface="Helvetica Neue"/>
              <a:buNone/>
            </a:pPr>
            <a:r>
              <a:rPr lang="es-MX" sz="2400" b="1" dirty="0" smtClean="0">
                <a:solidFill>
                  <a:srgbClr val="EE3B95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Sólo versión completa</a:t>
            </a:r>
            <a:endParaRPr lang="es-MX" sz="2400" b="1" dirty="0">
              <a:solidFill>
                <a:srgbClr val="EE3B95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5856698" y="5532291"/>
            <a:ext cx="2045252" cy="225911"/>
          </a:xfrm>
          <a:prstGeom prst="rightArrow">
            <a:avLst/>
          </a:prstGeom>
          <a:solidFill>
            <a:srgbClr val="78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5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F013BC7-E754-4145-9E3F-D9DD72BAA33B}"/>
              </a:ext>
            </a:extLst>
          </p:cNvPr>
          <p:cNvSpPr txBox="1"/>
          <p:nvPr/>
        </p:nvSpPr>
        <p:spPr>
          <a:xfrm>
            <a:off x="838200" y="1602075"/>
            <a:ext cx="817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En el caso de que no se presente la declaración correspondiente, sin causa   justificada, se iniciará inmediatamente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la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investigación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por presunta  responsabilidad por la  comisión de las Faltas administrativas correspondientes y </a:t>
            </a:r>
            <a:r>
              <a:rPr lang="es-MX" sz="2000" dirty="0">
                <a:solidFill>
                  <a:srgbClr val="EE6BA0"/>
                </a:solidFill>
                <a:latin typeface="Proxima Nova Rg" panose="02000506030000020004" pitchFamily="2" charset="77"/>
              </a:rPr>
              <a:t>se requerirá por escrito al </a:t>
            </a:r>
            <a:r>
              <a:rPr lang="es-MX" sz="2000" dirty="0" smtClean="0">
                <a:solidFill>
                  <a:srgbClr val="EE6BA0"/>
                </a:solidFill>
                <a:latin typeface="Proxima Nova Rg" panose="02000506030000020004" pitchFamily="2" charset="77"/>
              </a:rPr>
              <a:t>declarante </a:t>
            </a:r>
            <a:r>
              <a:rPr lang="es-MX" sz="2000" dirty="0">
                <a:solidFill>
                  <a:srgbClr val="EE6BA0"/>
                </a:solidFill>
                <a:latin typeface="Proxima Nova Rg" panose="02000506030000020004" pitchFamily="2" charset="77"/>
              </a:rPr>
              <a:t>el cumplimiento de dicha obligación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.</a:t>
            </a:r>
          </a:p>
          <a:p>
            <a:pPr lvl="0" algn="just"/>
            <a:endParaRPr lang="es-MX" sz="2000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77"/>
            </a:endParaRPr>
          </a:p>
          <a:p>
            <a:pPr lvl="0" algn="just"/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En 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caso  de que la omisión en la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declaración inicial o de modificación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continúe por un periodo de treinta días naturales siguientes a  la  fecha  en  que  hubiere  notificado  el  requerimiento  al 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declarante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,  la  Secretaría  o  los Órganos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Internos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de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Control, según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rPr>
              <a:t>corresponda, </a:t>
            </a:r>
            <a:r>
              <a:rPr lang="es-MX" sz="2000" dirty="0">
                <a:solidFill>
                  <a:srgbClr val="EE3B95"/>
                </a:solidFill>
                <a:latin typeface="Proxima Nova Rg" panose="02000506030000020004" pitchFamily="2" charset="77"/>
              </a:rPr>
              <a:t>declararán que el nombramiento o contrato ha   quedado  </a:t>
            </a:r>
            <a:r>
              <a:rPr lang="es-MX" sz="2000" dirty="0" smtClean="0">
                <a:solidFill>
                  <a:srgbClr val="EE3B95"/>
                </a:solidFill>
                <a:latin typeface="Proxima Nova Rg" panose="02000506030000020004" pitchFamily="2" charset="77"/>
              </a:rPr>
              <a:t>sin  efectos.</a:t>
            </a:r>
          </a:p>
          <a:p>
            <a:pPr lvl="0" algn="just"/>
            <a:endParaRPr lang="es-MX" sz="2000" dirty="0">
              <a:solidFill>
                <a:srgbClr val="EE3B95"/>
              </a:solidFill>
              <a:latin typeface="Proxima Nova Rg" panose="02000506030000020004" pitchFamily="2" charset="77"/>
            </a:endParaRPr>
          </a:p>
          <a:p>
            <a:pPr lvl="0" algn="just"/>
            <a:r>
              <a:rPr lang="es-MX" sz="2000" dirty="0">
                <a:solidFill>
                  <a:srgbClr val="003D6B"/>
                </a:solidFill>
                <a:latin typeface="Proxima Nova Rg" panose="02000506030000020004" pitchFamily="2" charset="77"/>
              </a:rPr>
              <a:t>Para el caso de omisión, sin causa justificada, en la presentación de la declaración </a:t>
            </a:r>
            <a:r>
              <a:rPr lang="es-MX" sz="2000" dirty="0" smtClean="0">
                <a:solidFill>
                  <a:srgbClr val="003D6B"/>
                </a:solidFill>
                <a:latin typeface="Proxima Nova Rg" panose="02000506030000020004" pitchFamily="2" charset="77"/>
              </a:rPr>
              <a:t>de conclusión, </a:t>
            </a:r>
            <a:r>
              <a:rPr lang="es-MX" sz="2000" dirty="0">
                <a:solidFill>
                  <a:srgbClr val="0542ED"/>
                </a:solidFill>
                <a:latin typeface="Proxima Nova Rg" panose="02000506030000020004" pitchFamily="2" charset="77"/>
              </a:rPr>
              <a:t>se inhabilitará al infractor de tres meses a un año</a:t>
            </a:r>
            <a:r>
              <a:rPr lang="es-MX" sz="2000" dirty="0">
                <a:solidFill>
                  <a:srgbClr val="003D6B"/>
                </a:solidFill>
                <a:latin typeface="Proxima Nova Rg" panose="02000506030000020004" pitchFamily="2" charset="77"/>
              </a:rPr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A8EDDD-C888-8D4F-BC97-BA8EE1FD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337" y="6182253"/>
            <a:ext cx="1711326" cy="440796"/>
          </a:xfrm>
          <a:prstGeom prst="rect">
            <a:avLst/>
          </a:prstGeom>
        </p:spPr>
      </p:pic>
      <p:sp>
        <p:nvSpPr>
          <p:cNvPr id="14" name="Google Shape;104;p3">
            <a:extLst>
              <a:ext uri="{FF2B5EF4-FFF2-40B4-BE49-F238E27FC236}">
                <a16:creationId xmlns:a16="http://schemas.microsoft.com/office/drawing/2014/main" id="{1D419686-C8F5-064C-9A87-F6D23C5DE57F}"/>
              </a:ext>
            </a:extLst>
          </p:cNvPr>
          <p:cNvSpPr txBox="1">
            <a:spLocks/>
          </p:cNvSpPr>
          <p:nvPr/>
        </p:nvSpPr>
        <p:spPr>
          <a:xfrm>
            <a:off x="838200" y="657176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 smtClean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Caso de incumplimiento</a:t>
            </a:r>
            <a:endParaRPr lang="es-MX" sz="2400" b="1" dirty="0">
              <a:solidFill>
                <a:srgbClr val="00B0F0"/>
              </a:solidFill>
              <a:latin typeface="Proxima Nova Rg" panose="02000506030000020004" pitchFamily="2" charset="77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F1FF3F-0B8A-A64A-B614-D9340F170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6" y="258983"/>
            <a:ext cx="1244600" cy="10541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09684" y="6073254"/>
            <a:ext cx="27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Art. 33 LRAEG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4578</TotalTime>
  <Words>694</Words>
  <Application>Microsoft Office PowerPoint</Application>
  <PresentationFormat>Panorámica</PresentationFormat>
  <Paragraphs>80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Proxima Nova Rg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strc</cp:lastModifiedBy>
  <cp:revision>100</cp:revision>
  <dcterms:created xsi:type="dcterms:W3CDTF">2021-08-18T13:49:10Z</dcterms:created>
  <dcterms:modified xsi:type="dcterms:W3CDTF">2022-04-07T15:06:50Z</dcterms:modified>
</cp:coreProperties>
</file>