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5"/>
  </p:notesMasterIdLst>
  <p:sldIdLst>
    <p:sldId id="256" r:id="rId3"/>
    <p:sldId id="257" r:id="rId4"/>
    <p:sldId id="258" r:id="rId5"/>
    <p:sldId id="260" r:id="rId6"/>
    <p:sldId id="261" r:id="rId7"/>
    <p:sldId id="263" r:id="rId8"/>
    <p:sldId id="3613" r:id="rId9"/>
    <p:sldId id="3461" r:id="rId10"/>
    <p:sldId id="3462" r:id="rId11"/>
    <p:sldId id="264" r:id="rId12"/>
    <p:sldId id="265" r:id="rId13"/>
    <p:sldId id="3472" r:id="rId14"/>
    <p:sldId id="3474" r:id="rId15"/>
    <p:sldId id="3475" r:id="rId16"/>
    <p:sldId id="3476" r:id="rId17"/>
    <p:sldId id="3477" r:id="rId18"/>
    <p:sldId id="3478" r:id="rId19"/>
    <p:sldId id="3479" r:id="rId20"/>
    <p:sldId id="3480" r:id="rId21"/>
    <p:sldId id="3481" r:id="rId22"/>
    <p:sldId id="3482" r:id="rId23"/>
    <p:sldId id="3483" r:id="rId24"/>
    <p:sldId id="3484" r:id="rId25"/>
    <p:sldId id="3485" r:id="rId26"/>
    <p:sldId id="3486" r:id="rId27"/>
    <p:sldId id="3487" r:id="rId28"/>
    <p:sldId id="3469" r:id="rId29"/>
    <p:sldId id="3464" r:id="rId30"/>
    <p:sldId id="3465" r:id="rId31"/>
    <p:sldId id="3466" r:id="rId32"/>
    <p:sldId id="3467" r:id="rId33"/>
    <p:sldId id="3468" r:id="rId3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/>
    <p:restoredTop sz="94687"/>
  </p:normalViewPr>
  <p:slideViewPr>
    <p:cSldViewPr snapToGrid="0" snapToObjects="1" showGuides="1">
      <p:cViewPr varScale="1">
        <p:scale>
          <a:sx n="68" d="100"/>
          <a:sy n="68" d="100"/>
        </p:scale>
        <p:origin x="94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3F7AE-C92A-4BA4-9E44-0A8998B43163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237B-5DA5-4401-8936-38593B67CBA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0449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982DC0-FD2E-1948-A9CC-E63461555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9AAF3A7-B750-CF4C-B5B2-3E64ABD99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A48CA1-2673-8E4C-A4DB-41034BAB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87BC6E-ACE6-7C4E-B14A-9F0BEDC49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802857-5D66-5740-B2FF-390AD702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54171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1851F2-3781-7444-8A0B-B153320B4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12197-3E81-BD48-B0FA-8B52B864D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445A-F447-824B-8DA7-5D0E899B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DC243-A94E-8844-8EC2-8CF1B4BBB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DDB610-C831-854E-8197-171D8A395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42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F8F73DE-2031-6941-A0D2-BAD376F2A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14A6AF-EFC8-844A-BDC0-346AFACCC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3D2352-2724-AE4C-A3D7-A963C157F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4C009A-A5B8-A644-928C-A9C68A2FF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028AF7-0741-C347-84BB-4877CB36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211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C5D11-71F1-443C-A526-032914FACA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6A79DD-1EFD-496D-B64A-9D4D143AD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2648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85CC9B-A806-45D8-8C67-80B02303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52F7BB-A3F6-4010-83F0-EAA68865E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BDF89E-A20E-4279-804D-D4AC929A4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C8D7AA-92B7-4FCA-A54C-E5EEF93AF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79CA23-19FD-47E6-A810-11427802F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430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6B78A-AB9D-4A79-931B-1B6E3FE3D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1C3173-299E-4AB8-B8D0-56A98D7E6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961AB9-17D7-43E4-9F9A-EF5CB4E63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6A96EC-02B3-4A92-A207-F1D63722F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531B5D-3970-4C79-B4CB-C0049F8CD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5879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D11DD1-CD04-439D-9A93-819132684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856F36-6FB9-4D1A-BDE4-96325408C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DF3006-D2C6-4093-813A-97BA2AB13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4D3CAB-147E-492B-9662-D53CD24A3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831C2-504B-45F0-BD4A-C7522D50D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CA5BD8-583C-4D52-A6DD-73071528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77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0B1F3-B1FA-4403-8E1C-9C765DCFF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4CC5FE-1FAA-483A-957A-5BE1D39DE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4C4BE5-A803-46CB-A40A-4F1C1FB02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BAD1B8-4C1D-45F3-9EF6-F8947EFCF6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1E6CA9-7F27-47F3-AE47-66CE3BFEF0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9DF6D7-128D-4557-AB8A-ABBC45084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467BE7F-9CB7-4ADA-AEE5-2A839CCDD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7A9547-8D63-40F2-A272-2824AFDD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6373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F2D18-4F56-4297-8048-0702E56E8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D1EFBAA-1444-49C7-B215-0D11AF79C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A9872-CF19-4334-9010-C47889CE8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51DCB2-A4C6-43D3-89E1-1DC3D12F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9331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4BFF222-608A-483A-AD93-AD059D2CC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8BFEFA6-7DB9-4D21-B499-ED1924427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CD3D4F0-9260-4EDD-8A56-671A37C8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97683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5CA6A-64B3-44B6-BD75-92DDB601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C6A7D-BF14-4CA1-8885-F03086058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E4A9368-0608-4356-ADD2-1B6177E5E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DD827B-F2D8-4161-8A06-FD7976FC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83A9B6-941D-4652-A7F7-2B4026736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B61A86-4F72-40A5-98BE-D184CEE68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15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B21C3-E082-6142-95A5-51414E7AB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0B5917-319A-9A49-A95D-50C4C1520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91FC7F-7F6D-4544-A366-EAA2B7DF9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6E9641-C2CA-6A46-A6AA-FAC2F7DA4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AA6D54-753F-F843-AB5D-865E92D6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2931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31082-5438-4513-9589-83488DAE0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BD78BE-072D-44FC-AB6E-A477BDD8B3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7EBA93-1025-4C63-BD90-456BFF57D3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CEF024E-F812-4FB4-B187-E5083C81B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816AEC-4C8D-4CCF-8CB6-CA2FEC1B7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FCD5EB-6118-4A23-B179-86159A73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9343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A4F33-17DE-4CAD-A89C-65DE041D7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1D904B-960F-46D1-BDDF-B9F3C6B20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ACAF40-EC40-4E0A-90B7-B9FE79DD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8EF7AF-D36D-48C3-8AF3-2F3EE8A15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F42470-08D6-479D-85CE-F9E4ADF0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5350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914B96-C8DA-458B-929E-41B4FD8F2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61E316-BD74-4A22-BAED-7FB38D05B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80FCD4-AF72-466F-B9B9-4E1BF60D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64076-17F8-4674-B19F-E228585B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8FCC29-6FB2-4F0B-B1A2-31C13A6E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760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FF1912-43E9-43F1-86ED-3B724E5C6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8609BF-7F31-4E24-82EF-C2AF5BCD4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7AC4FF-94C7-4703-9849-1F02BDE3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6DEBC7D-C4A9-4B2F-97B9-DE54BC08A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08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CA2817-B76D-3946-BC51-00679C8F0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326F33-BF3A-0942-8D86-841C7B11D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2F90E2-0E33-9C4E-B028-216F10C0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4BDD16-4052-1E40-B918-28EA2BBC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C9363E-2001-6E45-8CCC-B0A6C8089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2440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915E8-2C83-D44C-B7E4-4F480E812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B0267-0371-E647-BF84-DC89804A9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990EAA5-9C95-7A45-B6FA-835DB83821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74E5-91C0-C04E-93FD-F2489218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15C808-36BB-A043-B804-C930B3DD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25AED0-3F4D-AD41-A2B6-1DB48FCC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2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DAE8C-B902-1E43-BB20-C5BDBF5F1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749375-6C89-144A-8F7A-D627B4FF5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9C1ACA-7045-FC43-B608-209CA1806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736424-C5CB-1246-AC56-59B52834EE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DE9ACB-D159-5C46-91C7-20AD5FDBA3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7BEB595-E2F2-B24F-A526-FC44A1A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BB9FEF-7CB7-3A40-A582-BC1DE459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0D13726-40C0-A14A-B2E1-DF74D289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432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BEE4E-59E6-6E41-82C6-8B5ADC1EE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0F40447-5E49-3646-9253-46FC5A3FC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27B38D8-80DE-4D4C-BCE8-E08AE470F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B4EA5D-C54E-DB41-8EE4-731BF13F7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9984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1B0EC5A-9AA1-814B-A2E5-329E29F5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AC17C2-9AA8-674A-AE69-4EA7DC50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68C1ED1-680E-904F-A44B-B918EE02E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94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41C0E-BCE3-1C44-BF32-A6CD54AB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6B1E9A-C80D-2F48-B383-480F310C3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26D5DCA-D558-9B4A-AAC0-749D7543E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2572DD-7999-9B46-8D1E-8D2F4043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E6816B-04D3-614F-B920-37F306ED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6F4FF4-D013-DD43-B755-77A4D5361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9406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CAF1A-02A3-E04A-BED2-E0F997C09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C633EF-6F96-FD4A-BE1D-77A536C5E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C1F20B-388D-044C-94C0-FD0CF6128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042A92-6294-4842-8D24-DED430CF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3791E91-2B94-F741-8FDE-3CFE1BB34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E4FCF4-55D0-1E42-A808-6674CA069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854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5763F6-25DF-4144-AEC8-96586A4E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38ED22-F723-554D-B5A9-1A7597BF1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94E70D-EC00-1D42-9E9A-ADDBCEB571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E1664A-8164-A546-A137-589CD3563264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D0256-5924-714C-A44C-F82AF859F7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BC76FC-BDBD-8541-8410-49824B5B6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92BA3-8176-FB46-99B0-F918CD4A26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58D1322-5A7A-4B93-8CEC-1880448B9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8FC966-2290-46F6-AFDD-232CA93CA1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993E04-CD54-42FE-88B0-158152F549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7103F-EC6C-4ECE-8EE1-52E490F7CA0E}" type="datetimeFigureOut">
              <a:rPr lang="es-MX" smtClean="0"/>
              <a:t>08/11/2022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03B748-B660-4A2D-90F2-D463C02A11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BBAEAA-F403-4F77-A17C-740E1B8643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1DB66-CCEE-4D2A-9919-26DCE3B409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439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4205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7" descr="panal ajustado.png">
            <a:extLst>
              <a:ext uri="{FF2B5EF4-FFF2-40B4-BE49-F238E27FC236}">
                <a16:creationId xmlns:a16="http://schemas.microsoft.com/office/drawing/2014/main" id="{6A256567-9167-8D74-875F-7DCC076A8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489" y="1679807"/>
            <a:ext cx="8087359" cy="427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3">
            <a:extLst>
              <a:ext uri="{FF2B5EF4-FFF2-40B4-BE49-F238E27FC236}">
                <a16:creationId xmlns:a16="http://schemas.microsoft.com/office/drawing/2014/main" id="{2FD0497A-6D16-A1FC-6B45-5C2D237D475E}"/>
              </a:ext>
            </a:extLst>
          </p:cNvPr>
          <p:cNvSpPr txBox="1"/>
          <p:nvPr/>
        </p:nvSpPr>
        <p:spPr>
          <a:xfrm>
            <a:off x="2683062" y="447316"/>
            <a:ext cx="7254904" cy="758163"/>
          </a:xfrm>
          <a:prstGeom prst="rect">
            <a:avLst/>
          </a:prstGeom>
        </p:spPr>
        <p:txBody>
          <a:bodyPr lIns="91439" tIns="45719" rIns="91439" bIns="45719" anchor="ctr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3000" b="1" dirty="0">
                <a:solidFill>
                  <a:srgbClr val="FF0000"/>
                </a:solidFill>
                <a:latin typeface="Calibri" panose="020F0502020204030204"/>
              </a:rPr>
              <a:t>Faltas Administrativas de los particulares</a:t>
            </a:r>
          </a:p>
        </p:txBody>
      </p:sp>
      <p:pic>
        <p:nvPicPr>
          <p:cNvPr id="4" name="Imagen 3" descr="Imagen que contiene espejo  Descripción generada con confianza muy alta">
            <a:extLst>
              <a:ext uri="{FF2B5EF4-FFF2-40B4-BE49-F238E27FC236}">
                <a16:creationId xmlns:a16="http://schemas.microsoft.com/office/drawing/2014/main" id="{92FBF5C7-5147-2F0B-BDED-F97B50198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7569" y="111229"/>
            <a:ext cx="1134637" cy="1260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27688D2E-D2B2-F03D-BA98-CA9C424D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28" y="3668062"/>
            <a:ext cx="1910081" cy="16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1">
            <a:extLst>
              <a:ext uri="{FF2B5EF4-FFF2-40B4-BE49-F238E27FC236}">
                <a16:creationId xmlns:a16="http://schemas.microsoft.com/office/drawing/2014/main" id="{90870860-9AE3-5E62-1E85-26B705CE06CF}"/>
              </a:ext>
            </a:extLst>
          </p:cNvPr>
          <p:cNvSpPr/>
          <p:nvPr/>
        </p:nvSpPr>
        <p:spPr>
          <a:xfrm>
            <a:off x="8096771" y="3649395"/>
            <a:ext cx="1648238" cy="16661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facultades de   </a:t>
            </a:r>
          </a:p>
        </p:txBody>
      </p:sp>
      <p:sp>
        <p:nvSpPr>
          <p:cNvPr id="7" name="1 Marcador de número de diapositiva">
            <a:extLst>
              <a:ext uri="{FF2B5EF4-FFF2-40B4-BE49-F238E27FC236}">
                <a16:creationId xmlns:a16="http://schemas.microsoft.com/office/drawing/2014/main" id="{700D09DC-6664-A4DD-4D29-F35E4DF110E1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15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0D7E0C1-3270-DC03-6E3B-FBC7ACA94CD8}"/>
              </a:ext>
            </a:extLst>
          </p:cNvPr>
          <p:cNvSpPr/>
          <p:nvPr/>
        </p:nvSpPr>
        <p:spPr>
          <a:xfrm>
            <a:off x="5390735" y="1209251"/>
            <a:ext cx="6140451" cy="4136836"/>
          </a:xfrm>
          <a:prstGeom prst="rect">
            <a:avLst/>
          </a:prstGeom>
        </p:spPr>
        <p:txBody>
          <a:bodyPr lIns="91439" tIns="45719" rIns="91439" bIns="45719">
            <a:spAutoFit/>
          </a:bodyPr>
          <a:lstStyle/>
          <a:p>
            <a:pPr algn="just" defTabSz="914377"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SOBORNO:</a:t>
            </a:r>
          </a:p>
          <a:p>
            <a:pPr algn="just" defTabSz="914377"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just" defTabSz="914377"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Incurrirá en esta conducta el particular que prometa, ofrezca o entregue cualquier beneficio indebido no comprendido en su remuneración como servidor público, que podría consistir en dinero, valores, bienes muebles o inmuebles, incluso mediante enajenación en precio notoriamente inferior al que se tenga en el mercado, donaciones, servicios, empleos y demás beneficios indebidos a uno o varios servidores públicos, directamente o a través de terceros.</a:t>
            </a:r>
          </a:p>
          <a:p>
            <a:pPr algn="just" defTabSz="914377">
              <a:lnSpc>
                <a:spcPct val="107000"/>
              </a:lnSpc>
              <a:spcAft>
                <a:spcPts val="800"/>
              </a:spcAft>
              <a:defRPr/>
            </a:pPr>
            <a:endParaRPr lang="es-MX" sz="23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09A2FC1-0952-9CB9-F2F6-F7B445638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" y="2112205"/>
            <a:ext cx="3371849" cy="3083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sp>
        <p:nvSpPr>
          <p:cNvPr id="7" name="1 Marcador de número de diapositiva">
            <a:extLst>
              <a:ext uri="{FF2B5EF4-FFF2-40B4-BE49-F238E27FC236}">
                <a16:creationId xmlns:a16="http://schemas.microsoft.com/office/drawing/2014/main" id="{6187110F-7E1A-FC88-CDBC-845C94DF221E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3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F5207A74-29C1-2B8F-ECFA-C356B321A589}"/>
              </a:ext>
            </a:extLst>
          </p:cNvPr>
          <p:cNvSpPr/>
          <p:nvPr/>
        </p:nvSpPr>
        <p:spPr>
          <a:xfrm>
            <a:off x="989814" y="1616966"/>
            <a:ext cx="10303497" cy="437812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soborno puede presentarse también dentro del sector privado?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soborno puede considerarse como una conducta activa y/o como una conducta pasiva?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soborno no necesariamente implica que la conducta se materialice?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soborno implica cualquier tipo de dádiva, en dinero o en especie?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soborno es tanto una falta administrativa, como un delito?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 Marcador de número de diapositiva">
            <a:extLst>
              <a:ext uri="{FF2B5EF4-FFF2-40B4-BE49-F238E27FC236}">
                <a16:creationId xmlns:a16="http://schemas.microsoft.com/office/drawing/2014/main" id="{E12B76A7-BB36-32F4-65A3-BA2E1B0263C4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752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59D6D02-B0E4-5A36-7099-677AE1140D65}"/>
              </a:ext>
            </a:extLst>
          </p:cNvPr>
          <p:cNvSpPr/>
          <p:nvPr/>
        </p:nvSpPr>
        <p:spPr>
          <a:xfrm>
            <a:off x="5212695" y="1907455"/>
            <a:ext cx="6316286" cy="2839237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PARTICIPACIÓN ILÍCITA EN PROCEDIMIENTOS ADMINISTRATIVOS: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Incurrirá en esta conducta el particular que realice actos u omisiones para participar en los procedimientos administrativos, sean federales, locales o municipales, no obstante que por disposición de ley o resolución de autoridad competente se encuentre impedido o inhabilitado para ello.</a:t>
            </a:r>
          </a:p>
        </p:txBody>
      </p:sp>
      <p:pic>
        <p:nvPicPr>
          <p:cNvPr id="8" name="Imagen 1">
            <a:extLst>
              <a:ext uri="{FF2B5EF4-FFF2-40B4-BE49-F238E27FC236}">
                <a16:creationId xmlns:a16="http://schemas.microsoft.com/office/drawing/2014/main" id="{0A166F33-A65F-CE72-79B6-3F9FE8B2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93" y="2255837"/>
            <a:ext cx="2886274" cy="281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6088BDB1-D970-C83B-16B0-EB95613D48B8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41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A5BFCE2-266E-CE90-8DC4-9A29224BC918}"/>
              </a:ext>
            </a:extLst>
          </p:cNvPr>
          <p:cNvSpPr/>
          <p:nvPr/>
        </p:nvSpPr>
        <p:spPr>
          <a:xfrm>
            <a:off x="1168924" y="1546228"/>
            <a:ext cx="9982985" cy="437812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 un proveedor está inhabilitado como proveedor del Gobierno e intenta participar por sí o por interpósita persona, incurre en participación ilícita en procesos administrativos?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tratar de simular actos para engañar a una autoridad de que se cumplen determinados requisitos también es participar ilícitamente en procesos administrativos?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debes avisar de inmediato a tu jefe si tienes conocimiento de que uno de sus distribuidores o subdistribuidores han sido sancionados como proveedores del Gobierno?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Marcador de número de diapositiva">
            <a:extLst>
              <a:ext uri="{FF2B5EF4-FFF2-40B4-BE49-F238E27FC236}">
                <a16:creationId xmlns:a16="http://schemas.microsoft.com/office/drawing/2014/main" id="{9C1A80BD-9535-F30B-44D0-754955A1BB3F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881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3D125F2-0535-3148-11CE-05BC1D184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797" y="2179136"/>
            <a:ext cx="2686029" cy="292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8EEDB5D-AA8D-3F0C-368C-78AB2BA156DD}"/>
              </a:ext>
            </a:extLst>
          </p:cNvPr>
          <p:cNvSpPr/>
          <p:nvPr/>
        </p:nvSpPr>
        <p:spPr>
          <a:xfrm>
            <a:off x="5588060" y="1673619"/>
            <a:ext cx="6119223" cy="314701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TRÁFICO DE INFLUENCIAS: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Incurrirá en esta conducta el particular que usa su influencia, poder económico o político, real o ficticio, sobre cualquier servidor público, con el propósito de obtener para sí o para un tercero, un beneficio o ventaja, o para causar perjuicio a alguna persona o al servicio público, con independencia de la aceptación del servidor o de los servidores públicos, o del resultado obtenido.</a:t>
            </a: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B8B32501-E35A-D7A6-0BE4-C22CDC8D266A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19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6115C0B-C7CE-C713-AD4C-EFEFCEC5AE73}"/>
              </a:ext>
            </a:extLst>
          </p:cNvPr>
          <p:cNvSpPr/>
          <p:nvPr/>
        </p:nvSpPr>
        <p:spPr>
          <a:xfrm>
            <a:off x="1065230" y="1362868"/>
            <a:ext cx="10105534" cy="46858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tráfico de influencias no solamente lo cometen los servidores públicos, sino también los particulares?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tráfico de influencias puede ser verdadero o una mera ostentación de poder político y/o económico?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tráfico de influencias puede ser tanto para quien lo ejerce, como para terceros? 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existe tráfico de influencias, aunque no se logre el objetivo pretendido?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tráfico de influencias es también un delito?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Marcador de número de diapositiva">
            <a:extLst>
              <a:ext uri="{FF2B5EF4-FFF2-40B4-BE49-F238E27FC236}">
                <a16:creationId xmlns:a16="http://schemas.microsoft.com/office/drawing/2014/main" id="{CE48A877-9616-73D0-E3B8-D6EBA40246AC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11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9AEE567-E1C4-E77E-9501-3AC3338AC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2" y="2173287"/>
            <a:ext cx="2674493" cy="291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A88C189-6227-F466-A4E9-AA0AEBAD94B5}"/>
              </a:ext>
            </a:extLst>
          </p:cNvPr>
          <p:cNvSpPr/>
          <p:nvPr/>
        </p:nvSpPr>
        <p:spPr>
          <a:xfrm>
            <a:off x="5456107" y="1842548"/>
            <a:ext cx="6043786" cy="314464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UTILIZACIÓN DE INFORMACIÓN FALSA: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Incurrirá en esta conducta el particular que presente documentación o información falsa o alterada, o simule el cumplimiento de requisitos o reglas establecidas en los procedimientos administrativos, con el propósito de lograr una autorización, beneficio, una ventaja o de perjudicar a persona alguna.</a:t>
            </a:r>
          </a:p>
          <a:p>
            <a:pPr algn="just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65A2CBEC-29D4-AD17-EABB-08C1893D5EA8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24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D988EB4-A454-FA72-95C1-44023557B500}"/>
              </a:ext>
            </a:extLst>
          </p:cNvPr>
          <p:cNvSpPr/>
          <p:nvPr/>
        </p:nvSpPr>
        <p:spPr>
          <a:xfrm>
            <a:off x="1097862" y="1568292"/>
            <a:ext cx="9996276" cy="376256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utilización de información falsa es la falta administrativa más común en que pueden incurrir los particulares?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utilización de información falsa es una manera de demostrar que hay dolo y/o mala fe en la actuación de un particular y que invariablemente representa una agravante al momento de calificar la conducta?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utilización de información falsa es un acto de corrupción y es también un delito?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5E347098-E0C1-B7A1-3EAC-D34AF92E0864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22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3CE3DB65-30E1-4897-97D3-5E3AFEFC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53" y="2241049"/>
            <a:ext cx="2659411" cy="29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7BE9A782-0ADA-4115-A32F-3B65DBD38DAA}"/>
              </a:ext>
            </a:extLst>
          </p:cNvPr>
          <p:cNvSpPr/>
          <p:nvPr/>
        </p:nvSpPr>
        <p:spPr>
          <a:xfrm>
            <a:off x="5402396" y="1677478"/>
            <a:ext cx="6150890" cy="406797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OBSTRUCCIÓN DE FACULTADES DE INVESTIGACIÓN: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Cuando el particular que, teniendo información vinculada con una investigación de faltas administrativas, proporcione información falsa, retrase deliberada e injustificadamente la entrega de la misma, o no dé respuesta alguna a los requerimientos o resoluciones de autoridades investigadoras, substanciadoras o resolutoras, siempre y cuando le hayan sido impuestas medidas de aprecio conforme a las disposiciones aplicables. </a:t>
            </a:r>
          </a:p>
          <a:p>
            <a:pPr algn="just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5E63C1F3-F409-F050-83F9-324563FB7871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6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5D67DC1-A6A0-4491-3DCA-7F4090A9A852}"/>
              </a:ext>
            </a:extLst>
          </p:cNvPr>
          <p:cNvSpPr txBox="1"/>
          <p:nvPr/>
        </p:nvSpPr>
        <p:spPr>
          <a:xfrm>
            <a:off x="433633" y="1080380"/>
            <a:ext cx="782424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“LA PARTICIPACIÓN CIUDADANA Y EL RÉGIMEN DE RESPONSABILIDADES DE LOS PARTICULARES EN EL COMBATE CONTRA LA CORRUPCIÓN</a:t>
            </a:r>
            <a:r>
              <a:rPr lang="es-MX" sz="4000" b="1" dirty="0">
                <a:solidFill>
                  <a:srgbClr val="FF0000"/>
                </a:solidFill>
                <a:latin typeface="Arial" panose="020B0604020202020204" pitchFamily="34" charset="0"/>
              </a:rPr>
              <a:t>”</a:t>
            </a:r>
            <a:endParaRPr lang="es-MX" sz="4000" b="1" dirty="0">
              <a:solidFill>
                <a:srgbClr val="FF0000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09404A4-EF49-1CF7-506F-84C513DBFBF2}"/>
              </a:ext>
            </a:extLst>
          </p:cNvPr>
          <p:cNvSpPr txBox="1">
            <a:spLocks/>
          </p:cNvSpPr>
          <p:nvPr/>
        </p:nvSpPr>
        <p:spPr>
          <a:xfrm>
            <a:off x="6412822" y="5270374"/>
            <a:ext cx="5164245" cy="1303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</a:pP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MTRO. SERGIO E. HUACUJA BETANCOURT</a:t>
            </a:r>
          </a:p>
          <a:p>
            <a:pPr algn="r">
              <a:lnSpc>
                <a:spcPct val="90000"/>
              </a:lnSpc>
            </a:pPr>
            <a:endParaRPr lang="en-US" sz="1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0000"/>
              </a:lnSpc>
            </a:pP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León, </a:t>
            </a:r>
            <a:r>
              <a:rPr lang="en-US" sz="17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Gto</a:t>
            </a:r>
            <a:r>
              <a:rPr lang="en-US" sz="1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a 10 de noviembre de 2022.</a:t>
            </a:r>
          </a:p>
        </p:txBody>
      </p:sp>
      <p:sp>
        <p:nvSpPr>
          <p:cNvPr id="2" name="1 Marcador de número de diapositiva">
            <a:extLst>
              <a:ext uri="{FF2B5EF4-FFF2-40B4-BE49-F238E27FC236}">
                <a16:creationId xmlns:a16="http://schemas.microsoft.com/office/drawing/2014/main" id="{5A77938B-A38C-DFEC-51A1-3376C5815F76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631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DCC1B83-2B13-E713-EFF7-2A945351DF07}"/>
              </a:ext>
            </a:extLst>
          </p:cNvPr>
          <p:cNvSpPr/>
          <p:nvPr/>
        </p:nvSpPr>
        <p:spPr>
          <a:xfrm>
            <a:off x="1216990" y="1393828"/>
            <a:ext cx="9758019" cy="4070343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dar facilidades a la realización de una auditoría, es también obstaculizar una investigación?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dar información parcial o deliberadamente falsa es obstaculizar las facultades de investigación?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cooperar con las autoridades cuando éstas legítimamente lo solicitan implica obstaculizar una investigación?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 poder acusar a alguien de obstaculizar una investigación, primero se le deben imponer otros medios de apremio?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8BB1FF94-D55B-8266-F783-1823DA6ED578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5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3243A295-C225-88FA-E54E-E3DFCEA5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3" y="2241048"/>
            <a:ext cx="2602851" cy="27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2B1E4712-0107-3E0E-4160-9E6FF74FA94B}"/>
              </a:ext>
            </a:extLst>
          </p:cNvPr>
          <p:cNvSpPr/>
          <p:nvPr/>
        </p:nvSpPr>
        <p:spPr>
          <a:xfrm>
            <a:off x="4987434" y="756705"/>
            <a:ext cx="6719849" cy="5606854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COLUSIÓN: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Cuando el particular que ejecute con uno o más sujetos particulares, en materia de contrataciones públicas, acciones que impliquen o tengan por objeto, o efecto obtener un beneficio o ventaja indebidos en las contrataciones públicas de carácter federal, local o municipal.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Cuando los particulares acuerden o celebren contratos, convenios, arreglos o combinaciones entre competidores, cuyo objeto o efecto sea obtener un beneficio indebido u ocasionar un daño a la Hacienda Pública o al patrimonio de los entes públicos.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Cuando la colusión se hubiere realizado a través de algún intermediario con el propósito de que el particular obtenga algún beneficio o ventaja en la contratación pública de que se trate, ambos serán sancionados. </a:t>
            </a:r>
          </a:p>
          <a:p>
            <a:pPr algn="just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AB999E48-41D3-4334-A536-4EEADF5ED084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46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A4EAA8E-2426-9241-6EFE-5C6C23E2FE4A}"/>
              </a:ext>
            </a:extLst>
          </p:cNvPr>
          <p:cNvSpPr/>
          <p:nvPr/>
        </p:nvSpPr>
        <p:spPr>
          <a:xfrm>
            <a:off x="1270147" y="1429963"/>
            <a:ext cx="9806347" cy="437812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colusión también es una conducta sancionable, en términos de la Ley Federal de Competencia Económica?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colusión implica una práctica monopólica absoluta que también puede constituir un delito?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colusión puede presentarse cuando dos o más competidores se reúnen para discutir temas alusivos a procedimientos de contratación?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debes mantener absoluta secrecía sobre las condiciones comerciales que obtienes del fabricante?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Marcador de número de diapositiva">
            <a:extLst>
              <a:ext uri="{FF2B5EF4-FFF2-40B4-BE49-F238E27FC236}">
                <a16:creationId xmlns:a16="http://schemas.microsoft.com/office/drawing/2014/main" id="{295BFF04-5B16-EF0C-AAED-AE11396A1EC1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662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42A1637-4AC3-B95B-50D5-45D08470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708" y="2281288"/>
            <a:ext cx="2658085" cy="275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423A63C4-292F-D382-1BF6-F1B9E592DB31}"/>
              </a:ext>
            </a:extLst>
          </p:cNvPr>
          <p:cNvSpPr/>
          <p:nvPr/>
        </p:nvSpPr>
        <p:spPr>
          <a:xfrm>
            <a:off x="5406794" y="2010567"/>
            <a:ext cx="6149659" cy="2836865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USO INDEBIDO DE RECURSOS: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Cuando el particular que realice actos mediante los cuales se apropie, haga uso indebido o desvíe del objeto para el que estén previstos los recursos públicos, sean materiales, humanos o financieros, cuando por cualquier circunstancia maneje, reciba, administre o tenga acceso a estos recursos. </a:t>
            </a:r>
          </a:p>
          <a:p>
            <a:pPr algn="just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9D2A9259-043D-02B3-B949-8C4CB57F51E3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76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3E9C8F-0F66-411A-8DE4-D1AC45E022F4}"/>
              </a:ext>
            </a:extLst>
          </p:cNvPr>
          <p:cNvSpPr/>
          <p:nvPr/>
        </p:nvSpPr>
        <p:spPr>
          <a:xfrm>
            <a:off x="1406492" y="1495157"/>
            <a:ext cx="9547454" cy="4378120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uso indebido de anticipos de un contrato puede implicar desvío de recursos públicos?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Auditoría Superior de la Federación puede considerar el desvío de recursos públicos como un quebranto a la Hacienda Pública y, por tanto, fincar una responsabilidad resarcitoria al particular?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un servicio integral puede presentarse un desvío de recursos públicos, si el proveedor mal emplea las instalaciones, equipos y/o insumos propiedad del Gobierno?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546878E6-AD55-8E10-C257-78A1A66324D0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23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 descr="&quot;&quot;">
            <a:extLst>
              <a:ext uri="{FF2B5EF4-FFF2-40B4-BE49-F238E27FC236}">
                <a16:creationId xmlns:a16="http://schemas.microsoft.com/office/drawing/2014/main" id="{8C640C5C-2563-CD41-4C7D-465E1F3451EF}"/>
              </a:ext>
            </a:extLst>
          </p:cNvPr>
          <p:cNvSpPr/>
          <p:nvPr/>
        </p:nvSpPr>
        <p:spPr>
          <a:xfrm>
            <a:off x="1" y="1209251"/>
            <a:ext cx="4635500" cy="4889892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Rounded Rectangle 9" descr="&quot;&quot;">
            <a:extLst>
              <a:ext uri="{FF2B5EF4-FFF2-40B4-BE49-F238E27FC236}">
                <a16:creationId xmlns:a16="http://schemas.microsoft.com/office/drawing/2014/main" id="{0DE2B271-D9D7-26CB-6D32-E60DDF87AE24}"/>
              </a:ext>
            </a:extLst>
          </p:cNvPr>
          <p:cNvSpPr/>
          <p:nvPr/>
        </p:nvSpPr>
        <p:spPr>
          <a:xfrm>
            <a:off x="484717" y="1640527"/>
            <a:ext cx="3666067" cy="402734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B915D73-0D96-EF01-A013-A444860D1C5C}"/>
              </a:ext>
            </a:extLst>
          </p:cNvPr>
          <p:cNvSpPr/>
          <p:nvPr/>
        </p:nvSpPr>
        <p:spPr>
          <a:xfrm>
            <a:off x="479084" y="5745005"/>
            <a:ext cx="3638551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377">
              <a:defRPr/>
            </a:pPr>
            <a:r>
              <a:rPr lang="es-MX" sz="1200" dirty="0">
                <a:solidFill>
                  <a:prstClr val="white"/>
                </a:solidFill>
                <a:latin typeface="Calibri" panose="020F0502020204030204"/>
                <a:ea typeface="MS PGothic" panose="020B0600070205080204" pitchFamily="34" charset="-128"/>
              </a:rPr>
              <a:t>Fuente: http://ley3de3.mx/es/10-tipos-de-corrupcion/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6865FAC5-F62E-697C-F0FA-FD08B73A5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09" y="2701635"/>
            <a:ext cx="23495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11509C15-ADC2-77AF-7B61-1D5192D2AE5C}"/>
              </a:ext>
            </a:extLst>
          </p:cNvPr>
          <p:cNvSpPr/>
          <p:nvPr/>
        </p:nvSpPr>
        <p:spPr>
          <a:xfrm>
            <a:off x="5162965" y="1856679"/>
            <a:ext cx="6544318" cy="3144641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s-MX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CONTRATACIÓN INDEBIDA: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 particular que contrate a quien haya sido servidor público durante el año previo, que posea información privilegiada que directamente haya adquirido con motivo de su empleo, cargo o comisión en el servicio público, y directamente permita que el contratante se beneficie en el mercado o se coloque en situación ventajosa frente a sus competidores. </a:t>
            </a:r>
          </a:p>
          <a:p>
            <a:pPr algn="just" defTabSz="685800" eaLnBrk="1" fontAlgn="auto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D5D8984E-AA9C-E0EE-6542-6AF899D3DC52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043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4" descr="pleca soborno.png">
            <a:extLst>
              <a:ext uri="{FF2B5EF4-FFF2-40B4-BE49-F238E27FC236}">
                <a16:creationId xmlns:a16="http://schemas.microsoft.com/office/drawing/2014/main" id="{FAC836D2-0520-1A69-1CEF-9C34AB163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2462"/>
            <a:ext cx="61436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n 6" descr="pleca soborno.png">
            <a:extLst>
              <a:ext uri="{FF2B5EF4-FFF2-40B4-BE49-F238E27FC236}">
                <a16:creationId xmlns:a16="http://schemas.microsoft.com/office/drawing/2014/main" id="{E0915A0D-E4D8-0F86-4FEF-83D1FA82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7638" y="1989288"/>
            <a:ext cx="614362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3087142A-1EC3-4FB3-D6FA-A7D3A5570E89}"/>
              </a:ext>
            </a:extLst>
          </p:cNvPr>
          <p:cNvSpPr/>
          <p:nvPr/>
        </p:nvSpPr>
        <p:spPr>
          <a:xfrm>
            <a:off x="1283617" y="1424311"/>
            <a:ext cx="9756742" cy="4685896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¿Sabías que…. </a:t>
            </a:r>
          </a:p>
          <a:p>
            <a:pPr algn="just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contratar a un ex servidor público no necesariamente implica una conducta indebida?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los servidores públicos también pueden incurrir en responsabilidad administrativa si no respetan los requisitos que la legislación establece para poder aceptar un empleo de un particular?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debes conocer qué es un conflicto de intereses para evitar que puedan imputarte una responsabilidad administrativa?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 algunos casos debes esperar hasta un año para poder contratar a un servidor público?</a:t>
            </a:r>
          </a:p>
          <a:p>
            <a:pPr marL="257168" indent="-257168" algn="just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MX" sz="20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7FDDFF68-A688-1D0C-3D58-2FF21244FFFC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8312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B8D1003-3CC5-971A-0ADA-720E703996DD}"/>
              </a:ext>
            </a:extLst>
          </p:cNvPr>
          <p:cNvSpPr/>
          <p:nvPr/>
        </p:nvSpPr>
        <p:spPr>
          <a:xfrm>
            <a:off x="2956725" y="2084615"/>
            <a:ext cx="7989311" cy="720000"/>
          </a:xfrm>
          <a:prstGeom prst="rect">
            <a:avLst/>
          </a:prstGeom>
          <a:solidFill>
            <a:srgbClr val="3085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3D4280-0011-6178-5457-5E63247B90AF}"/>
              </a:ext>
            </a:extLst>
          </p:cNvPr>
          <p:cNvSpPr/>
          <p:nvPr/>
        </p:nvSpPr>
        <p:spPr>
          <a:xfrm>
            <a:off x="2956725" y="2891968"/>
            <a:ext cx="7989311" cy="720000"/>
          </a:xfrm>
          <a:prstGeom prst="rect">
            <a:avLst/>
          </a:prstGeom>
          <a:solidFill>
            <a:srgbClr val="5F497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E00AB44-16DB-ED85-145B-E7A637D4DF1A}"/>
              </a:ext>
            </a:extLst>
          </p:cNvPr>
          <p:cNvSpPr/>
          <p:nvPr/>
        </p:nvSpPr>
        <p:spPr>
          <a:xfrm>
            <a:off x="2956725" y="3756011"/>
            <a:ext cx="7989311" cy="720000"/>
          </a:xfrm>
          <a:prstGeom prst="rect">
            <a:avLst/>
          </a:prstGeom>
          <a:solidFill>
            <a:srgbClr val="9435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06DD79-AE29-7325-90DE-7BF427E82B2E}"/>
              </a:ext>
            </a:extLst>
          </p:cNvPr>
          <p:cNvSpPr/>
          <p:nvPr/>
        </p:nvSpPr>
        <p:spPr>
          <a:xfrm>
            <a:off x="2956725" y="4632635"/>
            <a:ext cx="7989311" cy="720000"/>
          </a:xfrm>
          <a:prstGeom prst="rect">
            <a:avLst/>
          </a:prstGeom>
          <a:solidFill>
            <a:srgbClr val="E26E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6E6B6B4-4D5C-6048-91AB-DCE9D2D0EF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1226" y="2236303"/>
            <a:ext cx="7024837" cy="3016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609600" indent="-609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76300" indent="-3429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990575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Candidatos a cargos de elección popular.</a:t>
            </a:r>
            <a:b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s-MX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90575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Miembros de equipos de campaña electoral.</a:t>
            </a:r>
            <a:b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s-MX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90575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Miembros de equipos de transición entre Administraciones del Sector Público.</a:t>
            </a:r>
            <a:b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s-MX" altLang="es-MX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990575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Líderes de Sindicatos del Sector Público.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493962F-292E-5228-C828-4A0F9F3EB33D}"/>
              </a:ext>
            </a:extLst>
          </p:cNvPr>
          <p:cNvSpPr txBox="1"/>
          <p:nvPr/>
        </p:nvSpPr>
        <p:spPr>
          <a:xfrm>
            <a:off x="3997156" y="1335865"/>
            <a:ext cx="5616624" cy="523218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Sujetos 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8C5A840-4BB5-8371-2A97-1DD04B137E66}"/>
              </a:ext>
            </a:extLst>
          </p:cNvPr>
          <p:cNvSpPr txBox="1">
            <a:spLocks/>
          </p:cNvSpPr>
          <p:nvPr/>
        </p:nvSpPr>
        <p:spPr>
          <a:xfrm>
            <a:off x="2185647" y="775654"/>
            <a:ext cx="8968679" cy="66992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Faltas Administrativas Graves de Particulares en Situación Especial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9" name="Imagen 8" descr="politico.png">
            <a:extLst>
              <a:ext uri="{FF2B5EF4-FFF2-40B4-BE49-F238E27FC236}">
                <a16:creationId xmlns:a16="http://schemas.microsoft.com/office/drawing/2014/main" id="{F0B0DB6A-7BEC-11E1-A88C-1C4E5C6C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5127" y="2444615"/>
            <a:ext cx="2628900" cy="3784600"/>
          </a:xfrm>
          <a:prstGeom prst="rect">
            <a:avLst/>
          </a:prstGeom>
        </p:spPr>
      </p:pic>
      <p:sp>
        <p:nvSpPr>
          <p:cNvPr id="10" name="1 Marcador de número de diapositiva">
            <a:extLst>
              <a:ext uri="{FF2B5EF4-FFF2-40B4-BE49-F238E27FC236}">
                <a16:creationId xmlns:a16="http://schemas.microsoft.com/office/drawing/2014/main" id="{3EBF4693-E797-3183-0245-5471EE5FC8CD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60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1BB2CC6-96FF-3F95-7051-D1159FE0ABA1}"/>
              </a:ext>
            </a:extLst>
          </p:cNvPr>
          <p:cNvSpPr/>
          <p:nvPr/>
        </p:nvSpPr>
        <p:spPr>
          <a:xfrm>
            <a:off x="6276550" y="2047815"/>
            <a:ext cx="4680000" cy="720000"/>
          </a:xfrm>
          <a:prstGeom prst="rect">
            <a:avLst/>
          </a:prstGeom>
          <a:solidFill>
            <a:srgbClr val="E26E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5AD1899D-0A61-A023-1381-DDEC442B6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6287" y="2270979"/>
            <a:ext cx="4706868" cy="344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609600" indent="-609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76300" indent="-3429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B. PERSONAS MORALES </a:t>
            </a:r>
            <a:b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s-MX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622284" marR="0" lvl="2" indent="-534975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Sanción Económica. 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(2:1) o 1,000-1´500,000 Unidad de Medida y Actualización.</a:t>
            </a:r>
          </a:p>
          <a:p>
            <a:pPr marL="622284" marR="0" lvl="2" indent="-534975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Inhabilitación temporal como proveedor. 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(3 meses–10 años).</a:t>
            </a:r>
          </a:p>
          <a:p>
            <a:pPr marL="622284" marR="0" lvl="2" indent="-534975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Suspensión actividades comerciales. </a:t>
            </a:r>
            <a:r>
              <a:rPr kumimoji="0" lang="es-MX" altLang="es-MX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(3 meses-3 años). </a:t>
            </a:r>
          </a:p>
          <a:p>
            <a:pPr marL="622284" marR="0" lvl="2" indent="-534975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Disolución persona moral. </a:t>
            </a:r>
          </a:p>
          <a:p>
            <a:pPr marL="622284" marR="0" lvl="2" indent="-534975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Indemnización a la Hacienda Pública.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71E8E7F-A716-3100-EC42-62EA4DD01B6B}"/>
              </a:ext>
            </a:extLst>
          </p:cNvPr>
          <p:cNvSpPr/>
          <p:nvPr/>
        </p:nvSpPr>
        <p:spPr>
          <a:xfrm>
            <a:off x="1167325" y="2180695"/>
            <a:ext cx="4679997" cy="720000"/>
          </a:xfrm>
          <a:prstGeom prst="rect">
            <a:avLst/>
          </a:prstGeom>
          <a:solidFill>
            <a:srgbClr val="30859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9CC557A-2D3C-B748-F5C5-2EE3704D0309}"/>
              </a:ext>
            </a:extLst>
          </p:cNvPr>
          <p:cNvSpPr txBox="1"/>
          <p:nvPr/>
        </p:nvSpPr>
        <p:spPr>
          <a:xfrm>
            <a:off x="2698753" y="561300"/>
            <a:ext cx="8257797" cy="725052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Sanciones por Faltas Administrativas Graves de Particulares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2640256C-AA48-105E-D522-DAB68E80F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3208" y="2392480"/>
            <a:ext cx="4379787" cy="287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marL="609600" indent="-609600"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876300" indent="-342900"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2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A. PERSONAS FÍSICAS</a:t>
            </a:r>
            <a:br>
              <a:rPr kumimoji="0" lang="es-MX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endParaRPr kumimoji="0" lang="es-MX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60354" marR="0" lvl="2" indent="-360354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Sanción Económica. </a:t>
            </a:r>
            <a:r>
              <a:rPr kumimoji="0" lang="es-MX" altLang="es-MX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(2:1) o 100-150,000 Unidad de Medida y Actualización.</a:t>
            </a:r>
          </a:p>
          <a:p>
            <a:pPr marL="360354" marR="0" lvl="2" indent="-360354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Inhabilitación temporal como proveedor. </a:t>
            </a:r>
            <a:r>
              <a:rPr kumimoji="0" lang="es-MX" altLang="es-MX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(3 meses–8 años).</a:t>
            </a:r>
          </a:p>
          <a:p>
            <a:pPr marL="360354" marR="0" lvl="2" indent="-360354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Indemnización a la Hacienda Pública. </a:t>
            </a: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876300" marR="0" lvl="2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MX" altLang="es-MX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7" name="Imagen 6" descr="persona.png">
            <a:extLst>
              <a:ext uri="{FF2B5EF4-FFF2-40B4-BE49-F238E27FC236}">
                <a16:creationId xmlns:a16="http://schemas.microsoft.com/office/drawing/2014/main" id="{9AC40765-2CA5-AEAC-D4EA-8E35C33EE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9304" y="1418514"/>
            <a:ext cx="1231736" cy="2332181"/>
          </a:xfrm>
          <a:prstGeom prst="rect">
            <a:avLst/>
          </a:prstGeom>
        </p:spPr>
      </p:pic>
      <p:pic>
        <p:nvPicPr>
          <p:cNvPr id="8" name="Imagen 7" descr="fabrica.png">
            <a:extLst>
              <a:ext uri="{FF2B5EF4-FFF2-40B4-BE49-F238E27FC236}">
                <a16:creationId xmlns:a16="http://schemas.microsoft.com/office/drawing/2014/main" id="{1C17DD26-90B3-05DD-E995-44A7090981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880195" y="1056581"/>
            <a:ext cx="2288959" cy="168563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B292731-05A9-AE7F-60CE-D2AD0D550E70}"/>
              </a:ext>
            </a:extLst>
          </p:cNvPr>
          <p:cNvSpPr/>
          <p:nvPr/>
        </p:nvSpPr>
        <p:spPr>
          <a:xfrm>
            <a:off x="6278492" y="3569996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</a:p>
        </p:txBody>
      </p:sp>
      <p:sp>
        <p:nvSpPr>
          <p:cNvPr id="10" name="1 Marcador de número de diapositiva">
            <a:extLst>
              <a:ext uri="{FF2B5EF4-FFF2-40B4-BE49-F238E27FC236}">
                <a16:creationId xmlns:a16="http://schemas.microsoft.com/office/drawing/2014/main" id="{5E6EA0D6-FE67-ADE7-7E9B-CD2B5419D1A6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8754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52A0A7D-01BE-16B5-1B11-389D5179FFFA}"/>
              </a:ext>
            </a:extLst>
          </p:cNvPr>
          <p:cNvSpPr txBox="1"/>
          <p:nvPr/>
        </p:nvSpPr>
        <p:spPr>
          <a:xfrm>
            <a:off x="2770717" y="457573"/>
            <a:ext cx="8714317" cy="522816"/>
          </a:xfrm>
          <a:prstGeom prst="rect">
            <a:avLst/>
          </a:prstGeom>
        </p:spPr>
        <p:txBody>
          <a:bodyPr lIns="91439" tIns="45719" rIns="91439" bIns="45719" anchor="ctr"/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Criterios para imposición de sanciones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C98388-6ED3-34BC-AC8B-5CBEBD6DC893}"/>
              </a:ext>
            </a:extLst>
          </p:cNvPr>
          <p:cNvSpPr/>
          <p:nvPr/>
        </p:nvSpPr>
        <p:spPr>
          <a:xfrm>
            <a:off x="2910418" y="1905000"/>
            <a:ext cx="611716" cy="516467"/>
          </a:xfrm>
          <a:prstGeom prst="rect">
            <a:avLst/>
          </a:prstGeom>
          <a:solidFill>
            <a:srgbClr val="308599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7F4D6AE-4B70-E16C-B1E9-5ED9AB594389}"/>
              </a:ext>
            </a:extLst>
          </p:cNvPr>
          <p:cNvSpPr/>
          <p:nvPr/>
        </p:nvSpPr>
        <p:spPr>
          <a:xfrm>
            <a:off x="2910418" y="2520951"/>
            <a:ext cx="611716" cy="516467"/>
          </a:xfrm>
          <a:prstGeom prst="rect">
            <a:avLst/>
          </a:prstGeom>
          <a:solidFill>
            <a:srgbClr val="5F497A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EAD5ED4-798D-29CF-BC02-AAF3B6E6BF45}"/>
              </a:ext>
            </a:extLst>
          </p:cNvPr>
          <p:cNvSpPr/>
          <p:nvPr/>
        </p:nvSpPr>
        <p:spPr>
          <a:xfrm>
            <a:off x="2910418" y="3136900"/>
            <a:ext cx="611716" cy="516467"/>
          </a:xfrm>
          <a:prstGeom prst="rect">
            <a:avLst/>
          </a:prstGeom>
          <a:solidFill>
            <a:srgbClr val="94353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A3BB4-8AE9-BDC8-9AE7-8B559321F7DB}"/>
              </a:ext>
            </a:extLst>
          </p:cNvPr>
          <p:cNvSpPr/>
          <p:nvPr/>
        </p:nvSpPr>
        <p:spPr>
          <a:xfrm>
            <a:off x="2910418" y="3750733"/>
            <a:ext cx="611716" cy="516467"/>
          </a:xfrm>
          <a:prstGeom prst="rect">
            <a:avLst/>
          </a:prstGeom>
          <a:solidFill>
            <a:srgbClr val="E26E25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58D5C3-DA3A-618A-F758-4CC69E1418CA}"/>
              </a:ext>
            </a:extLst>
          </p:cNvPr>
          <p:cNvSpPr/>
          <p:nvPr/>
        </p:nvSpPr>
        <p:spPr>
          <a:xfrm>
            <a:off x="2910418" y="4332817"/>
            <a:ext cx="611716" cy="51646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BC6BDA3-FE54-0FD4-8B99-105CF86CDA6C}"/>
              </a:ext>
            </a:extLst>
          </p:cNvPr>
          <p:cNvSpPr/>
          <p:nvPr/>
        </p:nvSpPr>
        <p:spPr>
          <a:xfrm>
            <a:off x="2770717" y="1824567"/>
            <a:ext cx="9421283" cy="31078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31830" marR="0" lvl="2" indent="-565137" algn="just" defTabSz="914377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Grado de participación del particular en la falta.</a:t>
            </a:r>
          </a:p>
          <a:p>
            <a:pPr marL="831830" marR="0" lvl="2" indent="-565137" algn="just" defTabSz="914377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s-MX" altLang="es-MX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831830" marR="0" lvl="2" indent="-565137" algn="just" defTabSz="914377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Reincidencia.</a:t>
            </a:r>
          </a:p>
          <a:p>
            <a:pPr marL="831830" marR="0" lvl="2" indent="-565137" algn="just" defTabSz="914377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Capacidad económica del infractor </a:t>
            </a:r>
          </a:p>
          <a:p>
            <a:pPr marL="831830" marR="0" lvl="2" indent="-565137" algn="just" defTabSz="914377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El daño y/o peligro a la actividad económica de la Federación.</a:t>
            </a:r>
          </a:p>
          <a:p>
            <a:pPr marL="831830" marR="0" lvl="2" indent="-565137" algn="just" defTabSz="914377" rtl="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MX" altLang="es-MX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Monto del beneficio obtenido por el infractor.  </a:t>
            </a:r>
          </a:p>
        </p:txBody>
      </p:sp>
      <p:pic>
        <p:nvPicPr>
          <p:cNvPr id="9" name="Imagen 3" descr="balanza.png">
            <a:extLst>
              <a:ext uri="{FF2B5EF4-FFF2-40B4-BE49-F238E27FC236}">
                <a16:creationId xmlns:a16="http://schemas.microsoft.com/office/drawing/2014/main" id="{49EFCD94-33D0-CE92-BDD0-CE1CF9AA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" y="3092777"/>
            <a:ext cx="2418257" cy="299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 Marcador de número de diapositiva">
            <a:extLst>
              <a:ext uri="{FF2B5EF4-FFF2-40B4-BE49-F238E27FC236}">
                <a16:creationId xmlns:a16="http://schemas.microsoft.com/office/drawing/2014/main" id="{51964074-CD94-7C8F-F8AA-769927C013D3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18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D972448-FF09-CC9D-5281-560FA54CDAAC}"/>
              </a:ext>
            </a:extLst>
          </p:cNvPr>
          <p:cNvGrpSpPr/>
          <p:nvPr/>
        </p:nvGrpSpPr>
        <p:grpSpPr>
          <a:xfrm>
            <a:off x="-3176" y="2132228"/>
            <a:ext cx="12195176" cy="1865576"/>
            <a:chOff x="-1588" y="2496212"/>
            <a:chExt cx="12192000" cy="186557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CB2E6370-994B-225C-0168-DB596C34D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496212"/>
              <a:ext cx="3318744" cy="1865576"/>
            </a:xfrm>
            <a:custGeom>
              <a:avLst/>
              <a:gdLst>
                <a:gd name="T0" fmla="*/ 592 w 605"/>
                <a:gd name="T1" fmla="*/ 159 h 338"/>
                <a:gd name="T2" fmla="*/ 567 w 605"/>
                <a:gd name="T3" fmla="*/ 150 h 338"/>
                <a:gd name="T4" fmla="*/ 547 w 605"/>
                <a:gd name="T5" fmla="*/ 127 h 338"/>
                <a:gd name="T6" fmla="*/ 282 w 605"/>
                <a:gd name="T7" fmla="*/ 0 h 338"/>
                <a:gd name="T8" fmla="*/ 0 w 605"/>
                <a:gd name="T9" fmla="*/ 0 h 338"/>
                <a:gd name="T10" fmla="*/ 0 w 605"/>
                <a:gd name="T11" fmla="*/ 338 h 338"/>
                <a:gd name="T12" fmla="*/ 274 w 605"/>
                <a:gd name="T13" fmla="*/ 338 h 338"/>
                <a:gd name="T14" fmla="*/ 275 w 605"/>
                <a:gd name="T15" fmla="*/ 338 h 338"/>
                <a:gd name="T16" fmla="*/ 278 w 605"/>
                <a:gd name="T17" fmla="*/ 338 h 338"/>
                <a:gd name="T18" fmla="*/ 298 w 605"/>
                <a:gd name="T19" fmla="*/ 338 h 338"/>
                <a:gd name="T20" fmla="*/ 535 w 605"/>
                <a:gd name="T21" fmla="*/ 227 h 338"/>
                <a:gd name="T22" fmla="*/ 583 w 605"/>
                <a:gd name="T23" fmla="*/ 169 h 338"/>
                <a:gd name="T24" fmla="*/ 568 w 605"/>
                <a:gd name="T25" fmla="*/ 187 h 338"/>
                <a:gd name="T26" fmla="*/ 579 w 605"/>
                <a:gd name="T27" fmla="*/ 183 h 338"/>
                <a:gd name="T28" fmla="*/ 600 w 605"/>
                <a:gd name="T29" fmla="*/ 161 h 338"/>
                <a:gd name="T30" fmla="*/ 592 w 605"/>
                <a:gd name="T31" fmla="*/ 15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5" h="338">
                  <a:moveTo>
                    <a:pt x="592" y="159"/>
                  </a:moveTo>
                  <a:cubicBezTo>
                    <a:pt x="583" y="163"/>
                    <a:pt x="573" y="156"/>
                    <a:pt x="567" y="150"/>
                  </a:cubicBezTo>
                  <a:cubicBezTo>
                    <a:pt x="547" y="127"/>
                    <a:pt x="547" y="127"/>
                    <a:pt x="547" y="127"/>
                  </a:cubicBezTo>
                  <a:cubicBezTo>
                    <a:pt x="547" y="127"/>
                    <a:pt x="460" y="3"/>
                    <a:pt x="2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274" y="338"/>
                    <a:pt x="274" y="338"/>
                    <a:pt x="274" y="338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38"/>
                    <a:pt x="276" y="338"/>
                    <a:pt x="278" y="338"/>
                  </a:cubicBezTo>
                  <a:cubicBezTo>
                    <a:pt x="298" y="338"/>
                    <a:pt x="298" y="338"/>
                    <a:pt x="298" y="338"/>
                  </a:cubicBezTo>
                  <a:cubicBezTo>
                    <a:pt x="345" y="336"/>
                    <a:pt x="453" y="321"/>
                    <a:pt x="535" y="227"/>
                  </a:cubicBezTo>
                  <a:cubicBezTo>
                    <a:pt x="583" y="169"/>
                    <a:pt x="583" y="169"/>
                    <a:pt x="583" y="169"/>
                  </a:cubicBezTo>
                  <a:cubicBezTo>
                    <a:pt x="568" y="187"/>
                    <a:pt x="568" y="187"/>
                    <a:pt x="568" y="187"/>
                  </a:cubicBezTo>
                  <a:cubicBezTo>
                    <a:pt x="573" y="185"/>
                    <a:pt x="577" y="183"/>
                    <a:pt x="579" y="183"/>
                  </a:cubicBezTo>
                  <a:cubicBezTo>
                    <a:pt x="583" y="181"/>
                    <a:pt x="600" y="161"/>
                    <a:pt x="600" y="161"/>
                  </a:cubicBezTo>
                  <a:cubicBezTo>
                    <a:pt x="600" y="161"/>
                    <a:pt x="605" y="151"/>
                    <a:pt x="592" y="159"/>
                  </a:cubicBezTo>
                  <a:close/>
                </a:path>
              </a:pathLst>
            </a:custGeom>
            <a:gradFill flip="none" rotWithShape="1">
              <a:gsLst>
                <a:gs pos="99351">
                  <a:sysClr val="window" lastClr="FFFFFF">
                    <a:lumMod val="85000"/>
                  </a:sysClr>
                </a:gs>
                <a:gs pos="37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7766D600-32C8-B614-5722-530400290446}"/>
                </a:ext>
              </a:extLst>
            </p:cNvPr>
            <p:cNvSpPr/>
            <p:nvPr/>
          </p:nvSpPr>
          <p:spPr>
            <a:xfrm rot="19619906">
              <a:off x="2272707" y="3283729"/>
              <a:ext cx="1607580" cy="503609"/>
            </a:xfrm>
            <a:prstGeom prst="ellipse">
              <a:avLst/>
            </a:prstGeom>
            <a:gradFill flip="none" rotWithShape="1">
              <a:gsLst>
                <a:gs pos="10000">
                  <a:sysClr val="windowText" lastClr="000000">
                    <a:lumMod val="50000"/>
                    <a:lumOff val="50000"/>
                    <a:alpha val="6100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88D9F6C-684E-7184-D941-8A6E14321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4361786"/>
              <a:ext cx="20638" cy="0"/>
            </a:xfrm>
            <a:custGeom>
              <a:avLst/>
              <a:gdLst>
                <a:gd name="T0" fmla="*/ 0 w 4"/>
                <a:gd name="T1" fmla="*/ 4 w 4"/>
                <a:gd name="T2" fmla="*/ 3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68B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AFAEDE0-29A8-AFBF-9487-137D2D39A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4361786"/>
              <a:ext cx="20638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8B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97441D4D-31AB-B413-BC72-A2C0B1F96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6" y="2496212"/>
              <a:ext cx="9295406" cy="1865576"/>
            </a:xfrm>
            <a:custGeom>
              <a:avLst/>
              <a:gdLst>
                <a:gd name="T0" fmla="*/ 356 w 1694"/>
                <a:gd name="T1" fmla="*/ 0 h 338"/>
                <a:gd name="T2" fmla="*/ 91 w 1694"/>
                <a:gd name="T3" fmla="*/ 127 h 338"/>
                <a:gd name="T4" fmla="*/ 55 w 1694"/>
                <a:gd name="T5" fmla="*/ 169 h 338"/>
                <a:gd name="T6" fmla="*/ 7 w 1694"/>
                <a:gd name="T7" fmla="*/ 227 h 338"/>
                <a:gd name="T8" fmla="*/ 0 w 1694"/>
                <a:gd name="T9" fmla="*/ 234 h 338"/>
                <a:gd name="T10" fmla="*/ 76 w 1694"/>
                <a:gd name="T11" fmla="*/ 197 h 338"/>
                <a:gd name="T12" fmla="*/ 83 w 1694"/>
                <a:gd name="T13" fmla="*/ 202 h 338"/>
                <a:gd name="T14" fmla="*/ 103 w 1694"/>
                <a:gd name="T15" fmla="*/ 227 h 338"/>
                <a:gd name="T16" fmla="*/ 340 w 1694"/>
                <a:gd name="T17" fmla="*/ 338 h 338"/>
                <a:gd name="T18" fmla="*/ 360 w 1694"/>
                <a:gd name="T19" fmla="*/ 338 h 338"/>
                <a:gd name="T20" fmla="*/ 363 w 1694"/>
                <a:gd name="T21" fmla="*/ 338 h 338"/>
                <a:gd name="T22" fmla="*/ 364 w 1694"/>
                <a:gd name="T23" fmla="*/ 338 h 338"/>
                <a:gd name="T24" fmla="*/ 1694 w 1694"/>
                <a:gd name="T25" fmla="*/ 338 h 338"/>
                <a:gd name="T26" fmla="*/ 1694 w 1694"/>
                <a:gd name="T27" fmla="*/ 0 h 338"/>
                <a:gd name="T28" fmla="*/ 356 w 1694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4" h="338">
                  <a:moveTo>
                    <a:pt x="356" y="0"/>
                  </a:moveTo>
                  <a:cubicBezTo>
                    <a:pt x="178" y="3"/>
                    <a:pt x="91" y="127"/>
                    <a:pt x="91" y="127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5" y="229"/>
                    <a:pt x="2" y="232"/>
                    <a:pt x="0" y="234"/>
                  </a:cubicBezTo>
                  <a:cubicBezTo>
                    <a:pt x="32" y="214"/>
                    <a:pt x="69" y="192"/>
                    <a:pt x="76" y="197"/>
                  </a:cubicBezTo>
                  <a:cubicBezTo>
                    <a:pt x="78" y="198"/>
                    <a:pt x="80" y="200"/>
                    <a:pt x="83" y="202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85" y="321"/>
                    <a:pt x="293" y="336"/>
                    <a:pt x="340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2" y="338"/>
                    <a:pt x="363" y="338"/>
                    <a:pt x="363" y="338"/>
                  </a:cubicBezTo>
                  <a:cubicBezTo>
                    <a:pt x="364" y="338"/>
                    <a:pt x="364" y="338"/>
                    <a:pt x="364" y="338"/>
                  </a:cubicBezTo>
                  <a:cubicBezTo>
                    <a:pt x="1694" y="338"/>
                    <a:pt x="1694" y="338"/>
                    <a:pt x="1694" y="338"/>
                  </a:cubicBezTo>
                  <a:cubicBezTo>
                    <a:pt x="1694" y="0"/>
                    <a:pt x="1694" y="0"/>
                    <a:pt x="1694" y="0"/>
                  </a:cubicBezTo>
                  <a:lnTo>
                    <a:pt x="3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4C5C">
                    <a:lumMod val="50000"/>
                  </a:srgbClr>
                </a:gs>
                <a:gs pos="21000">
                  <a:srgbClr val="464C5C"/>
                </a:gs>
                <a:gs pos="100000">
                  <a:srgbClr val="464C5C"/>
                </a:gs>
              </a:gsLst>
              <a:lin ang="30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8AD60DAF-216E-86EF-A7F2-E987B6F7A6D8}"/>
              </a:ext>
            </a:extLst>
          </p:cNvPr>
          <p:cNvSpPr txBox="1"/>
          <p:nvPr/>
        </p:nvSpPr>
        <p:spPr>
          <a:xfrm>
            <a:off x="4403276" y="2548023"/>
            <a:ext cx="75327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Origen y Gestación de la Ley General de Responsabilidades Administrativas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C9A07DA8-82BE-E834-4FC1-80D9F03579AF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13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066C609-52A0-FD31-3671-5A030BB77B54}"/>
              </a:ext>
            </a:extLst>
          </p:cNvPr>
          <p:cNvSpPr/>
          <p:nvPr/>
        </p:nvSpPr>
        <p:spPr>
          <a:xfrm>
            <a:off x="10079835" y="3256464"/>
            <a:ext cx="1200595" cy="1010824"/>
          </a:xfrm>
          <a:prstGeom prst="rect">
            <a:avLst/>
          </a:prstGeom>
          <a:solidFill>
            <a:srgbClr val="94353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6A2D247-CF7E-C225-8A8C-E7D6FF7C2717}"/>
              </a:ext>
            </a:extLst>
          </p:cNvPr>
          <p:cNvSpPr/>
          <p:nvPr/>
        </p:nvSpPr>
        <p:spPr>
          <a:xfrm>
            <a:off x="3706742" y="3256464"/>
            <a:ext cx="1200595" cy="1010824"/>
          </a:xfrm>
          <a:prstGeom prst="rect">
            <a:avLst/>
          </a:prstGeom>
          <a:solidFill>
            <a:srgbClr val="E26E2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DD34C057-1900-2EA5-9ED1-6374D60ABE20}"/>
              </a:ext>
            </a:extLst>
          </p:cNvPr>
          <p:cNvSpPr txBox="1">
            <a:spLocks/>
          </p:cNvSpPr>
          <p:nvPr/>
        </p:nvSpPr>
        <p:spPr>
          <a:xfrm>
            <a:off x="1379486" y="388656"/>
            <a:ext cx="11017224" cy="718767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Plazos de Prescripción. Acción Sancionadora</a:t>
            </a:r>
          </a:p>
        </p:txBody>
      </p:sp>
      <p:pic>
        <p:nvPicPr>
          <p:cNvPr id="5" name="Imagen 4" descr="3 y 7 bco.png">
            <a:extLst>
              <a:ext uri="{FF2B5EF4-FFF2-40B4-BE49-F238E27FC236}">
                <a16:creationId xmlns:a16="http://schemas.microsoft.com/office/drawing/2014/main" id="{C16A2101-822B-3F11-F5C8-9756E0ACB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538" y="3279964"/>
            <a:ext cx="10252364" cy="965928"/>
          </a:xfrm>
          <a:prstGeom prst="rect">
            <a:avLst/>
          </a:prstGeom>
        </p:spPr>
      </p:pic>
      <p:pic>
        <p:nvPicPr>
          <p:cNvPr id="6" name="Imagen 5" descr="reloj arena.png">
            <a:extLst>
              <a:ext uri="{FF2B5EF4-FFF2-40B4-BE49-F238E27FC236}">
                <a16:creationId xmlns:a16="http://schemas.microsoft.com/office/drawing/2014/main" id="{12739A18-5539-5DD7-1CF5-D5F32ACFD4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0842" y="1489436"/>
            <a:ext cx="2969755" cy="4327874"/>
          </a:xfrm>
          <a:prstGeom prst="rect">
            <a:avLst/>
          </a:prstGeom>
        </p:spPr>
      </p:pic>
      <p:sp>
        <p:nvSpPr>
          <p:cNvPr id="7" name="1 Marcador de número de diapositiva">
            <a:extLst>
              <a:ext uri="{FF2B5EF4-FFF2-40B4-BE49-F238E27FC236}">
                <a16:creationId xmlns:a16="http://schemas.microsoft.com/office/drawing/2014/main" id="{FCAD1845-8BFC-B8B1-837B-BACEBD940B59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17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1DD08090-FDC9-7451-3BE9-69F8FDF68795}"/>
              </a:ext>
            </a:extLst>
          </p:cNvPr>
          <p:cNvSpPr txBox="1">
            <a:spLocks noChangeArrowheads="1"/>
          </p:cNvSpPr>
          <p:nvPr/>
        </p:nvSpPr>
        <p:spPr>
          <a:xfrm>
            <a:off x="2733773" y="207953"/>
            <a:ext cx="8560062" cy="930072"/>
          </a:xfrm>
          <a:prstGeom prst="rect">
            <a:avLst/>
          </a:prstGeom>
        </p:spPr>
        <p:txBody>
          <a:bodyPr>
            <a:noAutofit/>
          </a:bodyPr>
          <a:lstStyle>
            <a:lvl1pPr marL="454025" indent="-454025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60475" indent="-346075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339725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39925" indent="-3317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r>
              <a:rPr lang="es-MX" sz="3200" b="1" dirty="0">
                <a:solidFill>
                  <a:srgbClr val="FF0000"/>
                </a:solidFill>
                <a:latin typeface="Calibri Light" panose="020F0302020204030204"/>
                <a:cs typeface="Arial" charset="0"/>
              </a:rPr>
              <a:t>El Procedimiento en materia de responsabilidades administrativas ante el TFJA</a:t>
            </a:r>
          </a:p>
          <a:p>
            <a:pPr marL="914400" marR="0" lvl="1" indent="-45720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itchFamily="2" charset="2"/>
              <a:buChar char="§"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09B4A82-BD1F-F58E-8664-A9B2E30C0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43" y="1372386"/>
            <a:ext cx="11933713" cy="4820920"/>
          </a:xfrm>
          <a:prstGeom prst="rect">
            <a:avLst/>
          </a:prstGeom>
        </p:spPr>
      </p:pic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65D1CFB6-D45A-2D96-9148-1EAC72E0FE94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399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AD648A8B-6150-C478-2036-F23C96D1D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091145"/>
              </p:ext>
            </p:extLst>
          </p:nvPr>
        </p:nvGraphicFramePr>
        <p:xfrm>
          <a:off x="10722677" y="172869"/>
          <a:ext cx="1098086" cy="104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Imagen de mapa de bits" r:id="rId4" imgW="1457143" imgH="1495634" progId="PBrush">
                  <p:embed/>
                </p:oleObj>
              </mc:Choice>
              <mc:Fallback>
                <p:oleObj name="Imagen de mapa de bits" r:id="rId4" imgW="1457143" imgH="1495634" progId="PBrush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587710E-EFDE-6EB8-E65B-24099AD51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22677" y="172869"/>
                        <a:ext cx="1098086" cy="10489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7BE8ED31-EF0D-EE99-45FD-EE3562731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548" y="1847899"/>
            <a:ext cx="8297708" cy="248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Mtro. Sergio E. Huacuja Betancourt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Socio – Director </a:t>
            </a:r>
          </a:p>
          <a:p>
            <a:pPr algn="ctr">
              <a:spcBef>
                <a:spcPct val="20000"/>
              </a:spcBef>
              <a:defRPr/>
            </a:pPr>
            <a:endParaRPr lang="es-MX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Providencia Núm. 1431, Col. Del Valle, C.P. 03100, 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Alcaldía Benito Juárez, Ciudad de México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Tel.: 55 5559 – 2161</a:t>
            </a:r>
          </a:p>
          <a:p>
            <a:pPr algn="ctr">
              <a:spcBef>
                <a:spcPct val="20000"/>
              </a:spcBef>
              <a:defRPr/>
            </a:pPr>
            <a:endParaRPr lang="es-MX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Email: shuacuja@hbhm.com.mx 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sergio_huacuja</a:t>
            </a:r>
            <a:endParaRPr lang="es-MX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www.hbhm.com.mx  </a:t>
            </a:r>
          </a:p>
          <a:p>
            <a:pPr algn="ctr">
              <a:spcBef>
                <a:spcPct val="20000"/>
              </a:spcBef>
              <a:defRPr/>
            </a:pPr>
            <a:r>
              <a:rPr lang="es-MX" sz="2200" b="1" kern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2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>
            <a:extLst>
              <a:ext uri="{FF2B5EF4-FFF2-40B4-BE49-F238E27FC236}">
                <a16:creationId xmlns:a16="http://schemas.microsoft.com/office/drawing/2014/main" id="{B4B8ABFE-993F-A670-74DC-4BE6D0F5B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995" y="1182886"/>
            <a:ext cx="10282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HUACUJA BETANCOURT Y HAW MAYER ABOGADOS, S.C. </a:t>
            </a:r>
          </a:p>
        </p:txBody>
      </p:sp>
      <p:pic>
        <p:nvPicPr>
          <p:cNvPr id="5" name="Picture 2" descr="Resultado de imagen para logo twitter">
            <a:extLst>
              <a:ext uri="{FF2B5EF4-FFF2-40B4-BE49-F238E27FC236}">
                <a16:creationId xmlns:a16="http://schemas.microsoft.com/office/drawing/2014/main" id="{0B8BFE7F-53EB-3FB4-6535-3FB02DD20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448" y="5099152"/>
            <a:ext cx="426397" cy="285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Marcador de número de diapositiva">
            <a:extLst>
              <a:ext uri="{FF2B5EF4-FFF2-40B4-BE49-F238E27FC236}">
                <a16:creationId xmlns:a16="http://schemas.microsoft.com/office/drawing/2014/main" id="{07C016A1-5115-287C-20A9-E6933DFF47AB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4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8">
            <a:extLst>
              <a:ext uri="{FF2B5EF4-FFF2-40B4-BE49-F238E27FC236}">
                <a16:creationId xmlns:a16="http://schemas.microsoft.com/office/drawing/2014/main" id="{819CDB41-D026-65FA-2D20-F9C864D0DF50}"/>
              </a:ext>
            </a:extLst>
          </p:cNvPr>
          <p:cNvSpPr txBox="1">
            <a:spLocks/>
          </p:cNvSpPr>
          <p:nvPr/>
        </p:nvSpPr>
        <p:spPr>
          <a:xfrm>
            <a:off x="932091" y="1767498"/>
            <a:ext cx="10327818" cy="3907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La iniciativa 3 de 3 de Transparencia Mexicana y el Instituto Mexicano para la Competitividad. </a:t>
            </a:r>
          </a:p>
          <a:p>
            <a:pPr marR="0" lvl="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s-MX" sz="2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La Iniciativa Ciudadana de la Ley 3 de 3.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El Parlamento Abierto.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+mj-cs"/>
              </a:rPr>
              <a:t>Aprobación de la Ley General de Responsabilidades Administrativas.</a:t>
            </a:r>
          </a:p>
          <a:p>
            <a:pPr marL="987425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none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+mj-cs"/>
            </a:endParaRPr>
          </a:p>
          <a:p>
            <a:pPr marL="609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all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609600" marR="0" lvl="0" indent="-228600" algn="l" defTabSz="914400" rtl="0" eaLnBrk="1" fontAlgn="auto" latinLnBrk="0" hangingPunct="1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all" spc="1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1 Marcador de número de diapositiva">
            <a:extLst>
              <a:ext uri="{FF2B5EF4-FFF2-40B4-BE49-F238E27FC236}">
                <a16:creationId xmlns:a16="http://schemas.microsoft.com/office/drawing/2014/main" id="{A07D8224-6BBA-394B-EBB4-08CAF747BE9D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03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E536BC7-24FB-8C67-B86B-882D0A11D613}"/>
              </a:ext>
            </a:extLst>
          </p:cNvPr>
          <p:cNvGrpSpPr/>
          <p:nvPr/>
        </p:nvGrpSpPr>
        <p:grpSpPr>
          <a:xfrm>
            <a:off x="-3176" y="2132228"/>
            <a:ext cx="12195176" cy="1865576"/>
            <a:chOff x="-1588" y="2496212"/>
            <a:chExt cx="12192000" cy="1865576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2D801EC5-1D2E-376F-9274-E1542348A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-1588" y="2496212"/>
              <a:ext cx="3318744" cy="1865576"/>
            </a:xfrm>
            <a:custGeom>
              <a:avLst/>
              <a:gdLst>
                <a:gd name="T0" fmla="*/ 592 w 605"/>
                <a:gd name="T1" fmla="*/ 159 h 338"/>
                <a:gd name="T2" fmla="*/ 567 w 605"/>
                <a:gd name="T3" fmla="*/ 150 h 338"/>
                <a:gd name="T4" fmla="*/ 547 w 605"/>
                <a:gd name="T5" fmla="*/ 127 h 338"/>
                <a:gd name="T6" fmla="*/ 282 w 605"/>
                <a:gd name="T7" fmla="*/ 0 h 338"/>
                <a:gd name="T8" fmla="*/ 0 w 605"/>
                <a:gd name="T9" fmla="*/ 0 h 338"/>
                <a:gd name="T10" fmla="*/ 0 w 605"/>
                <a:gd name="T11" fmla="*/ 338 h 338"/>
                <a:gd name="T12" fmla="*/ 274 w 605"/>
                <a:gd name="T13" fmla="*/ 338 h 338"/>
                <a:gd name="T14" fmla="*/ 275 w 605"/>
                <a:gd name="T15" fmla="*/ 338 h 338"/>
                <a:gd name="T16" fmla="*/ 278 w 605"/>
                <a:gd name="T17" fmla="*/ 338 h 338"/>
                <a:gd name="T18" fmla="*/ 298 w 605"/>
                <a:gd name="T19" fmla="*/ 338 h 338"/>
                <a:gd name="T20" fmla="*/ 535 w 605"/>
                <a:gd name="T21" fmla="*/ 227 h 338"/>
                <a:gd name="T22" fmla="*/ 583 w 605"/>
                <a:gd name="T23" fmla="*/ 169 h 338"/>
                <a:gd name="T24" fmla="*/ 568 w 605"/>
                <a:gd name="T25" fmla="*/ 187 h 338"/>
                <a:gd name="T26" fmla="*/ 579 w 605"/>
                <a:gd name="T27" fmla="*/ 183 h 338"/>
                <a:gd name="T28" fmla="*/ 600 w 605"/>
                <a:gd name="T29" fmla="*/ 161 h 338"/>
                <a:gd name="T30" fmla="*/ 592 w 605"/>
                <a:gd name="T31" fmla="*/ 15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5" h="338">
                  <a:moveTo>
                    <a:pt x="592" y="159"/>
                  </a:moveTo>
                  <a:cubicBezTo>
                    <a:pt x="583" y="163"/>
                    <a:pt x="573" y="156"/>
                    <a:pt x="567" y="150"/>
                  </a:cubicBezTo>
                  <a:cubicBezTo>
                    <a:pt x="547" y="127"/>
                    <a:pt x="547" y="127"/>
                    <a:pt x="547" y="127"/>
                  </a:cubicBezTo>
                  <a:cubicBezTo>
                    <a:pt x="547" y="127"/>
                    <a:pt x="460" y="3"/>
                    <a:pt x="28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38"/>
                    <a:pt x="0" y="338"/>
                    <a:pt x="0" y="338"/>
                  </a:cubicBezTo>
                  <a:cubicBezTo>
                    <a:pt x="274" y="338"/>
                    <a:pt x="274" y="338"/>
                    <a:pt x="274" y="338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38"/>
                    <a:pt x="276" y="338"/>
                    <a:pt x="278" y="338"/>
                  </a:cubicBezTo>
                  <a:cubicBezTo>
                    <a:pt x="298" y="338"/>
                    <a:pt x="298" y="338"/>
                    <a:pt x="298" y="338"/>
                  </a:cubicBezTo>
                  <a:cubicBezTo>
                    <a:pt x="345" y="336"/>
                    <a:pt x="453" y="321"/>
                    <a:pt x="535" y="227"/>
                  </a:cubicBezTo>
                  <a:cubicBezTo>
                    <a:pt x="583" y="169"/>
                    <a:pt x="583" y="169"/>
                    <a:pt x="583" y="169"/>
                  </a:cubicBezTo>
                  <a:cubicBezTo>
                    <a:pt x="568" y="187"/>
                    <a:pt x="568" y="187"/>
                    <a:pt x="568" y="187"/>
                  </a:cubicBezTo>
                  <a:cubicBezTo>
                    <a:pt x="573" y="185"/>
                    <a:pt x="577" y="183"/>
                    <a:pt x="579" y="183"/>
                  </a:cubicBezTo>
                  <a:cubicBezTo>
                    <a:pt x="583" y="181"/>
                    <a:pt x="600" y="161"/>
                    <a:pt x="600" y="161"/>
                  </a:cubicBezTo>
                  <a:cubicBezTo>
                    <a:pt x="600" y="161"/>
                    <a:pt x="605" y="151"/>
                    <a:pt x="592" y="159"/>
                  </a:cubicBezTo>
                  <a:close/>
                </a:path>
              </a:pathLst>
            </a:custGeom>
            <a:gradFill flip="none" rotWithShape="1">
              <a:gsLst>
                <a:gs pos="99351">
                  <a:sysClr val="window" lastClr="FFFFFF">
                    <a:lumMod val="85000"/>
                  </a:sysClr>
                </a:gs>
                <a:gs pos="37000">
                  <a:sysClr val="window" lastClr="FFFFFF">
                    <a:lumMod val="95000"/>
                  </a:sysClr>
                </a:gs>
                <a:gs pos="0">
                  <a:sysClr val="window" lastClr="FFFFFF"/>
                </a:gs>
              </a:gsLst>
              <a:lin ang="27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val 13">
              <a:extLst>
                <a:ext uri="{FF2B5EF4-FFF2-40B4-BE49-F238E27FC236}">
                  <a16:creationId xmlns:a16="http://schemas.microsoft.com/office/drawing/2014/main" id="{5D470BB1-1E0A-C2B1-450A-7AB26453744A}"/>
                </a:ext>
              </a:extLst>
            </p:cNvPr>
            <p:cNvSpPr/>
            <p:nvPr/>
          </p:nvSpPr>
          <p:spPr>
            <a:xfrm rot="19619906">
              <a:off x="2272707" y="3283729"/>
              <a:ext cx="1607580" cy="503609"/>
            </a:xfrm>
            <a:prstGeom prst="ellipse">
              <a:avLst/>
            </a:prstGeom>
            <a:gradFill flip="none" rotWithShape="1">
              <a:gsLst>
                <a:gs pos="10000">
                  <a:sysClr val="windowText" lastClr="000000">
                    <a:lumMod val="50000"/>
                    <a:lumOff val="50000"/>
                    <a:alpha val="61000"/>
                  </a:sysClr>
                </a:gs>
                <a:gs pos="100000">
                  <a:sysClr val="window" lastClr="FFFFFF">
                    <a:alpha val="0"/>
                    <a:lumMod val="0"/>
                    <a:lumOff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434B700-E3A6-A965-DA65-4482CDFDE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9825" y="4361786"/>
              <a:ext cx="20638" cy="0"/>
            </a:xfrm>
            <a:custGeom>
              <a:avLst/>
              <a:gdLst>
                <a:gd name="T0" fmla="*/ 0 w 4"/>
                <a:gd name="T1" fmla="*/ 4 w 4"/>
                <a:gd name="T2" fmla="*/ 3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68B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DDD1A53F-85F4-7765-EC2A-CA1F387F6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763" y="4361786"/>
              <a:ext cx="20638" cy="0"/>
            </a:xfrm>
            <a:custGeom>
              <a:avLst/>
              <a:gdLst>
                <a:gd name="T0" fmla="*/ 0 w 4"/>
                <a:gd name="T1" fmla="*/ 4 w 4"/>
                <a:gd name="T2" fmla="*/ 1 w 4"/>
                <a:gd name="T3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">
                  <a:moveTo>
                    <a:pt x="0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1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68B3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449C7376-1CA0-EC50-F248-28327C4A7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6" y="2496212"/>
              <a:ext cx="9295406" cy="1865576"/>
            </a:xfrm>
            <a:custGeom>
              <a:avLst/>
              <a:gdLst>
                <a:gd name="T0" fmla="*/ 356 w 1694"/>
                <a:gd name="T1" fmla="*/ 0 h 338"/>
                <a:gd name="T2" fmla="*/ 91 w 1694"/>
                <a:gd name="T3" fmla="*/ 127 h 338"/>
                <a:gd name="T4" fmla="*/ 55 w 1694"/>
                <a:gd name="T5" fmla="*/ 169 h 338"/>
                <a:gd name="T6" fmla="*/ 7 w 1694"/>
                <a:gd name="T7" fmla="*/ 227 h 338"/>
                <a:gd name="T8" fmla="*/ 0 w 1694"/>
                <a:gd name="T9" fmla="*/ 234 h 338"/>
                <a:gd name="T10" fmla="*/ 76 w 1694"/>
                <a:gd name="T11" fmla="*/ 197 h 338"/>
                <a:gd name="T12" fmla="*/ 83 w 1694"/>
                <a:gd name="T13" fmla="*/ 202 h 338"/>
                <a:gd name="T14" fmla="*/ 103 w 1694"/>
                <a:gd name="T15" fmla="*/ 227 h 338"/>
                <a:gd name="T16" fmla="*/ 340 w 1694"/>
                <a:gd name="T17" fmla="*/ 338 h 338"/>
                <a:gd name="T18" fmla="*/ 360 w 1694"/>
                <a:gd name="T19" fmla="*/ 338 h 338"/>
                <a:gd name="T20" fmla="*/ 363 w 1694"/>
                <a:gd name="T21" fmla="*/ 338 h 338"/>
                <a:gd name="T22" fmla="*/ 364 w 1694"/>
                <a:gd name="T23" fmla="*/ 338 h 338"/>
                <a:gd name="T24" fmla="*/ 1694 w 1694"/>
                <a:gd name="T25" fmla="*/ 338 h 338"/>
                <a:gd name="T26" fmla="*/ 1694 w 1694"/>
                <a:gd name="T27" fmla="*/ 0 h 338"/>
                <a:gd name="T28" fmla="*/ 356 w 1694"/>
                <a:gd name="T29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94" h="338">
                  <a:moveTo>
                    <a:pt x="356" y="0"/>
                  </a:moveTo>
                  <a:cubicBezTo>
                    <a:pt x="178" y="3"/>
                    <a:pt x="91" y="127"/>
                    <a:pt x="91" y="127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5" y="229"/>
                    <a:pt x="2" y="232"/>
                    <a:pt x="0" y="234"/>
                  </a:cubicBezTo>
                  <a:cubicBezTo>
                    <a:pt x="32" y="214"/>
                    <a:pt x="69" y="192"/>
                    <a:pt x="76" y="197"/>
                  </a:cubicBezTo>
                  <a:cubicBezTo>
                    <a:pt x="78" y="198"/>
                    <a:pt x="80" y="200"/>
                    <a:pt x="83" y="202"/>
                  </a:cubicBezTo>
                  <a:cubicBezTo>
                    <a:pt x="103" y="227"/>
                    <a:pt x="103" y="227"/>
                    <a:pt x="103" y="227"/>
                  </a:cubicBezTo>
                  <a:cubicBezTo>
                    <a:pt x="185" y="321"/>
                    <a:pt x="293" y="336"/>
                    <a:pt x="340" y="338"/>
                  </a:cubicBezTo>
                  <a:cubicBezTo>
                    <a:pt x="360" y="338"/>
                    <a:pt x="360" y="338"/>
                    <a:pt x="360" y="338"/>
                  </a:cubicBezTo>
                  <a:cubicBezTo>
                    <a:pt x="362" y="338"/>
                    <a:pt x="363" y="338"/>
                    <a:pt x="363" y="338"/>
                  </a:cubicBezTo>
                  <a:cubicBezTo>
                    <a:pt x="364" y="338"/>
                    <a:pt x="364" y="338"/>
                    <a:pt x="364" y="338"/>
                  </a:cubicBezTo>
                  <a:cubicBezTo>
                    <a:pt x="1694" y="338"/>
                    <a:pt x="1694" y="338"/>
                    <a:pt x="1694" y="338"/>
                  </a:cubicBezTo>
                  <a:cubicBezTo>
                    <a:pt x="1694" y="0"/>
                    <a:pt x="1694" y="0"/>
                    <a:pt x="1694" y="0"/>
                  </a:cubicBezTo>
                  <a:lnTo>
                    <a:pt x="356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464C5C">
                    <a:lumMod val="50000"/>
                  </a:srgbClr>
                </a:gs>
                <a:gs pos="21000">
                  <a:srgbClr val="464C5C"/>
                </a:gs>
                <a:gs pos="100000">
                  <a:srgbClr val="464C5C"/>
                </a:gs>
              </a:gsLst>
              <a:lin ang="3000000" scaled="0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CuadroTexto 7">
            <a:extLst>
              <a:ext uri="{FF2B5EF4-FFF2-40B4-BE49-F238E27FC236}">
                <a16:creationId xmlns:a16="http://schemas.microsoft.com/office/drawing/2014/main" id="{6FA9212F-137D-FE70-D99B-E021E7A01890}"/>
              </a:ext>
            </a:extLst>
          </p:cNvPr>
          <p:cNvSpPr txBox="1"/>
          <p:nvPr/>
        </p:nvSpPr>
        <p:spPr>
          <a:xfrm>
            <a:off x="4535356" y="2522464"/>
            <a:ext cx="71266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1200" cap="none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El Nuevo Paradigma de las Responsabilidades Administrativas</a:t>
            </a: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06927D97-858B-7CCF-A0A4-705828A87539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19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424F483-583A-9F03-ADB6-9D8D4B540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506" y="1744915"/>
            <a:ext cx="10420494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Nuevas autoridades en la materia. 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Competencia del Tribunal Federal de Justicia Administrativa.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Competencia de la Auditoría Superior de la Federación.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MX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Autoridades en el ámbito estatal.</a:t>
            </a:r>
          </a:p>
        </p:txBody>
      </p:sp>
      <p:sp>
        <p:nvSpPr>
          <p:cNvPr id="4" name="1 Marcador de número de diapositiva">
            <a:extLst>
              <a:ext uri="{FF2B5EF4-FFF2-40B4-BE49-F238E27FC236}">
                <a16:creationId xmlns:a16="http://schemas.microsoft.com/office/drawing/2014/main" id="{0F78CE0D-8D53-8B4F-777E-02B3DEA14637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85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06927D97-858B-7CCF-A0A4-705828A87539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es-MX" sz="750" spc="150" dirty="0">
              <a:solidFill>
                <a:prstClr val="black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87B2162-5376-8A27-4E5E-2E1633282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973" y="1282045"/>
            <a:ext cx="4362538" cy="4958695"/>
          </a:xfrm>
          <a:prstGeom prst="rect">
            <a:avLst/>
          </a:prstGeom>
        </p:spPr>
      </p:pic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0BA2445F-CE47-9B38-EFFF-89D2158F1C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5723241"/>
              </p:ext>
            </p:extLst>
          </p:nvPr>
        </p:nvGraphicFramePr>
        <p:xfrm>
          <a:off x="1933716" y="2810031"/>
          <a:ext cx="1555051" cy="1566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5" imgW="914400" imgH="771525" progId="Acrobat.Document.DC">
                  <p:embed/>
                </p:oleObj>
              </mc:Choice>
              <mc:Fallback>
                <p:oleObj name="Acrobat Document" showAsIcon="1" r:id="rId5" imgW="914400" imgH="771525" progId="Acrobat.Document.DC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465A36C-CCAF-4F8D-BD80-54E353E6EA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3716" y="2810031"/>
                        <a:ext cx="1555051" cy="1566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le 8">
            <a:extLst>
              <a:ext uri="{FF2B5EF4-FFF2-40B4-BE49-F238E27FC236}">
                <a16:creationId xmlns:a16="http://schemas.microsoft.com/office/drawing/2014/main" id="{83D6F6B7-8084-D77D-5755-AA2FB2BC3073}"/>
              </a:ext>
            </a:extLst>
          </p:cNvPr>
          <p:cNvSpPr txBox="1">
            <a:spLocks/>
          </p:cNvSpPr>
          <p:nvPr/>
        </p:nvSpPr>
        <p:spPr>
          <a:xfrm>
            <a:off x="5758643" y="1684867"/>
            <a:ext cx="5903384" cy="3975100"/>
          </a:xfrm>
          <a:prstGeom prst="rect">
            <a:avLst/>
          </a:prstGeom>
        </p:spPr>
        <p:txBody>
          <a:bodyPr lIns="91440" tIns="45720" rIns="91440" bIns="4572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Ley General de Responsabilidades Administrativas </a:t>
            </a:r>
          </a:p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10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(PUBLICADA EN EL DIARIO OFICIAL DE LA FEDERACIÓN EL 18/JULIO/2016, Y SUS REFORMAS 12/ABRIL/2019, 19/NOVIEMBRE/2019,  13/ABRIL/2020, 20/MAYO/2021 y 22/NOVIEMBRE/2021)</a:t>
            </a:r>
          </a:p>
          <a:p>
            <a:pPr marL="609585" marR="0" lvl="0" indent="-609585" algn="ctr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71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32B9942-6F26-4E77-BDB8-B6D255F37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968" y="2628177"/>
            <a:ext cx="711869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Las faltas administrativas de los servidores públicos y actos de particulares vinculados con faltas graves</a:t>
            </a:r>
          </a:p>
        </p:txBody>
      </p:sp>
      <p:sp>
        <p:nvSpPr>
          <p:cNvPr id="2" name="1 Marcador de número de diapositiva">
            <a:extLst>
              <a:ext uri="{FF2B5EF4-FFF2-40B4-BE49-F238E27FC236}">
                <a16:creationId xmlns:a16="http://schemas.microsoft.com/office/drawing/2014/main" id="{4F111E36-F16E-87C2-6900-8C87683E5506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20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1B2C4C2-74C0-26BC-3C2B-E4CE888D2468}"/>
              </a:ext>
            </a:extLst>
          </p:cNvPr>
          <p:cNvSpPr txBox="1"/>
          <p:nvPr/>
        </p:nvSpPr>
        <p:spPr>
          <a:xfrm>
            <a:off x="2146009" y="4764504"/>
            <a:ext cx="9032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FALTAS DE PARTICULARES: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Aunque los ciudadanos no sean servidores públicos, sus conductas pueden generar  beneficios indebidos y ocasionar daños y perjuicios al Estado, por lo que son catalogadas como faltas ligadas a la corrupción. Por ello, la LGRA  contempla sanciones para personas físicas y/o morales.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B3445D5-6D39-AFE6-E658-C3446003E919}"/>
              </a:ext>
            </a:extLst>
          </p:cNvPr>
          <p:cNvSpPr txBox="1"/>
          <p:nvPr/>
        </p:nvSpPr>
        <p:spPr>
          <a:xfrm>
            <a:off x="2184109" y="1865122"/>
            <a:ext cx="9001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FALTAS NO GRAVES DE SERVIDORES PÚBLICOS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Básicamente la transgresión de los principios de legalidad, honradez, imparcialidad, eficiencia y lealtad en el ejercicio del empleo, cargo o comisión.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 incumplimiento o inobservancia puede constituir una falta administrativa no grave.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8C495F9-AC9B-E111-07DF-EE9818043DD2}"/>
              </a:ext>
            </a:extLst>
          </p:cNvPr>
          <p:cNvSpPr txBox="1"/>
          <p:nvPr/>
        </p:nvSpPr>
        <p:spPr>
          <a:xfrm>
            <a:off x="2174763" y="3375517"/>
            <a:ext cx="900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FALTAS GRAVES DE SERVIDORES PÚBLICOS 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Cuando las faltas en que incurren los servidores públicos son de una mayor magnitud e incluso causan daño el erario público y, por consiguiente, las sanciones son más severas. </a:t>
            </a:r>
          </a:p>
        </p:txBody>
      </p:sp>
      <p:pic>
        <p:nvPicPr>
          <p:cNvPr id="5" name="Imagen 3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1A19B0E7-0090-A61B-40BB-255FB45ED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62" y="1865122"/>
            <a:ext cx="978520" cy="1271499"/>
          </a:xfrm>
          <a:prstGeom prst="rect">
            <a:avLst/>
          </a:prstGeom>
        </p:spPr>
      </p:pic>
      <p:pic>
        <p:nvPicPr>
          <p:cNvPr id="6" name="Imagen 5" descr="Imagen que contiene dibujo&#10;&#10;Descripción generada con confianza muy alta">
            <a:extLst>
              <a:ext uri="{FF2B5EF4-FFF2-40B4-BE49-F238E27FC236}">
                <a16:creationId xmlns:a16="http://schemas.microsoft.com/office/drawing/2014/main" id="{364A22E9-854F-667A-FBA5-CA56F6F1D7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61" y="3339841"/>
            <a:ext cx="1014423" cy="1271679"/>
          </a:xfrm>
          <a:prstGeom prst="rect">
            <a:avLst/>
          </a:prstGeom>
        </p:spPr>
      </p:pic>
      <p:pic>
        <p:nvPicPr>
          <p:cNvPr id="7" name="Imagen 11" descr="Imagen que contiene oscuro, blanco, negro, laptop&#10;&#10;Descripción generada con confianza muy alta">
            <a:extLst>
              <a:ext uri="{FF2B5EF4-FFF2-40B4-BE49-F238E27FC236}">
                <a16:creationId xmlns:a16="http://schemas.microsoft.com/office/drawing/2014/main" id="{DFB7174D-42E6-A5D1-412B-E296147FE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157" y="4814740"/>
            <a:ext cx="983760" cy="127149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3046193-A77A-F163-B54C-D69679F9B84D}"/>
              </a:ext>
            </a:extLst>
          </p:cNvPr>
          <p:cNvSpPr txBox="1"/>
          <p:nvPr/>
        </p:nvSpPr>
        <p:spPr>
          <a:xfrm>
            <a:off x="1366646" y="867826"/>
            <a:ext cx="9515499" cy="52321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algn="ctr">
              <a:lnSpc>
                <a:spcPct val="100000"/>
              </a:lnSpc>
              <a:spcBef>
                <a:spcPct val="0"/>
              </a:spcBef>
              <a:buNone/>
              <a:defRPr sz="2800" b="1"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Clasificación de la Responsabilidades Administrativas </a:t>
            </a:r>
          </a:p>
        </p:txBody>
      </p:sp>
      <p:sp>
        <p:nvSpPr>
          <p:cNvPr id="9" name="1 Marcador de número de diapositiva">
            <a:extLst>
              <a:ext uri="{FF2B5EF4-FFF2-40B4-BE49-F238E27FC236}">
                <a16:creationId xmlns:a16="http://schemas.microsoft.com/office/drawing/2014/main" id="{94A56D8E-A17E-47CE-B543-21E7F87AB17A}"/>
              </a:ext>
            </a:extLst>
          </p:cNvPr>
          <p:cNvSpPr txBox="1">
            <a:spLocks/>
          </p:cNvSpPr>
          <p:nvPr/>
        </p:nvSpPr>
        <p:spPr>
          <a:xfrm>
            <a:off x="6958421" y="6409916"/>
            <a:ext cx="4724400" cy="20637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fld id="{711608C0-6D85-4D63-898B-B2D18F0CE304}" type="slidenum">
              <a:rPr lang="es-MX" sz="750" spc="150">
                <a:solidFill>
                  <a:prstClr val="black"/>
                </a:solidFill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es-MX" sz="750" spc="1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936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1133</Words>
  <Application>Microsoft Office PowerPoint</Application>
  <PresentationFormat>Panorámica</PresentationFormat>
  <Paragraphs>208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MS PGothic</vt:lpstr>
      <vt:lpstr>Arial</vt:lpstr>
      <vt:lpstr>Calibri</vt:lpstr>
      <vt:lpstr>Calibri Light</vt:lpstr>
      <vt:lpstr>Tw Cen MT</vt:lpstr>
      <vt:lpstr>Verdana</vt:lpstr>
      <vt:lpstr>Wingdings</vt:lpstr>
      <vt:lpstr>Tema de Office</vt:lpstr>
      <vt:lpstr>1_Tema de Office</vt:lpstr>
      <vt:lpstr>Acrobat Document</vt:lpstr>
      <vt:lpstr>Imagen de mapa de bits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strc</cp:lastModifiedBy>
  <cp:revision>8</cp:revision>
  <dcterms:created xsi:type="dcterms:W3CDTF">2022-10-10T14:15:32Z</dcterms:created>
  <dcterms:modified xsi:type="dcterms:W3CDTF">2022-11-09T01:41:27Z</dcterms:modified>
</cp:coreProperties>
</file>