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85" r:id="rId4"/>
    <p:sldId id="260" r:id="rId5"/>
    <p:sldId id="283" r:id="rId6"/>
    <p:sldId id="281" r:id="rId7"/>
    <p:sldId id="262" r:id="rId8"/>
    <p:sldId id="287" r:id="rId9"/>
    <p:sldId id="263" r:id="rId10"/>
    <p:sldId id="265" r:id="rId11"/>
    <p:sldId id="288" r:id="rId12"/>
    <p:sldId id="278" r:id="rId13"/>
    <p:sldId id="266" r:id="rId14"/>
    <p:sldId id="264" r:id="rId15"/>
    <p:sldId id="267" r:id="rId16"/>
    <p:sldId id="268" r:id="rId17"/>
    <p:sldId id="269" r:id="rId18"/>
    <p:sldId id="270" r:id="rId19"/>
    <p:sldId id="271" r:id="rId20"/>
    <p:sldId id="272" r:id="rId21"/>
    <p:sldId id="273" r:id="rId22"/>
    <p:sldId id="275" r:id="rId23"/>
    <p:sldId id="277" r:id="rId24"/>
    <p:sldId id="276" r:id="rId25"/>
    <p:sldId id="284" r:id="rId26"/>
    <p:sldId id="286" r:id="rId27"/>
    <p:sldId id="259" r:id="rId28"/>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CB6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0"/>
    <p:restoredTop sz="94687"/>
  </p:normalViewPr>
  <p:slideViewPr>
    <p:cSldViewPr snapToGrid="0" snapToObjects="1" showGuides="1">
      <p:cViewPr varScale="1">
        <p:scale>
          <a:sx n="72" d="100"/>
          <a:sy n="72" d="100"/>
        </p:scale>
        <p:origin x="78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44A88-0DCE-4C7F-85BD-3F3ED2442A8D}" type="doc">
      <dgm:prSet loTypeId="urn:microsoft.com/office/officeart/2005/8/layout/chevron1" loCatId="process" qsTypeId="urn:microsoft.com/office/officeart/2005/8/quickstyle/simple1" qsCatId="simple" csTypeId="urn:microsoft.com/office/officeart/2005/8/colors/accent1_2" csCatId="accent1" phldr="1"/>
      <dgm:spPr/>
    </dgm:pt>
    <dgm:pt modelId="{B7128C5B-5AB5-4F45-87B3-589D09DCE405}">
      <dgm:prSet phldrT="[Texto]" custT="1">
        <dgm:style>
          <a:lnRef idx="1">
            <a:schemeClr val="accent6"/>
          </a:lnRef>
          <a:fillRef idx="2">
            <a:schemeClr val="accent6"/>
          </a:fillRef>
          <a:effectRef idx="1">
            <a:schemeClr val="accent6"/>
          </a:effectRef>
          <a:fontRef idx="minor">
            <a:schemeClr val="dk1"/>
          </a:fontRef>
        </dgm:style>
      </dgm:prSet>
      <dgm:spPr/>
      <dgm:t>
        <a:bodyPr/>
        <a:lstStyle/>
        <a:p>
          <a:pPr algn="ctr"/>
          <a:r>
            <a:rPr lang="es-ES" sz="2000" b="1" dirty="0">
              <a:latin typeface="Arial" panose="020B0604020202020204" pitchFamily="34" charset="0"/>
              <a:cs typeface="Arial" panose="020B0604020202020204" pitchFamily="34" charset="0"/>
            </a:rPr>
            <a:t>Investiga y</a:t>
          </a:r>
        </a:p>
        <a:p>
          <a:pPr algn="ctr"/>
          <a:r>
            <a:rPr lang="es-ES" sz="2000" b="1" dirty="0">
              <a:latin typeface="Arial" panose="020B0604020202020204" pitchFamily="34" charset="0"/>
              <a:cs typeface="Arial" panose="020B0604020202020204" pitchFamily="34" charset="0"/>
            </a:rPr>
            <a:t>elabora IPRA</a:t>
          </a:r>
          <a:endParaRPr lang="es-MX" sz="2000" b="1" dirty="0">
            <a:latin typeface="Arial" panose="020B0604020202020204" pitchFamily="34" charset="0"/>
            <a:cs typeface="Arial" panose="020B0604020202020204" pitchFamily="34" charset="0"/>
          </a:endParaRPr>
        </a:p>
      </dgm:t>
    </dgm:pt>
    <dgm:pt modelId="{221ECE4B-7117-45D2-BBD7-F05A0C026BA6}" type="parTrans" cxnId="{C54459DE-84DB-4FF3-A6B0-D15163D559DC}">
      <dgm:prSet/>
      <dgm:spPr/>
      <dgm:t>
        <a:bodyPr/>
        <a:lstStyle/>
        <a:p>
          <a:endParaRPr lang="es-MX"/>
        </a:p>
      </dgm:t>
    </dgm:pt>
    <dgm:pt modelId="{6D6282AA-AD32-400F-BE58-34C3044490F3}" type="sibTrans" cxnId="{C54459DE-84DB-4FF3-A6B0-D15163D559DC}">
      <dgm:prSet/>
      <dgm:spPr/>
      <dgm:t>
        <a:bodyPr/>
        <a:lstStyle/>
        <a:p>
          <a:endParaRPr lang="es-MX"/>
        </a:p>
      </dgm:t>
    </dgm:pt>
    <dgm:pt modelId="{158EFA00-A7F0-4CED-B792-12FC6BF76A5C}">
      <dgm:prSet phldrT="[Texto]" custT="1">
        <dgm:style>
          <a:lnRef idx="1">
            <a:schemeClr val="accent4"/>
          </a:lnRef>
          <a:fillRef idx="2">
            <a:schemeClr val="accent4"/>
          </a:fillRef>
          <a:effectRef idx="1">
            <a:schemeClr val="accent4"/>
          </a:effectRef>
          <a:fontRef idx="minor">
            <a:schemeClr val="dk1"/>
          </a:fontRef>
        </dgm:style>
      </dgm:prSet>
      <dgm:spPr>
        <a:solidFill>
          <a:srgbClr val="FFD966"/>
        </a:solidFill>
      </dgm:spPr>
      <dgm:t>
        <a:bodyPr/>
        <a:lstStyle/>
        <a:p>
          <a:r>
            <a:rPr lang="es-ES" sz="2000" b="1" dirty="0">
              <a:latin typeface="Arial" panose="020B0604020202020204" pitchFamily="34" charset="0"/>
              <a:cs typeface="Arial" panose="020B0604020202020204" pitchFamily="34" charset="0"/>
            </a:rPr>
            <a:t>Admite IPRA y desahoga audiencia Inicial.</a:t>
          </a:r>
          <a:endParaRPr lang="es-MX" sz="2000" b="1" dirty="0">
            <a:latin typeface="Arial" panose="020B0604020202020204" pitchFamily="34" charset="0"/>
            <a:cs typeface="Arial" panose="020B0604020202020204" pitchFamily="34" charset="0"/>
          </a:endParaRPr>
        </a:p>
      </dgm:t>
    </dgm:pt>
    <dgm:pt modelId="{0EC9E3EA-9C3B-4403-8CBA-4099AB0922BD}" type="parTrans" cxnId="{97105C27-DDED-4ADB-BBE1-E8A88631C2C1}">
      <dgm:prSet/>
      <dgm:spPr/>
      <dgm:t>
        <a:bodyPr/>
        <a:lstStyle/>
        <a:p>
          <a:endParaRPr lang="es-MX"/>
        </a:p>
      </dgm:t>
    </dgm:pt>
    <dgm:pt modelId="{720DFC84-B133-4298-A344-BD1E330B0530}" type="sibTrans" cxnId="{97105C27-DDED-4ADB-BBE1-E8A88631C2C1}">
      <dgm:prSet/>
      <dgm:spPr/>
      <dgm:t>
        <a:bodyPr/>
        <a:lstStyle/>
        <a:p>
          <a:endParaRPr lang="es-MX"/>
        </a:p>
      </dgm:t>
    </dgm:pt>
    <dgm:pt modelId="{78537D0F-08EF-4520-AABE-CC0A356FA52B}">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2000" b="1" dirty="0">
              <a:latin typeface="Arial" panose="020B0604020202020204" pitchFamily="34" charset="0"/>
              <a:cs typeface="Arial" panose="020B0604020202020204" pitchFamily="34" charset="0"/>
            </a:rPr>
            <a:t>Cierra instrucción, dicta resolución y sanciona.</a:t>
          </a:r>
          <a:endParaRPr lang="es-ES" sz="2000" b="1" dirty="0">
            <a:solidFill>
              <a:srgbClr val="FF0000"/>
            </a:solidFill>
            <a:latin typeface="Arial" panose="020B0604020202020204" pitchFamily="34" charset="0"/>
            <a:cs typeface="Arial" panose="020B0604020202020204" pitchFamily="34" charset="0"/>
          </a:endParaRPr>
        </a:p>
      </dgm:t>
    </dgm:pt>
    <dgm:pt modelId="{7E5996F3-C6E2-4F75-86E0-409C519FC414}" type="parTrans" cxnId="{DC23BE58-00DD-4DF8-938A-8528EABFB27D}">
      <dgm:prSet/>
      <dgm:spPr/>
      <dgm:t>
        <a:bodyPr/>
        <a:lstStyle/>
        <a:p>
          <a:endParaRPr lang="es-MX"/>
        </a:p>
      </dgm:t>
    </dgm:pt>
    <dgm:pt modelId="{DABC39B9-65F4-4794-A606-8242D76CE258}" type="sibTrans" cxnId="{DC23BE58-00DD-4DF8-938A-8528EABFB27D}">
      <dgm:prSet/>
      <dgm:spPr/>
      <dgm:t>
        <a:bodyPr/>
        <a:lstStyle/>
        <a:p>
          <a:endParaRPr lang="es-MX"/>
        </a:p>
      </dgm:t>
    </dgm:pt>
    <dgm:pt modelId="{5183BA6B-D2DC-434E-9AE9-90F48F2F039D}" type="pres">
      <dgm:prSet presAssocID="{3E844A88-0DCE-4C7F-85BD-3F3ED2442A8D}" presName="Name0" presStyleCnt="0">
        <dgm:presLayoutVars>
          <dgm:dir/>
          <dgm:animLvl val="lvl"/>
          <dgm:resizeHandles val="exact"/>
        </dgm:presLayoutVars>
      </dgm:prSet>
      <dgm:spPr/>
    </dgm:pt>
    <dgm:pt modelId="{1117890F-B5C1-48B8-8F2D-4BD57A113AA6}" type="pres">
      <dgm:prSet presAssocID="{B7128C5B-5AB5-4F45-87B3-589D09DCE405}" presName="parTxOnly" presStyleLbl="node1" presStyleIdx="0" presStyleCnt="3" custScaleX="95571" custScaleY="157184" custLinFactNeighborX="52395" custLinFactNeighborY="75154">
        <dgm:presLayoutVars>
          <dgm:chMax val="0"/>
          <dgm:chPref val="0"/>
          <dgm:bulletEnabled val="1"/>
        </dgm:presLayoutVars>
      </dgm:prSet>
      <dgm:spPr/>
      <dgm:t>
        <a:bodyPr/>
        <a:lstStyle/>
        <a:p>
          <a:endParaRPr lang="es-ES"/>
        </a:p>
      </dgm:t>
    </dgm:pt>
    <dgm:pt modelId="{6EB9DE67-CEC1-4D97-9A50-8BE34987B5E4}" type="pres">
      <dgm:prSet presAssocID="{6D6282AA-AD32-400F-BE58-34C3044490F3}" presName="parTxOnlySpace" presStyleCnt="0"/>
      <dgm:spPr/>
    </dgm:pt>
    <dgm:pt modelId="{F385D459-FA88-404E-8995-2FC31E4FB779}" type="pres">
      <dgm:prSet presAssocID="{158EFA00-A7F0-4CED-B792-12FC6BF76A5C}" presName="parTxOnly" presStyleLbl="node1" presStyleIdx="1" presStyleCnt="3" custScaleX="108601" custScaleY="157184" custLinFactNeighborX="10479" custLinFactNeighborY="29029">
        <dgm:presLayoutVars>
          <dgm:chMax val="0"/>
          <dgm:chPref val="0"/>
          <dgm:bulletEnabled val="1"/>
        </dgm:presLayoutVars>
      </dgm:prSet>
      <dgm:spPr/>
      <dgm:t>
        <a:bodyPr/>
        <a:lstStyle/>
        <a:p>
          <a:endParaRPr lang="es-ES"/>
        </a:p>
      </dgm:t>
    </dgm:pt>
    <dgm:pt modelId="{11396371-255D-4DA6-B44A-9BAD870EB3BF}" type="pres">
      <dgm:prSet presAssocID="{720DFC84-B133-4298-A344-BD1E330B0530}" presName="parTxOnlySpace" presStyleCnt="0"/>
      <dgm:spPr/>
    </dgm:pt>
    <dgm:pt modelId="{E6A43297-30FA-4B61-A4EE-D31B4F64A49A}" type="pres">
      <dgm:prSet presAssocID="{78537D0F-08EF-4520-AABE-CC0A356FA52B}" presName="parTxOnly" presStyleLbl="node1" presStyleIdx="2" presStyleCnt="3" custScaleX="133156" custScaleY="157184" custLinFactNeighborX="-43908" custLinFactNeighborY="24186">
        <dgm:presLayoutVars>
          <dgm:chMax val="0"/>
          <dgm:chPref val="0"/>
          <dgm:bulletEnabled val="1"/>
        </dgm:presLayoutVars>
      </dgm:prSet>
      <dgm:spPr/>
      <dgm:t>
        <a:bodyPr/>
        <a:lstStyle/>
        <a:p>
          <a:endParaRPr lang="es-ES"/>
        </a:p>
      </dgm:t>
    </dgm:pt>
  </dgm:ptLst>
  <dgm:cxnLst>
    <dgm:cxn modelId="{07923BF6-0F7B-4B86-862D-E7AB0F1F49B6}" type="presOf" srcId="{158EFA00-A7F0-4CED-B792-12FC6BF76A5C}" destId="{F385D459-FA88-404E-8995-2FC31E4FB779}" srcOrd="0" destOrd="0" presId="urn:microsoft.com/office/officeart/2005/8/layout/chevron1"/>
    <dgm:cxn modelId="{DC23BE58-00DD-4DF8-938A-8528EABFB27D}" srcId="{3E844A88-0DCE-4C7F-85BD-3F3ED2442A8D}" destId="{78537D0F-08EF-4520-AABE-CC0A356FA52B}" srcOrd="2" destOrd="0" parTransId="{7E5996F3-C6E2-4F75-86E0-409C519FC414}" sibTransId="{DABC39B9-65F4-4794-A606-8242D76CE258}"/>
    <dgm:cxn modelId="{FD9F8CE2-6615-431E-B32F-FD2ACD33DD01}" type="presOf" srcId="{B7128C5B-5AB5-4F45-87B3-589D09DCE405}" destId="{1117890F-B5C1-48B8-8F2D-4BD57A113AA6}" srcOrd="0" destOrd="0" presId="urn:microsoft.com/office/officeart/2005/8/layout/chevron1"/>
    <dgm:cxn modelId="{97105C27-DDED-4ADB-BBE1-E8A88631C2C1}" srcId="{3E844A88-0DCE-4C7F-85BD-3F3ED2442A8D}" destId="{158EFA00-A7F0-4CED-B792-12FC6BF76A5C}" srcOrd="1" destOrd="0" parTransId="{0EC9E3EA-9C3B-4403-8CBA-4099AB0922BD}" sibTransId="{720DFC84-B133-4298-A344-BD1E330B0530}"/>
    <dgm:cxn modelId="{C9A4B4D8-647B-4A53-BD77-67CC90336B5C}" type="presOf" srcId="{78537D0F-08EF-4520-AABE-CC0A356FA52B}" destId="{E6A43297-30FA-4B61-A4EE-D31B4F64A49A}" srcOrd="0" destOrd="0" presId="urn:microsoft.com/office/officeart/2005/8/layout/chevron1"/>
    <dgm:cxn modelId="{E51DDE78-F2F8-428E-BA7D-E655D7D8762D}" type="presOf" srcId="{3E844A88-0DCE-4C7F-85BD-3F3ED2442A8D}" destId="{5183BA6B-D2DC-434E-9AE9-90F48F2F039D}" srcOrd="0" destOrd="0" presId="urn:microsoft.com/office/officeart/2005/8/layout/chevron1"/>
    <dgm:cxn modelId="{C54459DE-84DB-4FF3-A6B0-D15163D559DC}" srcId="{3E844A88-0DCE-4C7F-85BD-3F3ED2442A8D}" destId="{B7128C5B-5AB5-4F45-87B3-589D09DCE405}" srcOrd="0" destOrd="0" parTransId="{221ECE4B-7117-45D2-BBD7-F05A0C026BA6}" sibTransId="{6D6282AA-AD32-400F-BE58-34C3044490F3}"/>
    <dgm:cxn modelId="{A2C4C81F-CF77-4AA5-B4CE-C7E7EE788E29}" type="presParOf" srcId="{5183BA6B-D2DC-434E-9AE9-90F48F2F039D}" destId="{1117890F-B5C1-48B8-8F2D-4BD57A113AA6}" srcOrd="0" destOrd="0" presId="urn:microsoft.com/office/officeart/2005/8/layout/chevron1"/>
    <dgm:cxn modelId="{1E40A73C-7870-45A1-BBA9-A43EF637774B}" type="presParOf" srcId="{5183BA6B-D2DC-434E-9AE9-90F48F2F039D}" destId="{6EB9DE67-CEC1-4D97-9A50-8BE34987B5E4}" srcOrd="1" destOrd="0" presId="urn:microsoft.com/office/officeart/2005/8/layout/chevron1"/>
    <dgm:cxn modelId="{938B546F-7F9F-402F-8BCC-58E401718393}" type="presParOf" srcId="{5183BA6B-D2DC-434E-9AE9-90F48F2F039D}" destId="{F385D459-FA88-404E-8995-2FC31E4FB779}" srcOrd="2" destOrd="0" presId="urn:microsoft.com/office/officeart/2005/8/layout/chevron1"/>
    <dgm:cxn modelId="{7E5C5BB4-D7AE-492D-86E8-B5241F163353}" type="presParOf" srcId="{5183BA6B-D2DC-434E-9AE9-90F48F2F039D}" destId="{11396371-255D-4DA6-B44A-9BAD870EB3BF}" srcOrd="3" destOrd="0" presId="urn:microsoft.com/office/officeart/2005/8/layout/chevron1"/>
    <dgm:cxn modelId="{EDBCD1D7-9A2E-45E0-8D88-C2CDD4171EF2}" type="presParOf" srcId="{5183BA6B-D2DC-434E-9AE9-90F48F2F039D}" destId="{E6A43297-30FA-4B61-A4EE-D31B4F64A49A}"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B9271-1B20-45FC-9010-A58F0754E2DE}" type="doc">
      <dgm:prSet loTypeId="urn:microsoft.com/office/officeart/2005/8/layout/vList3" loCatId="list" qsTypeId="urn:microsoft.com/office/officeart/2005/8/quickstyle/simple5" qsCatId="simple" csTypeId="urn:microsoft.com/office/officeart/2005/8/colors/accent0_3" csCatId="mainScheme" phldr="1"/>
      <dgm:spPr/>
      <dgm:t>
        <a:bodyPr/>
        <a:lstStyle/>
        <a:p>
          <a:endParaRPr lang="es-MX"/>
        </a:p>
      </dgm:t>
    </dgm:pt>
    <dgm:pt modelId="{7C1066EB-1E74-4364-89CE-7B4436D11920}">
      <dgm:prSet phldrT="[Texto]" custT="1"/>
      <dgm:spPr/>
      <dgm:t>
        <a:bodyPr/>
        <a:lstStyle/>
        <a:p>
          <a:pPr algn="just"/>
          <a:r>
            <a:rPr lang="es-ES" sz="1800" b="1" i="0" u="none" dirty="0">
              <a:solidFill>
                <a:schemeClr val="bg1"/>
              </a:solidFill>
              <a:effectLst/>
              <a:latin typeface="Arial" panose="020B0604020202020204" pitchFamily="34" charset="0"/>
              <a:cs typeface="Arial" panose="020B0604020202020204" pitchFamily="34" charset="0"/>
            </a:rPr>
            <a:t>PREVENIR, promover valores y los principios que rigen al servicio público</a:t>
          </a:r>
          <a:r>
            <a:rPr lang="es-ES" sz="1800" b="0" i="0" dirty="0">
              <a:solidFill>
                <a:schemeClr val="bg1"/>
              </a:solidFill>
              <a:effectLst/>
              <a:latin typeface="Arial" panose="020B0604020202020204" pitchFamily="34" charset="0"/>
              <a:cs typeface="Arial" panose="020B0604020202020204" pitchFamily="34" charset="0"/>
            </a:rPr>
            <a:t>.</a:t>
          </a:r>
          <a:endParaRPr lang="es-ES" sz="1800" b="1" i="0" u="sng" dirty="0">
            <a:solidFill>
              <a:schemeClr val="bg1"/>
            </a:solidFill>
            <a:effectLst/>
            <a:latin typeface="Arial" panose="020B0604020202020204" pitchFamily="34" charset="0"/>
            <a:cs typeface="Arial" panose="020B0604020202020204" pitchFamily="34" charset="0"/>
          </a:endParaRPr>
        </a:p>
      </dgm:t>
    </dgm:pt>
    <dgm:pt modelId="{180A6BAC-F11B-45B2-9C2B-130D5B24692A}" type="parTrans" cxnId="{4D1F4D56-B98A-4D0C-8AD6-F2CA765443E4}">
      <dgm:prSet/>
      <dgm:spPr/>
      <dgm:t>
        <a:bodyPr/>
        <a:lstStyle/>
        <a:p>
          <a:endParaRPr lang="es-MX"/>
        </a:p>
      </dgm:t>
    </dgm:pt>
    <dgm:pt modelId="{6ECD0C5C-F87D-4BE0-82CA-540203E7945F}" type="sibTrans" cxnId="{4D1F4D56-B98A-4D0C-8AD6-F2CA765443E4}">
      <dgm:prSet/>
      <dgm:spPr/>
      <dgm:t>
        <a:bodyPr/>
        <a:lstStyle/>
        <a:p>
          <a:endParaRPr lang="es-MX"/>
        </a:p>
      </dgm:t>
    </dgm:pt>
    <dgm:pt modelId="{B2BAAF04-6F36-43C7-8AA4-F3DF0A27DB6A}">
      <dgm:prSet phldrT="[Texto]" custT="1"/>
      <dgm:spPr/>
      <dgm:t>
        <a:bodyPr/>
        <a:lstStyle/>
        <a:p>
          <a:pPr algn="just"/>
          <a:r>
            <a:rPr lang="es-ES" sz="1800" b="1" dirty="0">
              <a:latin typeface="Arial" panose="020B0604020202020204" pitchFamily="34" charset="0"/>
              <a:cs typeface="Arial" panose="020B0604020202020204" pitchFamily="34" charset="0"/>
            </a:rPr>
            <a:t>En la INVESTIGACIÓN, se requiere capacitación y conocimiento </a:t>
          </a:r>
          <a:r>
            <a:rPr lang="es-ES" sz="1800" b="0" dirty="0">
              <a:latin typeface="Arial" panose="020B0604020202020204" pitchFamily="34" charset="0"/>
              <a:cs typeface="Arial" panose="020B0604020202020204" pitchFamily="34" charset="0"/>
            </a:rPr>
            <a:t>de la Ley de Responsabilidades Administrativas que corresponda, para tener elementos sólidos y una clasificación correcta de las faltas administrativas.</a:t>
          </a:r>
          <a:endParaRPr lang="es-MX" sz="1800" b="0" dirty="0">
            <a:latin typeface="Arial" panose="020B0604020202020204" pitchFamily="34" charset="0"/>
            <a:cs typeface="Arial" panose="020B0604020202020204" pitchFamily="34" charset="0"/>
          </a:endParaRPr>
        </a:p>
      </dgm:t>
    </dgm:pt>
    <dgm:pt modelId="{28B4ADE1-4CEA-464B-9B7C-E1F6D9ECFBA7}" type="parTrans" cxnId="{5935FDA1-F031-4E2D-8EEF-7789B79C54CA}">
      <dgm:prSet/>
      <dgm:spPr/>
      <dgm:t>
        <a:bodyPr/>
        <a:lstStyle/>
        <a:p>
          <a:endParaRPr lang="es-MX"/>
        </a:p>
      </dgm:t>
    </dgm:pt>
    <dgm:pt modelId="{2302A032-BE21-41D6-8FA8-E6770EC9C3D8}" type="sibTrans" cxnId="{5935FDA1-F031-4E2D-8EEF-7789B79C54CA}">
      <dgm:prSet/>
      <dgm:spPr/>
      <dgm:t>
        <a:bodyPr/>
        <a:lstStyle/>
        <a:p>
          <a:endParaRPr lang="es-MX"/>
        </a:p>
      </dgm:t>
    </dgm:pt>
    <dgm:pt modelId="{94BC4B71-E031-4DF8-ACF3-36CE8ADEC4F1}">
      <dgm:prSet phldrT="[Texto]" custT="1"/>
      <dgm:spPr/>
      <dgm:t>
        <a:bodyPr/>
        <a:lstStyle/>
        <a:p>
          <a:pPr algn="just"/>
          <a:r>
            <a:rPr lang="es-ES" sz="1800" b="1" i="0" dirty="0">
              <a:effectLst/>
              <a:latin typeface="Arial" panose="020B0604020202020204" pitchFamily="34" charset="0"/>
              <a:cs typeface="Arial" panose="020B0604020202020204" pitchFamily="34" charset="0"/>
            </a:rPr>
            <a:t>El reto para el fortalecimiento de los OIC, </a:t>
          </a:r>
          <a:r>
            <a:rPr lang="es-ES" sz="1800" b="0" i="0" dirty="0">
              <a:effectLst/>
              <a:latin typeface="Arial" panose="020B0604020202020204" pitchFamily="34" charset="0"/>
              <a:cs typeface="Arial" panose="020B0604020202020204" pitchFamily="34" charset="0"/>
            </a:rPr>
            <a:t>es contar con </a:t>
          </a:r>
          <a:r>
            <a:rPr lang="es-ES" sz="1800" b="1" i="0" dirty="0">
              <a:effectLst/>
              <a:latin typeface="Arial" panose="020B0604020202020204" pitchFamily="34" charset="0"/>
              <a:cs typeface="Arial" panose="020B0604020202020204" pitchFamily="34" charset="0"/>
            </a:rPr>
            <a:t>PRESUPUESTO;</a:t>
          </a:r>
          <a:r>
            <a:rPr lang="es-ES" sz="1800" b="0" i="0" dirty="0">
              <a:effectLst/>
              <a:latin typeface="Arial" panose="020B0604020202020204" pitchFamily="34" charset="0"/>
              <a:cs typeface="Arial" panose="020B0604020202020204" pitchFamily="34" charset="0"/>
            </a:rPr>
            <a:t> los presupuestos muy limitados impiden realizar funciones de manera eficiente y eficaz.</a:t>
          </a:r>
        </a:p>
      </dgm:t>
    </dgm:pt>
    <dgm:pt modelId="{DF021D8A-DF90-4ABC-8672-BA610A0F8587}" type="parTrans" cxnId="{9EE16E25-7D16-4A8F-9ABD-45FC87CE36B1}">
      <dgm:prSet/>
      <dgm:spPr/>
      <dgm:t>
        <a:bodyPr/>
        <a:lstStyle/>
        <a:p>
          <a:endParaRPr lang="es-MX"/>
        </a:p>
      </dgm:t>
    </dgm:pt>
    <dgm:pt modelId="{142E90E2-E840-45C0-B7F4-6869A55B4A95}" type="sibTrans" cxnId="{9EE16E25-7D16-4A8F-9ABD-45FC87CE36B1}">
      <dgm:prSet/>
      <dgm:spPr/>
      <dgm:t>
        <a:bodyPr/>
        <a:lstStyle/>
        <a:p>
          <a:endParaRPr lang="es-MX"/>
        </a:p>
      </dgm:t>
    </dgm:pt>
    <dgm:pt modelId="{953F6236-FD08-41B1-88E7-22554814705D}" type="pres">
      <dgm:prSet presAssocID="{709B9271-1B20-45FC-9010-A58F0754E2DE}" presName="linearFlow" presStyleCnt="0">
        <dgm:presLayoutVars>
          <dgm:dir/>
          <dgm:resizeHandles val="exact"/>
        </dgm:presLayoutVars>
      </dgm:prSet>
      <dgm:spPr/>
      <dgm:t>
        <a:bodyPr/>
        <a:lstStyle/>
        <a:p>
          <a:endParaRPr lang="es-ES"/>
        </a:p>
      </dgm:t>
    </dgm:pt>
    <dgm:pt modelId="{78A0ADE9-8223-4392-A6A4-395C450F4C24}" type="pres">
      <dgm:prSet presAssocID="{7C1066EB-1E74-4364-89CE-7B4436D11920}" presName="composite" presStyleCnt="0"/>
      <dgm:spPr/>
    </dgm:pt>
    <dgm:pt modelId="{C42E7BBB-0206-4A2C-B25F-6A41B7CC7139}" type="pres">
      <dgm:prSet presAssocID="{7C1066EB-1E74-4364-89CE-7B4436D11920}" presName="imgShp" presStyleLbl="fgImgPlace1" presStyleIdx="0" presStyleCnt="3"/>
      <dgm:spPr>
        <a:blipFill rotWithShape="1">
          <a:blip xmlns:r="http://schemas.openxmlformats.org/officeDocument/2006/relationships" r:embed="rId1"/>
          <a:stretch>
            <a:fillRect/>
          </a:stretch>
        </a:blipFill>
      </dgm:spPr>
    </dgm:pt>
    <dgm:pt modelId="{9F461242-00D5-4C07-83A1-F1BC44CC4907}" type="pres">
      <dgm:prSet presAssocID="{7C1066EB-1E74-4364-89CE-7B4436D11920}" presName="txShp" presStyleLbl="node1" presStyleIdx="0" presStyleCnt="3" custLinFactNeighborX="-237" custLinFactNeighborY="7503">
        <dgm:presLayoutVars>
          <dgm:bulletEnabled val="1"/>
        </dgm:presLayoutVars>
      </dgm:prSet>
      <dgm:spPr/>
      <dgm:t>
        <a:bodyPr/>
        <a:lstStyle/>
        <a:p>
          <a:endParaRPr lang="es-ES"/>
        </a:p>
      </dgm:t>
    </dgm:pt>
    <dgm:pt modelId="{2ABBCAAD-20DA-46D7-82F2-1DA33D378732}" type="pres">
      <dgm:prSet presAssocID="{6ECD0C5C-F87D-4BE0-82CA-540203E7945F}" presName="spacing" presStyleCnt="0"/>
      <dgm:spPr/>
    </dgm:pt>
    <dgm:pt modelId="{9B2ECB59-2DAE-46A6-A6E6-C438C9A97310}" type="pres">
      <dgm:prSet presAssocID="{B2BAAF04-6F36-43C7-8AA4-F3DF0A27DB6A}" presName="composite" presStyleCnt="0"/>
      <dgm:spPr/>
    </dgm:pt>
    <dgm:pt modelId="{B7D920FD-5D53-4E40-8392-94D88E7ADD3C}" type="pres">
      <dgm:prSet presAssocID="{B2BAAF04-6F36-43C7-8AA4-F3DF0A27DB6A}" presName="imgShp" presStyleLbl="fgImgPlace1" presStyleIdx="1" presStyleCnt="3"/>
      <dgm:spPr>
        <a:blipFill rotWithShape="1">
          <a:blip xmlns:r="http://schemas.openxmlformats.org/officeDocument/2006/relationships" r:embed="rId2"/>
          <a:stretch>
            <a:fillRect/>
          </a:stretch>
        </a:blipFill>
      </dgm:spPr>
    </dgm:pt>
    <dgm:pt modelId="{4D2A3576-A060-4B9F-BB87-611E79DAB3D4}" type="pres">
      <dgm:prSet presAssocID="{B2BAAF04-6F36-43C7-8AA4-F3DF0A27DB6A}" presName="txShp" presStyleLbl="node1" presStyleIdx="1" presStyleCnt="3">
        <dgm:presLayoutVars>
          <dgm:bulletEnabled val="1"/>
        </dgm:presLayoutVars>
      </dgm:prSet>
      <dgm:spPr/>
      <dgm:t>
        <a:bodyPr/>
        <a:lstStyle/>
        <a:p>
          <a:endParaRPr lang="es-ES"/>
        </a:p>
      </dgm:t>
    </dgm:pt>
    <dgm:pt modelId="{D956D293-16AA-4EC8-AB4F-2E4D9FE5DBEA}" type="pres">
      <dgm:prSet presAssocID="{2302A032-BE21-41D6-8FA8-E6770EC9C3D8}" presName="spacing" presStyleCnt="0"/>
      <dgm:spPr/>
    </dgm:pt>
    <dgm:pt modelId="{19119FDF-D0D1-4368-9D97-781701F3FD7F}" type="pres">
      <dgm:prSet presAssocID="{94BC4B71-E031-4DF8-ACF3-36CE8ADEC4F1}" presName="composite" presStyleCnt="0"/>
      <dgm:spPr/>
    </dgm:pt>
    <dgm:pt modelId="{DBAEBEA9-D969-4F0B-9C2A-A87552805268}" type="pres">
      <dgm:prSet presAssocID="{94BC4B71-E031-4DF8-ACF3-36CE8ADEC4F1}" presName="imgShp" presStyleLbl="fgImgPlace1" presStyleIdx="2" presStyleCnt="3"/>
      <dgm:spPr>
        <a:blipFill rotWithShape="1">
          <a:blip xmlns:r="http://schemas.openxmlformats.org/officeDocument/2006/relationships" r:embed="rId2"/>
          <a:stretch>
            <a:fillRect/>
          </a:stretch>
        </a:blipFill>
      </dgm:spPr>
    </dgm:pt>
    <dgm:pt modelId="{35905954-4516-42B9-B181-79B398907268}" type="pres">
      <dgm:prSet presAssocID="{94BC4B71-E031-4DF8-ACF3-36CE8ADEC4F1}" presName="txShp" presStyleLbl="node1" presStyleIdx="2" presStyleCnt="3" custLinFactNeighborX="375" custLinFactNeighborY="-1581">
        <dgm:presLayoutVars>
          <dgm:bulletEnabled val="1"/>
        </dgm:presLayoutVars>
      </dgm:prSet>
      <dgm:spPr/>
      <dgm:t>
        <a:bodyPr/>
        <a:lstStyle/>
        <a:p>
          <a:endParaRPr lang="es-ES"/>
        </a:p>
      </dgm:t>
    </dgm:pt>
  </dgm:ptLst>
  <dgm:cxnLst>
    <dgm:cxn modelId="{9EE16E25-7D16-4A8F-9ABD-45FC87CE36B1}" srcId="{709B9271-1B20-45FC-9010-A58F0754E2DE}" destId="{94BC4B71-E031-4DF8-ACF3-36CE8ADEC4F1}" srcOrd="2" destOrd="0" parTransId="{DF021D8A-DF90-4ABC-8672-BA610A0F8587}" sibTransId="{142E90E2-E840-45C0-B7F4-6869A55B4A95}"/>
    <dgm:cxn modelId="{5935FDA1-F031-4E2D-8EEF-7789B79C54CA}" srcId="{709B9271-1B20-45FC-9010-A58F0754E2DE}" destId="{B2BAAF04-6F36-43C7-8AA4-F3DF0A27DB6A}" srcOrd="1" destOrd="0" parTransId="{28B4ADE1-4CEA-464B-9B7C-E1F6D9ECFBA7}" sibTransId="{2302A032-BE21-41D6-8FA8-E6770EC9C3D8}"/>
    <dgm:cxn modelId="{F6E6A1E1-720D-4EA1-9562-0E7BB7994E5E}" type="presOf" srcId="{709B9271-1B20-45FC-9010-A58F0754E2DE}" destId="{953F6236-FD08-41B1-88E7-22554814705D}" srcOrd="0" destOrd="0" presId="urn:microsoft.com/office/officeart/2005/8/layout/vList3"/>
    <dgm:cxn modelId="{74A13E2C-A79A-4CED-8B7F-5379371839B0}" type="presOf" srcId="{94BC4B71-E031-4DF8-ACF3-36CE8ADEC4F1}" destId="{35905954-4516-42B9-B181-79B398907268}" srcOrd="0" destOrd="0" presId="urn:microsoft.com/office/officeart/2005/8/layout/vList3"/>
    <dgm:cxn modelId="{5CB1C71A-944C-4A63-9AB5-14701E21F9F2}" type="presOf" srcId="{B2BAAF04-6F36-43C7-8AA4-F3DF0A27DB6A}" destId="{4D2A3576-A060-4B9F-BB87-611E79DAB3D4}" srcOrd="0" destOrd="0" presId="urn:microsoft.com/office/officeart/2005/8/layout/vList3"/>
    <dgm:cxn modelId="{DBCF1DF6-5D22-4DC1-AA8D-CEEF7E65D9E3}" type="presOf" srcId="{7C1066EB-1E74-4364-89CE-7B4436D11920}" destId="{9F461242-00D5-4C07-83A1-F1BC44CC4907}" srcOrd="0" destOrd="0" presId="urn:microsoft.com/office/officeart/2005/8/layout/vList3"/>
    <dgm:cxn modelId="{4D1F4D56-B98A-4D0C-8AD6-F2CA765443E4}" srcId="{709B9271-1B20-45FC-9010-A58F0754E2DE}" destId="{7C1066EB-1E74-4364-89CE-7B4436D11920}" srcOrd="0" destOrd="0" parTransId="{180A6BAC-F11B-45B2-9C2B-130D5B24692A}" sibTransId="{6ECD0C5C-F87D-4BE0-82CA-540203E7945F}"/>
    <dgm:cxn modelId="{DEE7900F-6429-41F8-B1D5-9E580DC269F3}" type="presParOf" srcId="{953F6236-FD08-41B1-88E7-22554814705D}" destId="{78A0ADE9-8223-4392-A6A4-395C450F4C24}" srcOrd="0" destOrd="0" presId="urn:microsoft.com/office/officeart/2005/8/layout/vList3"/>
    <dgm:cxn modelId="{18115A6C-EF33-4A4C-A355-2582FFDFDF76}" type="presParOf" srcId="{78A0ADE9-8223-4392-A6A4-395C450F4C24}" destId="{C42E7BBB-0206-4A2C-B25F-6A41B7CC7139}" srcOrd="0" destOrd="0" presId="urn:microsoft.com/office/officeart/2005/8/layout/vList3"/>
    <dgm:cxn modelId="{C74E9C02-017A-4E4E-8383-9F5E67D452E6}" type="presParOf" srcId="{78A0ADE9-8223-4392-A6A4-395C450F4C24}" destId="{9F461242-00D5-4C07-83A1-F1BC44CC4907}" srcOrd="1" destOrd="0" presId="urn:microsoft.com/office/officeart/2005/8/layout/vList3"/>
    <dgm:cxn modelId="{015C7D7C-0CD7-4F6D-9778-D5FFF243482C}" type="presParOf" srcId="{953F6236-FD08-41B1-88E7-22554814705D}" destId="{2ABBCAAD-20DA-46D7-82F2-1DA33D378732}" srcOrd="1" destOrd="0" presId="urn:microsoft.com/office/officeart/2005/8/layout/vList3"/>
    <dgm:cxn modelId="{BCE87655-B74E-43E2-81A7-7C38C52858BC}" type="presParOf" srcId="{953F6236-FD08-41B1-88E7-22554814705D}" destId="{9B2ECB59-2DAE-46A6-A6E6-C438C9A97310}" srcOrd="2" destOrd="0" presId="urn:microsoft.com/office/officeart/2005/8/layout/vList3"/>
    <dgm:cxn modelId="{50C72255-810A-4B17-BB8B-C90546F73F62}" type="presParOf" srcId="{9B2ECB59-2DAE-46A6-A6E6-C438C9A97310}" destId="{B7D920FD-5D53-4E40-8392-94D88E7ADD3C}" srcOrd="0" destOrd="0" presId="urn:microsoft.com/office/officeart/2005/8/layout/vList3"/>
    <dgm:cxn modelId="{601846B4-1623-40FF-BACD-380EA0BB562B}" type="presParOf" srcId="{9B2ECB59-2DAE-46A6-A6E6-C438C9A97310}" destId="{4D2A3576-A060-4B9F-BB87-611E79DAB3D4}" srcOrd="1" destOrd="0" presId="urn:microsoft.com/office/officeart/2005/8/layout/vList3"/>
    <dgm:cxn modelId="{1394D3AC-1F99-439C-96BA-CEEFE6247CA4}" type="presParOf" srcId="{953F6236-FD08-41B1-88E7-22554814705D}" destId="{D956D293-16AA-4EC8-AB4F-2E4D9FE5DBEA}" srcOrd="3" destOrd="0" presId="urn:microsoft.com/office/officeart/2005/8/layout/vList3"/>
    <dgm:cxn modelId="{52EA7735-506F-459C-9B67-04F5423CAE00}" type="presParOf" srcId="{953F6236-FD08-41B1-88E7-22554814705D}" destId="{19119FDF-D0D1-4368-9D97-781701F3FD7F}" srcOrd="4" destOrd="0" presId="urn:microsoft.com/office/officeart/2005/8/layout/vList3"/>
    <dgm:cxn modelId="{0269DDF6-48ED-4C8E-96B2-6E33DF3902A9}" type="presParOf" srcId="{19119FDF-D0D1-4368-9D97-781701F3FD7F}" destId="{DBAEBEA9-D969-4F0B-9C2A-A87552805268}" srcOrd="0" destOrd="0" presId="urn:microsoft.com/office/officeart/2005/8/layout/vList3"/>
    <dgm:cxn modelId="{18FA840C-CAEC-461B-9388-9E42F348ED34}" type="presParOf" srcId="{19119FDF-D0D1-4368-9D97-781701F3FD7F}" destId="{35905954-4516-42B9-B181-79B3989072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7890F-B5C1-48B8-8F2D-4BD57A113AA6}">
      <dsp:nvSpPr>
        <dsp:cNvPr id="0" name=""/>
        <dsp:cNvSpPr/>
      </dsp:nvSpPr>
      <dsp:spPr>
        <a:xfrm>
          <a:off x="204858" y="706368"/>
          <a:ext cx="3669702" cy="2414198"/>
        </a:xfrm>
        <a:prstGeom prst="chevron">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S" sz="2000" b="1" kern="1200" dirty="0">
              <a:latin typeface="Arial" panose="020B0604020202020204" pitchFamily="34" charset="0"/>
              <a:cs typeface="Arial" panose="020B0604020202020204" pitchFamily="34" charset="0"/>
            </a:rPr>
            <a:t>Investiga y</a:t>
          </a:r>
        </a:p>
        <a:p>
          <a:pPr lvl="0" algn="ctr" defTabSz="889000">
            <a:lnSpc>
              <a:spcPct val="90000"/>
            </a:lnSpc>
            <a:spcBef>
              <a:spcPct val="0"/>
            </a:spcBef>
            <a:spcAft>
              <a:spcPct val="35000"/>
            </a:spcAft>
          </a:pPr>
          <a:r>
            <a:rPr lang="es-ES" sz="2000" b="1" kern="1200" dirty="0">
              <a:latin typeface="Arial" panose="020B0604020202020204" pitchFamily="34" charset="0"/>
              <a:cs typeface="Arial" panose="020B0604020202020204" pitchFamily="34" charset="0"/>
            </a:rPr>
            <a:t>elabora IPRA</a:t>
          </a:r>
          <a:endParaRPr lang="es-MX" sz="2000" b="1" kern="1200" dirty="0">
            <a:latin typeface="Arial" panose="020B0604020202020204" pitchFamily="34" charset="0"/>
            <a:cs typeface="Arial" panose="020B0604020202020204" pitchFamily="34" charset="0"/>
          </a:endParaRPr>
        </a:p>
      </dsp:txBody>
      <dsp:txXfrm>
        <a:off x="1411957" y="706368"/>
        <a:ext cx="1255504" cy="2414198"/>
      </dsp:txXfrm>
    </dsp:sp>
    <dsp:sp modelId="{F385D459-FA88-404E-8995-2FC31E4FB779}">
      <dsp:nvSpPr>
        <dsp:cNvPr id="0" name=""/>
        <dsp:cNvSpPr/>
      </dsp:nvSpPr>
      <dsp:spPr>
        <a:xfrm>
          <a:off x="3329637" y="706368"/>
          <a:ext cx="4170023" cy="2414198"/>
        </a:xfrm>
        <a:prstGeom prst="chevron">
          <a:avLst/>
        </a:prstGeom>
        <a:solidFill>
          <a:srgbClr val="FFD966"/>
        </a:soli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S" sz="2000" b="1" kern="1200" dirty="0">
              <a:latin typeface="Arial" panose="020B0604020202020204" pitchFamily="34" charset="0"/>
              <a:cs typeface="Arial" panose="020B0604020202020204" pitchFamily="34" charset="0"/>
            </a:rPr>
            <a:t>Admite IPRA y desahoga audiencia Inicial.</a:t>
          </a:r>
          <a:endParaRPr lang="es-MX" sz="2000" b="1" kern="1200" dirty="0">
            <a:latin typeface="Arial" panose="020B0604020202020204" pitchFamily="34" charset="0"/>
            <a:cs typeface="Arial" panose="020B0604020202020204" pitchFamily="34" charset="0"/>
          </a:endParaRPr>
        </a:p>
      </dsp:txBody>
      <dsp:txXfrm>
        <a:off x="4536736" y="706368"/>
        <a:ext cx="1755825" cy="2414198"/>
      </dsp:txXfrm>
    </dsp:sp>
    <dsp:sp modelId="{E6A43297-30FA-4B61-A4EE-D31B4F64A49A}">
      <dsp:nvSpPr>
        <dsp:cNvPr id="0" name=""/>
        <dsp:cNvSpPr/>
      </dsp:nvSpPr>
      <dsp:spPr>
        <a:xfrm>
          <a:off x="6906850" y="706368"/>
          <a:ext cx="5112878" cy="2414198"/>
        </a:xfrm>
        <a:prstGeom prst="chevron">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S" sz="2000" b="1" kern="1200" dirty="0">
              <a:latin typeface="Arial" panose="020B0604020202020204" pitchFamily="34" charset="0"/>
              <a:cs typeface="Arial" panose="020B0604020202020204" pitchFamily="34" charset="0"/>
            </a:rPr>
            <a:t>Cierra instrucción, dicta resolución y sanciona.</a:t>
          </a:r>
          <a:endParaRPr lang="es-ES" sz="2000" b="1" kern="1200" dirty="0">
            <a:solidFill>
              <a:srgbClr val="FF0000"/>
            </a:solidFill>
            <a:latin typeface="Arial" panose="020B0604020202020204" pitchFamily="34" charset="0"/>
            <a:cs typeface="Arial" panose="020B0604020202020204" pitchFamily="34" charset="0"/>
          </a:endParaRPr>
        </a:p>
      </dsp:txBody>
      <dsp:txXfrm>
        <a:off x="8113949" y="706368"/>
        <a:ext cx="2698680" cy="2414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61242-00D5-4C07-83A1-F1BC44CC4907}">
      <dsp:nvSpPr>
        <dsp:cNvPr id="0" name=""/>
        <dsp:cNvSpPr/>
      </dsp:nvSpPr>
      <dsp:spPr>
        <a:xfrm rot="10800000">
          <a:off x="2678467" y="95020"/>
          <a:ext cx="9473184" cy="1259262"/>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5300" tIns="68580" rIns="128016" bIns="68580" numCol="1" spcCol="1270" anchor="ctr" anchorCtr="0">
          <a:noAutofit/>
        </a:bodyPr>
        <a:lstStyle/>
        <a:p>
          <a:pPr lvl="0" algn="just" defTabSz="800100">
            <a:lnSpc>
              <a:spcPct val="90000"/>
            </a:lnSpc>
            <a:spcBef>
              <a:spcPct val="0"/>
            </a:spcBef>
            <a:spcAft>
              <a:spcPct val="35000"/>
            </a:spcAft>
          </a:pPr>
          <a:r>
            <a:rPr lang="es-ES" sz="1800" b="1" i="0" u="none" kern="1200" dirty="0">
              <a:solidFill>
                <a:schemeClr val="bg1"/>
              </a:solidFill>
              <a:effectLst/>
              <a:latin typeface="Arial" panose="020B0604020202020204" pitchFamily="34" charset="0"/>
              <a:cs typeface="Arial" panose="020B0604020202020204" pitchFamily="34" charset="0"/>
            </a:rPr>
            <a:t>PREVENIR, promover valores y los principios que rigen al servicio público</a:t>
          </a:r>
          <a:r>
            <a:rPr lang="es-ES" sz="1800" b="0" i="0" kern="1200" dirty="0">
              <a:solidFill>
                <a:schemeClr val="bg1"/>
              </a:solidFill>
              <a:effectLst/>
              <a:latin typeface="Arial" panose="020B0604020202020204" pitchFamily="34" charset="0"/>
              <a:cs typeface="Arial" panose="020B0604020202020204" pitchFamily="34" charset="0"/>
            </a:rPr>
            <a:t>.</a:t>
          </a:r>
          <a:endParaRPr lang="es-ES" sz="1800" b="1" i="0" u="sng" kern="1200" dirty="0">
            <a:solidFill>
              <a:schemeClr val="bg1"/>
            </a:solidFill>
            <a:effectLst/>
            <a:latin typeface="Arial" panose="020B0604020202020204" pitchFamily="34" charset="0"/>
            <a:cs typeface="Arial" panose="020B0604020202020204" pitchFamily="34" charset="0"/>
          </a:endParaRPr>
        </a:p>
      </dsp:txBody>
      <dsp:txXfrm rot="10800000">
        <a:off x="2993282" y="95020"/>
        <a:ext cx="9158369" cy="1259262"/>
      </dsp:txXfrm>
    </dsp:sp>
    <dsp:sp modelId="{C42E7BBB-0206-4A2C-B25F-6A41B7CC7139}">
      <dsp:nvSpPr>
        <dsp:cNvPr id="0" name=""/>
        <dsp:cNvSpPr/>
      </dsp:nvSpPr>
      <dsp:spPr>
        <a:xfrm>
          <a:off x="2071287" y="538"/>
          <a:ext cx="1259262" cy="1259262"/>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D2A3576-A060-4B9F-BB87-611E79DAB3D4}">
      <dsp:nvSpPr>
        <dsp:cNvPr id="0" name=""/>
        <dsp:cNvSpPr/>
      </dsp:nvSpPr>
      <dsp:spPr>
        <a:xfrm rot="10800000">
          <a:off x="2700918" y="1574616"/>
          <a:ext cx="9473184" cy="1259262"/>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5300" tIns="68580" rIns="128016" bIns="68580" numCol="1" spcCol="1270" anchor="ctr" anchorCtr="0">
          <a:noAutofit/>
        </a:bodyPr>
        <a:lstStyle/>
        <a:p>
          <a:pPr lvl="0" algn="just" defTabSz="800100">
            <a:lnSpc>
              <a:spcPct val="90000"/>
            </a:lnSpc>
            <a:spcBef>
              <a:spcPct val="0"/>
            </a:spcBef>
            <a:spcAft>
              <a:spcPct val="35000"/>
            </a:spcAft>
          </a:pPr>
          <a:r>
            <a:rPr lang="es-ES" sz="1800" b="1" kern="1200" dirty="0">
              <a:latin typeface="Arial" panose="020B0604020202020204" pitchFamily="34" charset="0"/>
              <a:cs typeface="Arial" panose="020B0604020202020204" pitchFamily="34" charset="0"/>
            </a:rPr>
            <a:t>En la INVESTIGACIÓN, se requiere capacitación y conocimiento </a:t>
          </a:r>
          <a:r>
            <a:rPr lang="es-ES" sz="1800" b="0" kern="1200" dirty="0">
              <a:latin typeface="Arial" panose="020B0604020202020204" pitchFamily="34" charset="0"/>
              <a:cs typeface="Arial" panose="020B0604020202020204" pitchFamily="34" charset="0"/>
            </a:rPr>
            <a:t>de la Ley de Responsabilidades Administrativas que corresponda, para tener elementos sólidos y una clasificación correcta de las faltas administrativas.</a:t>
          </a:r>
          <a:endParaRPr lang="es-MX" sz="1800" b="0" kern="1200" dirty="0">
            <a:latin typeface="Arial" panose="020B0604020202020204" pitchFamily="34" charset="0"/>
            <a:cs typeface="Arial" panose="020B0604020202020204" pitchFamily="34" charset="0"/>
          </a:endParaRPr>
        </a:p>
      </dsp:txBody>
      <dsp:txXfrm rot="10800000">
        <a:off x="3015733" y="1574616"/>
        <a:ext cx="9158369" cy="1259262"/>
      </dsp:txXfrm>
    </dsp:sp>
    <dsp:sp modelId="{B7D920FD-5D53-4E40-8392-94D88E7ADD3C}">
      <dsp:nvSpPr>
        <dsp:cNvPr id="0" name=""/>
        <dsp:cNvSpPr/>
      </dsp:nvSpPr>
      <dsp:spPr>
        <a:xfrm>
          <a:off x="2071287" y="1574616"/>
          <a:ext cx="1259262" cy="1259262"/>
        </a:xfrm>
        <a:prstGeom prst="ellipse">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905954-4516-42B9-B181-79B398907268}">
      <dsp:nvSpPr>
        <dsp:cNvPr id="0" name=""/>
        <dsp:cNvSpPr/>
      </dsp:nvSpPr>
      <dsp:spPr>
        <a:xfrm rot="10800000">
          <a:off x="2736442" y="3128785"/>
          <a:ext cx="9473184" cy="1259262"/>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5300" tIns="68580" rIns="128016" bIns="68580" numCol="1" spcCol="1270" anchor="ctr" anchorCtr="0">
          <a:noAutofit/>
        </a:bodyPr>
        <a:lstStyle/>
        <a:p>
          <a:pPr lvl="0" algn="just" defTabSz="800100">
            <a:lnSpc>
              <a:spcPct val="90000"/>
            </a:lnSpc>
            <a:spcBef>
              <a:spcPct val="0"/>
            </a:spcBef>
            <a:spcAft>
              <a:spcPct val="35000"/>
            </a:spcAft>
          </a:pPr>
          <a:r>
            <a:rPr lang="es-ES" sz="1800" b="1" i="0" kern="1200" dirty="0">
              <a:effectLst/>
              <a:latin typeface="Arial" panose="020B0604020202020204" pitchFamily="34" charset="0"/>
              <a:cs typeface="Arial" panose="020B0604020202020204" pitchFamily="34" charset="0"/>
            </a:rPr>
            <a:t>El reto para el fortalecimiento de los OIC, </a:t>
          </a:r>
          <a:r>
            <a:rPr lang="es-ES" sz="1800" b="0" i="0" kern="1200" dirty="0">
              <a:effectLst/>
              <a:latin typeface="Arial" panose="020B0604020202020204" pitchFamily="34" charset="0"/>
              <a:cs typeface="Arial" panose="020B0604020202020204" pitchFamily="34" charset="0"/>
            </a:rPr>
            <a:t>es contar con </a:t>
          </a:r>
          <a:r>
            <a:rPr lang="es-ES" sz="1800" b="1" i="0" kern="1200" dirty="0">
              <a:effectLst/>
              <a:latin typeface="Arial" panose="020B0604020202020204" pitchFamily="34" charset="0"/>
              <a:cs typeface="Arial" panose="020B0604020202020204" pitchFamily="34" charset="0"/>
            </a:rPr>
            <a:t>PRESUPUESTO;</a:t>
          </a:r>
          <a:r>
            <a:rPr lang="es-ES" sz="1800" b="0" i="0" kern="1200" dirty="0">
              <a:effectLst/>
              <a:latin typeface="Arial" panose="020B0604020202020204" pitchFamily="34" charset="0"/>
              <a:cs typeface="Arial" panose="020B0604020202020204" pitchFamily="34" charset="0"/>
            </a:rPr>
            <a:t> los presupuestos muy limitados impiden realizar funciones de manera eficiente y eficaz.</a:t>
          </a:r>
        </a:p>
      </dsp:txBody>
      <dsp:txXfrm rot="10800000">
        <a:off x="3051257" y="3128785"/>
        <a:ext cx="9158369" cy="1259262"/>
      </dsp:txXfrm>
    </dsp:sp>
    <dsp:sp modelId="{DBAEBEA9-D969-4F0B-9C2A-A87552805268}">
      <dsp:nvSpPr>
        <dsp:cNvPr id="0" name=""/>
        <dsp:cNvSpPr/>
      </dsp:nvSpPr>
      <dsp:spPr>
        <a:xfrm>
          <a:off x="2071287" y="3148694"/>
          <a:ext cx="1259262" cy="1259262"/>
        </a:xfrm>
        <a:prstGeom prst="ellipse">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F00BE2-59A5-4FF1-9C2E-F7EA4FE1E6E3}" type="datetimeFigureOut">
              <a:rPr lang="es-MX" smtClean="0"/>
              <a:t>08/11/2022</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DA4D47-DAC3-45F2-BA4E-13D533C0C00E}" type="slidenum">
              <a:rPr lang="es-MX" smtClean="0"/>
              <a:t>‹Nº›</a:t>
            </a:fld>
            <a:endParaRPr lang="es-MX"/>
          </a:p>
        </p:txBody>
      </p:sp>
    </p:spTree>
    <p:extLst>
      <p:ext uri="{BB962C8B-B14F-4D97-AF65-F5344CB8AC3E}">
        <p14:creationId xmlns:p14="http://schemas.microsoft.com/office/powerpoint/2010/main" val="321245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t>
            </a:r>
            <a:endParaRPr lang="es-MX" dirty="0"/>
          </a:p>
        </p:txBody>
      </p:sp>
      <p:sp>
        <p:nvSpPr>
          <p:cNvPr id="4" name="Marcador de número de diapositiva 3"/>
          <p:cNvSpPr>
            <a:spLocks noGrp="1"/>
          </p:cNvSpPr>
          <p:nvPr>
            <p:ph type="sldNum" sz="quarter" idx="5"/>
          </p:nvPr>
        </p:nvSpPr>
        <p:spPr/>
        <p:txBody>
          <a:bodyPr/>
          <a:lstStyle/>
          <a:p>
            <a:fld id="{84DA4D47-DAC3-45F2-BA4E-13D533C0C00E}" type="slidenum">
              <a:rPr lang="es-MX" smtClean="0"/>
              <a:t>1</a:t>
            </a:fld>
            <a:endParaRPr lang="es-MX"/>
          </a:p>
        </p:txBody>
      </p:sp>
    </p:spTree>
    <p:extLst>
      <p:ext uri="{BB962C8B-B14F-4D97-AF65-F5344CB8AC3E}">
        <p14:creationId xmlns:p14="http://schemas.microsoft.com/office/powerpoint/2010/main" val="148087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4DA4D47-DAC3-45F2-BA4E-13D533C0C00E}" type="slidenum">
              <a:rPr lang="es-MX" smtClean="0"/>
              <a:t>4</a:t>
            </a:fld>
            <a:endParaRPr lang="es-MX"/>
          </a:p>
        </p:txBody>
      </p:sp>
    </p:spTree>
    <p:extLst>
      <p:ext uri="{BB962C8B-B14F-4D97-AF65-F5344CB8AC3E}">
        <p14:creationId xmlns:p14="http://schemas.microsoft.com/office/powerpoint/2010/main" val="201318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4DA4D47-DAC3-45F2-BA4E-13D533C0C00E}" type="slidenum">
              <a:rPr lang="es-MX" smtClean="0"/>
              <a:t>6</a:t>
            </a:fld>
            <a:endParaRPr lang="es-MX"/>
          </a:p>
        </p:txBody>
      </p:sp>
    </p:spTree>
    <p:extLst>
      <p:ext uri="{BB962C8B-B14F-4D97-AF65-F5344CB8AC3E}">
        <p14:creationId xmlns:p14="http://schemas.microsoft.com/office/powerpoint/2010/main" val="209853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982DC0-FD2E-1948-A9CC-E63461555B5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99AAF3A7-B750-CF4C-B5B2-3E64ABD997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78A48CA1-2673-8E4C-A4DB-41034BABC734}"/>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8687BC6E-ACE6-7C4E-B14A-9F0BEDC4953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3802857-5D66-5740-B2FF-390AD7028F49}"/>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215417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851F2-3781-7444-8A0B-B153320B4CA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16012197-3E81-BD48-B0FA-8B52B864DD39}"/>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41F445A-F447-824B-8DA7-5D0E899BBEBE}"/>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C0CDC243-A94E-8844-8EC2-8CF1B4BBB46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BDDB610-C831-854E-8197-171D8A3956F5}"/>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4942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8F73DE-2031-6941-A0D2-BAD376F2ABB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14A6AF-EFC8-844A-BDC0-346AFACCCEE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3D2352-2724-AE4C-A3D7-A963C157F48C}"/>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3A4C009A-A5B8-A644-928C-A9C68A2FF20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8028AF7-0741-C347-84BB-4877CB361A27}"/>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43211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B21C3-E082-6142-95A5-51414E7AB92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060B5917-319A-9A49-A95D-50C4C152034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291FC7F-7F6D-4544-A366-EAA2B7DF904A}"/>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E26E9641-C2CA-6A46-A6AA-FAC2F7DA48C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AA6D54-753F-F843-AB5D-865E92D69AEF}"/>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230293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CA2817-B76D-3946-BC51-00679C8F079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81326F33-BF3A-0942-8D86-841C7B11D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E2F90E2-0E33-9C4E-B028-216F10C082C5}"/>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744BDD16-4052-1E40-B918-28EA2BBC7A5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C9363E-2001-6E45-8CCC-B0A6C80897F7}"/>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224244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F915E8-2C83-D44C-B7E4-4F480E812742}"/>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FAB0267-0371-E647-BF84-DC89804A9EC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1990EAA5-9C95-7A45-B6FA-835DB838212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269874E5-91C0-C04E-93FD-F24892189E9A}"/>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6" name="Marcador de pie de página 5">
            <a:extLst>
              <a:ext uri="{FF2B5EF4-FFF2-40B4-BE49-F238E27FC236}">
                <a16:creationId xmlns:a16="http://schemas.microsoft.com/office/drawing/2014/main" id="{FD15C808-36BB-A043-B804-C930B3DD768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425AED0-3F4D-AD41-A2B6-1DB48FCC9C69}"/>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50927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DAE8C-B902-1E43-BB20-C5BDBF5F134A}"/>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6A749375-6C89-144A-8F7A-D627B4FF5E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9C1ACA-7045-FC43-B608-209CA180693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52736424-C5CB-1246-AC56-59B52834E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63DE9ACB-D159-5C46-91C7-20AD5FDBA370}"/>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47BEB595-E2F2-B24F-A526-FC44A1A65D53}"/>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8" name="Marcador de pie de página 7">
            <a:extLst>
              <a:ext uri="{FF2B5EF4-FFF2-40B4-BE49-F238E27FC236}">
                <a16:creationId xmlns:a16="http://schemas.microsoft.com/office/drawing/2014/main" id="{A2BB9FEF-7CB7-3A40-A582-BC1DE4598E3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0D13726-40C0-A14A-B2E1-DF74D2897537}"/>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248432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BEE4E-59E6-6E41-82C6-8B5ADC1EEB08}"/>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10F40447-5E49-3646-9253-46FC5A3FCE96}"/>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4" name="Marcador de pie de página 3">
            <a:extLst>
              <a:ext uri="{FF2B5EF4-FFF2-40B4-BE49-F238E27FC236}">
                <a16:creationId xmlns:a16="http://schemas.microsoft.com/office/drawing/2014/main" id="{727B38D8-80DE-4D4C-BCE8-E08AE470F08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1B4EA5D-C54E-DB41-8EE4-731BF13F7214}"/>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89984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B0EC5A-9AA1-814B-A2E5-329E29F559A5}"/>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3" name="Marcador de pie de página 2">
            <a:extLst>
              <a:ext uri="{FF2B5EF4-FFF2-40B4-BE49-F238E27FC236}">
                <a16:creationId xmlns:a16="http://schemas.microsoft.com/office/drawing/2014/main" id="{FBAC17C2-9AA8-674A-AE69-4EA7DC50F2F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68C1ED1-680E-904F-A44B-B918EE02E181}"/>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94994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1C0E-BCE3-1C44-BF32-A6CD54AB949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416B1E9A-C80D-2F48-B383-480F310C3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C26D5DCA-D558-9B4A-AAC0-749D7543E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02572DD-7999-9B46-8D1E-8D2F4043C054}"/>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6" name="Marcador de pie de página 5">
            <a:extLst>
              <a:ext uri="{FF2B5EF4-FFF2-40B4-BE49-F238E27FC236}">
                <a16:creationId xmlns:a16="http://schemas.microsoft.com/office/drawing/2014/main" id="{ECE6816B-04D3-614F-B920-37F306EDA7C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A6F4FF4-D013-DD43-B755-77A4D5361017}"/>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74940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DCAF1A-02A3-E04A-BED2-E0F997C09F3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F0C633EF-6F96-FD4A-BE1D-77A536C5E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2C1F20B-388D-044C-94C0-FD0CF6128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7042A92-6294-4842-8D24-DED430CFCDC7}"/>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6" name="Marcador de pie de página 5">
            <a:extLst>
              <a:ext uri="{FF2B5EF4-FFF2-40B4-BE49-F238E27FC236}">
                <a16:creationId xmlns:a16="http://schemas.microsoft.com/office/drawing/2014/main" id="{23791E91-2B94-F741-8FDE-3CFE1BB34D8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3E4FCF4-55D0-1E42-A808-6674CA069844}"/>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20854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5763F6-25DF-4144-AEC8-96586A4E5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F038ED22-F723-554D-B5A9-1A7597BF1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794E70D-EC00-1D42-9E9A-ADDBCEB57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8B8D0256-5924-714C-A44C-F82AF859F7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2BC76FC-BDBD-8541-8410-49824B5B6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92BA3-8176-FB46-99B0-F918CD4A269C}" type="slidenum">
              <a:rPr lang="es-MX" smtClean="0"/>
              <a:t>‹Nº›</a:t>
            </a:fld>
            <a:endParaRPr lang="es-MX"/>
          </a:p>
        </p:txBody>
      </p:sp>
    </p:spTree>
    <p:extLst>
      <p:ext uri="{BB962C8B-B14F-4D97-AF65-F5344CB8AC3E}">
        <p14:creationId xmlns:p14="http://schemas.microsoft.com/office/powerpoint/2010/main" val="144370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2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D5E55A-0372-F649-8386-22AEDFFFE6D5}"/>
              </a:ext>
            </a:extLst>
          </p:cNvPr>
          <p:cNvSpPr>
            <a:spLocks noGrp="1"/>
          </p:cNvSpPr>
          <p:nvPr>
            <p:ph type="title"/>
          </p:nvPr>
        </p:nvSpPr>
        <p:spPr>
          <a:xfrm>
            <a:off x="2826247" y="66178"/>
            <a:ext cx="8598994" cy="1174793"/>
          </a:xfrm>
        </p:spPr>
        <p:txBody>
          <a:bodyPr>
            <a:normAutofit/>
          </a:bodyPr>
          <a:lstStyle/>
          <a:p>
            <a:pPr algn="r"/>
            <a:r>
              <a:rPr lang="es-ES_tradnl" sz="3600" b="1" dirty="0">
                <a:solidFill>
                  <a:schemeClr val="accent5">
                    <a:lumMod val="50000"/>
                  </a:schemeClr>
                </a:solidFill>
                <a:latin typeface="Myriad Pro" panose="020B0503030403020204" pitchFamily="34" charset="0"/>
              </a:rPr>
              <a:t>Faltas Administrativas </a:t>
            </a:r>
            <a:r>
              <a:rPr lang="es-ES_tradnl" sz="3600" b="1" u="sng" dirty="0">
                <a:solidFill>
                  <a:srgbClr val="FF0000"/>
                </a:solidFill>
                <a:latin typeface="Myriad Pro" panose="020B0503030403020204" pitchFamily="34" charset="0"/>
              </a:rPr>
              <a:t>No Graves </a:t>
            </a:r>
            <a:r>
              <a:rPr lang="es-ES_tradnl" sz="3600" b="1" dirty="0">
                <a:solidFill>
                  <a:srgbClr val="FF0000"/>
                </a:solidFill>
                <a:latin typeface="Myriad Pro" panose="020B0503030403020204" pitchFamily="34" charset="0"/>
              </a:rPr>
              <a:t>A.49 </a:t>
            </a:r>
            <a:endParaRPr lang="es-ES_tradnl" sz="3600" dirty="0">
              <a:solidFill>
                <a:srgbClr val="FF0000"/>
              </a:solidFill>
              <a:latin typeface="Myriad Pro" panose="020B0503030403020204" pitchFamily="34" charset="0"/>
            </a:endParaRPr>
          </a:p>
        </p:txBody>
      </p:sp>
      <p:sp>
        <p:nvSpPr>
          <p:cNvPr id="6" name="CuadroTexto 5">
            <a:extLst>
              <a:ext uri="{FF2B5EF4-FFF2-40B4-BE49-F238E27FC236}">
                <a16:creationId xmlns:a16="http://schemas.microsoft.com/office/drawing/2014/main" id="{C3F3A510-A160-4100-8349-9A6558499ADB}"/>
              </a:ext>
            </a:extLst>
          </p:cNvPr>
          <p:cNvSpPr txBox="1"/>
          <p:nvPr/>
        </p:nvSpPr>
        <p:spPr>
          <a:xfrm>
            <a:off x="11371226" y="6096920"/>
            <a:ext cx="716173" cy="461665"/>
          </a:xfrm>
          <a:prstGeom prst="rect">
            <a:avLst/>
          </a:prstGeom>
          <a:noFill/>
        </p:spPr>
        <p:txBody>
          <a:bodyPr wrap="square" rtlCol="0">
            <a:spAutoFit/>
          </a:bodyPr>
          <a:lstStyle/>
          <a:p>
            <a:r>
              <a:rPr lang="es-ES" sz="2400" b="1" dirty="0"/>
              <a:t>8</a:t>
            </a:r>
            <a:endParaRPr lang="es-MX" sz="2400"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057" y="874009"/>
            <a:ext cx="9111343" cy="5570334"/>
          </a:xfrm>
          <a:prstGeom prst="rect">
            <a:avLst/>
          </a:prstGeom>
        </p:spPr>
      </p:pic>
    </p:spTree>
    <p:extLst>
      <p:ext uri="{BB962C8B-B14F-4D97-AF65-F5344CB8AC3E}">
        <p14:creationId xmlns:p14="http://schemas.microsoft.com/office/powerpoint/2010/main" val="85975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D5E55A-0372-F649-8386-22AEDFFFE6D5}"/>
              </a:ext>
            </a:extLst>
          </p:cNvPr>
          <p:cNvSpPr>
            <a:spLocks noGrp="1"/>
          </p:cNvSpPr>
          <p:nvPr>
            <p:ph type="title"/>
          </p:nvPr>
        </p:nvSpPr>
        <p:spPr>
          <a:xfrm>
            <a:off x="2826247" y="66178"/>
            <a:ext cx="8598994" cy="1174793"/>
          </a:xfrm>
        </p:spPr>
        <p:txBody>
          <a:bodyPr>
            <a:normAutofit/>
          </a:bodyPr>
          <a:lstStyle/>
          <a:p>
            <a:pPr algn="r"/>
            <a:r>
              <a:rPr lang="es-ES_tradnl" sz="3600" b="1" dirty="0">
                <a:solidFill>
                  <a:schemeClr val="accent5">
                    <a:lumMod val="50000"/>
                  </a:schemeClr>
                </a:solidFill>
                <a:latin typeface="Myriad Pro" panose="020B0503030403020204" pitchFamily="34" charset="0"/>
              </a:rPr>
              <a:t>Faltas Administrativas </a:t>
            </a:r>
            <a:r>
              <a:rPr lang="es-ES_tradnl" sz="3600" b="1" u="sng" dirty="0">
                <a:solidFill>
                  <a:srgbClr val="FF0000"/>
                </a:solidFill>
                <a:latin typeface="Myriad Pro" panose="020B0503030403020204" pitchFamily="34" charset="0"/>
              </a:rPr>
              <a:t>No Graves </a:t>
            </a:r>
            <a:r>
              <a:rPr lang="es-ES_tradnl" sz="2800" b="1" dirty="0">
                <a:solidFill>
                  <a:srgbClr val="FF0000"/>
                </a:solidFill>
                <a:latin typeface="Myriad Pro" panose="020B0503030403020204" pitchFamily="34" charset="0"/>
              </a:rPr>
              <a:t>A.49 y 50 LGRA </a:t>
            </a:r>
            <a:endParaRPr lang="es-ES_tradnl" sz="3600" dirty="0">
              <a:solidFill>
                <a:srgbClr val="FF0000"/>
              </a:solidFill>
              <a:latin typeface="Myriad Pro" panose="020B0503030403020204" pitchFamily="34" charset="0"/>
            </a:endParaRPr>
          </a:p>
        </p:txBody>
      </p:sp>
      <p:sp>
        <p:nvSpPr>
          <p:cNvPr id="2" name="Rectángulo: esquinas redondeadas 1">
            <a:extLst>
              <a:ext uri="{FF2B5EF4-FFF2-40B4-BE49-F238E27FC236}">
                <a16:creationId xmlns:a16="http://schemas.microsoft.com/office/drawing/2014/main" id="{83C956D9-EFFA-5D7C-C55F-D3CB6E656FA4}"/>
              </a:ext>
            </a:extLst>
          </p:cNvPr>
          <p:cNvSpPr/>
          <p:nvPr/>
        </p:nvSpPr>
        <p:spPr>
          <a:xfrm>
            <a:off x="2442950" y="1240971"/>
            <a:ext cx="8475260" cy="2429302"/>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5" name="Rectángulo: esquinas redondeadas 4">
            <a:extLst>
              <a:ext uri="{FF2B5EF4-FFF2-40B4-BE49-F238E27FC236}">
                <a16:creationId xmlns:a16="http://schemas.microsoft.com/office/drawing/2014/main" id="{E25701C1-331D-0BEE-ECB6-4D985C10F8F2}"/>
              </a:ext>
            </a:extLst>
          </p:cNvPr>
          <p:cNvSpPr/>
          <p:nvPr/>
        </p:nvSpPr>
        <p:spPr>
          <a:xfrm>
            <a:off x="2442950" y="3822673"/>
            <a:ext cx="8475260" cy="242930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Flecha: a la derecha 2">
            <a:extLst>
              <a:ext uri="{FF2B5EF4-FFF2-40B4-BE49-F238E27FC236}">
                <a16:creationId xmlns:a16="http://schemas.microsoft.com/office/drawing/2014/main" id="{AA8A8256-0F90-8943-5471-B79BC030D265}"/>
              </a:ext>
            </a:extLst>
          </p:cNvPr>
          <p:cNvSpPr/>
          <p:nvPr/>
        </p:nvSpPr>
        <p:spPr>
          <a:xfrm>
            <a:off x="655093" y="2101755"/>
            <a:ext cx="1280826" cy="87345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 la derecha 6">
            <a:extLst>
              <a:ext uri="{FF2B5EF4-FFF2-40B4-BE49-F238E27FC236}">
                <a16:creationId xmlns:a16="http://schemas.microsoft.com/office/drawing/2014/main" id="{E562CCE3-0101-10D5-A9C8-1E77B3E609C9}"/>
              </a:ext>
            </a:extLst>
          </p:cNvPr>
          <p:cNvSpPr/>
          <p:nvPr/>
        </p:nvSpPr>
        <p:spPr>
          <a:xfrm>
            <a:off x="702861" y="4600595"/>
            <a:ext cx="1280826" cy="87345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B105FFD4-7DA6-755B-1C3D-6C68D1887EEC}"/>
              </a:ext>
            </a:extLst>
          </p:cNvPr>
          <p:cNvSpPr txBox="1"/>
          <p:nvPr/>
        </p:nvSpPr>
        <p:spPr>
          <a:xfrm>
            <a:off x="2826247" y="1583140"/>
            <a:ext cx="7737120" cy="2062103"/>
          </a:xfrm>
          <a:prstGeom prst="rect">
            <a:avLst/>
          </a:prstGeom>
          <a:noFill/>
        </p:spPr>
        <p:txBody>
          <a:bodyPr wrap="square" rtlCol="0">
            <a:spAutoFit/>
          </a:bodyPr>
          <a:lstStyle/>
          <a:p>
            <a:pPr algn="just"/>
            <a:r>
              <a:rPr lang="es-ES" sz="2800" b="1" dirty="0"/>
              <a:t>IX. </a:t>
            </a:r>
            <a:r>
              <a:rPr lang="es-ES" sz="2000" dirty="0"/>
              <a:t>Cerciorarse, antes de celebrar contratos de adquisiciones, arrendamiento,  enajenación de todo tipo de bienes, prestación de servicios de cualquier naturaleza, </a:t>
            </a:r>
            <a:r>
              <a:rPr lang="es-ES" sz="2000" b="1" dirty="0"/>
              <a:t>que el particular manifieste bajo protesta de decir verdad que no desempeña empleo, cargo o comisión en el servicio público o que no se actualiza un Conflicto de Interés e informar al OIC.</a:t>
            </a:r>
            <a:endParaRPr lang="es-MX" sz="2000" dirty="0"/>
          </a:p>
        </p:txBody>
      </p:sp>
      <p:sp>
        <p:nvSpPr>
          <p:cNvPr id="8" name="CuadroTexto 7">
            <a:extLst>
              <a:ext uri="{FF2B5EF4-FFF2-40B4-BE49-F238E27FC236}">
                <a16:creationId xmlns:a16="http://schemas.microsoft.com/office/drawing/2014/main" id="{8385C46A-F7A3-64E8-9B23-96DB640FDF1E}"/>
              </a:ext>
            </a:extLst>
          </p:cNvPr>
          <p:cNvSpPr txBox="1"/>
          <p:nvPr/>
        </p:nvSpPr>
        <p:spPr>
          <a:xfrm>
            <a:off x="2826247" y="4162567"/>
            <a:ext cx="7737120" cy="1415772"/>
          </a:xfrm>
          <a:prstGeom prst="rect">
            <a:avLst/>
          </a:prstGeom>
          <a:noFill/>
        </p:spPr>
        <p:txBody>
          <a:bodyPr wrap="square" rtlCol="0">
            <a:spAutoFit/>
          </a:bodyPr>
          <a:lstStyle/>
          <a:p>
            <a:pPr marL="342900" indent="-342900">
              <a:buAutoNum type="alphaUcPeriod"/>
            </a:pPr>
            <a:r>
              <a:rPr lang="es-MX" sz="2000" b="1" dirty="0"/>
              <a:t>50</a:t>
            </a:r>
          </a:p>
          <a:p>
            <a:r>
              <a:rPr lang="es-ES" sz="2000" dirty="0"/>
              <a:t>Cause daños y perjuicios de manera culposa o negligente </a:t>
            </a:r>
            <a:r>
              <a:rPr lang="es-ES" sz="2400" dirty="0">
                <a:solidFill>
                  <a:srgbClr val="FF0000"/>
                </a:solidFill>
                <a:effectLst>
                  <a:outerShdw blurRad="38100" dist="38100" dir="2700000" algn="tl">
                    <a:srgbClr val="000000">
                      <a:alpha val="43137"/>
                    </a:srgbClr>
                  </a:outerShdw>
                </a:effectLst>
              </a:rPr>
              <a:t>sin que sea falta grave</a:t>
            </a:r>
            <a:r>
              <a:rPr lang="es-ES" sz="2000"/>
              <a:t>, a </a:t>
            </a:r>
            <a:r>
              <a:rPr lang="es-ES" sz="2000" dirty="0"/>
              <a:t>la Hacienda Pública o al patrimonio de un Ente público.</a:t>
            </a:r>
            <a:endParaRPr lang="es-MX" sz="2000" dirty="0"/>
          </a:p>
          <a:p>
            <a:endParaRPr lang="es-MX" dirty="0"/>
          </a:p>
        </p:txBody>
      </p:sp>
      <p:sp>
        <p:nvSpPr>
          <p:cNvPr id="9" name="CuadroTexto 8">
            <a:extLst>
              <a:ext uri="{FF2B5EF4-FFF2-40B4-BE49-F238E27FC236}">
                <a16:creationId xmlns:a16="http://schemas.microsoft.com/office/drawing/2014/main" id="{9E00F8EA-8946-4610-85C2-EC465366F641}"/>
              </a:ext>
            </a:extLst>
          </p:cNvPr>
          <p:cNvSpPr txBox="1"/>
          <p:nvPr/>
        </p:nvSpPr>
        <p:spPr>
          <a:xfrm>
            <a:off x="11371226" y="6096920"/>
            <a:ext cx="716173" cy="461665"/>
          </a:xfrm>
          <a:prstGeom prst="rect">
            <a:avLst/>
          </a:prstGeom>
          <a:noFill/>
        </p:spPr>
        <p:txBody>
          <a:bodyPr wrap="square" rtlCol="0">
            <a:spAutoFit/>
          </a:bodyPr>
          <a:lstStyle/>
          <a:p>
            <a:r>
              <a:rPr lang="es-ES" sz="2400" b="1" dirty="0"/>
              <a:t>9</a:t>
            </a:r>
            <a:endParaRPr lang="es-MX" sz="2400" b="1" dirty="0"/>
          </a:p>
        </p:txBody>
      </p:sp>
    </p:spTree>
    <p:extLst>
      <p:ext uri="{BB962C8B-B14F-4D97-AF65-F5344CB8AC3E}">
        <p14:creationId xmlns:p14="http://schemas.microsoft.com/office/powerpoint/2010/main" val="172390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378" y="1029558"/>
            <a:ext cx="9507002" cy="5397203"/>
          </a:xfrm>
          <a:prstGeom prst="rect">
            <a:avLst/>
          </a:prstGeom>
        </p:spPr>
      </p:pic>
      <p:sp>
        <p:nvSpPr>
          <p:cNvPr id="3" name="Título 2"/>
          <p:cNvSpPr>
            <a:spLocks noGrp="1"/>
          </p:cNvSpPr>
          <p:nvPr>
            <p:ph type="title"/>
          </p:nvPr>
        </p:nvSpPr>
        <p:spPr>
          <a:xfrm>
            <a:off x="3425211" y="-121582"/>
            <a:ext cx="7946015" cy="1325563"/>
          </a:xfrm>
        </p:spPr>
        <p:txBody>
          <a:bodyPr/>
          <a:lstStyle/>
          <a:p>
            <a:pPr algn="r"/>
            <a:r>
              <a:rPr lang="es-ES_tradnl" b="1" dirty="0">
                <a:solidFill>
                  <a:schemeClr val="accent5">
                    <a:lumMod val="50000"/>
                  </a:schemeClr>
                </a:solidFill>
                <a:latin typeface="Myriad Pro" panose="020B0503030403020204" pitchFamily="34" charset="0"/>
              </a:rPr>
              <a:t>Faltas Administrativas </a:t>
            </a:r>
            <a:r>
              <a:rPr lang="es-ES_tradnl" b="1" dirty="0">
                <a:solidFill>
                  <a:srgbClr val="FF0000"/>
                </a:solidFill>
                <a:latin typeface="Myriad Pro" panose="020B0503030403020204" pitchFamily="34" charset="0"/>
              </a:rPr>
              <a:t>Graves</a:t>
            </a:r>
            <a:endParaRPr lang="es-MX" b="1" dirty="0">
              <a:solidFill>
                <a:srgbClr val="FF0000"/>
              </a:solidFill>
            </a:endParaRPr>
          </a:p>
        </p:txBody>
      </p:sp>
      <p:sp>
        <p:nvSpPr>
          <p:cNvPr id="4" name="CuadroTexto 3">
            <a:extLst>
              <a:ext uri="{FF2B5EF4-FFF2-40B4-BE49-F238E27FC236}">
                <a16:creationId xmlns:a16="http://schemas.microsoft.com/office/drawing/2014/main" id="{F4C7958C-2C2D-4D3D-BD30-6B18ACEA09B4}"/>
              </a:ext>
            </a:extLst>
          </p:cNvPr>
          <p:cNvSpPr txBox="1"/>
          <p:nvPr/>
        </p:nvSpPr>
        <p:spPr>
          <a:xfrm>
            <a:off x="11371226" y="6096920"/>
            <a:ext cx="716173" cy="461665"/>
          </a:xfrm>
          <a:prstGeom prst="rect">
            <a:avLst/>
          </a:prstGeom>
          <a:noFill/>
        </p:spPr>
        <p:txBody>
          <a:bodyPr wrap="square" rtlCol="0">
            <a:spAutoFit/>
          </a:bodyPr>
          <a:lstStyle/>
          <a:p>
            <a:r>
              <a:rPr lang="es-ES" sz="2400" b="1" dirty="0"/>
              <a:t>10</a:t>
            </a:r>
            <a:endParaRPr lang="es-MX" sz="2400" b="1" dirty="0"/>
          </a:p>
        </p:txBody>
      </p:sp>
    </p:spTree>
    <p:extLst>
      <p:ext uri="{BB962C8B-B14F-4D97-AF65-F5344CB8AC3E}">
        <p14:creationId xmlns:p14="http://schemas.microsoft.com/office/powerpoint/2010/main" val="303243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BD5E55A-0372-F649-8386-22AEDFFFE6D5}"/>
              </a:ext>
            </a:extLst>
          </p:cNvPr>
          <p:cNvSpPr>
            <a:spLocks noGrp="1"/>
          </p:cNvSpPr>
          <p:nvPr>
            <p:ph type="title"/>
          </p:nvPr>
        </p:nvSpPr>
        <p:spPr>
          <a:xfrm>
            <a:off x="3348762" y="139279"/>
            <a:ext cx="8598994" cy="1174793"/>
          </a:xfrm>
        </p:spPr>
        <p:txBody>
          <a:bodyPr>
            <a:noAutofit/>
          </a:bodyPr>
          <a:lstStyle/>
          <a:p>
            <a:pPr algn="r"/>
            <a:r>
              <a:rPr lang="es-ES_tradnl" sz="3600" b="1" dirty="0">
                <a:solidFill>
                  <a:schemeClr val="accent5">
                    <a:lumMod val="50000"/>
                  </a:schemeClr>
                </a:solidFill>
                <a:latin typeface="Myriad Pro" panose="020B0503030403020204" pitchFamily="34" charset="0"/>
              </a:rPr>
              <a:t>De los actos de particulares vinculados con faltas </a:t>
            </a:r>
            <a:r>
              <a:rPr lang="es-ES_tradnl" sz="3600" b="1" dirty="0">
                <a:solidFill>
                  <a:srgbClr val="FF0000"/>
                </a:solidFill>
                <a:latin typeface="Myriad Pro" panose="020B0503030403020204" pitchFamily="34" charset="0"/>
              </a:rPr>
              <a:t>GRAVES</a:t>
            </a:r>
            <a:endParaRPr lang="es-ES_tradnl" sz="3600" dirty="0">
              <a:solidFill>
                <a:srgbClr val="FF0000"/>
              </a:solidFill>
              <a:latin typeface="Myriad Pro" panose="020B0503030403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943" y="1314072"/>
            <a:ext cx="10025743" cy="4757043"/>
          </a:xfrm>
          <a:prstGeom prst="rect">
            <a:avLst/>
          </a:prstGeom>
        </p:spPr>
      </p:pic>
      <p:sp>
        <p:nvSpPr>
          <p:cNvPr id="5" name="CuadroTexto 4">
            <a:extLst>
              <a:ext uri="{FF2B5EF4-FFF2-40B4-BE49-F238E27FC236}">
                <a16:creationId xmlns:a16="http://schemas.microsoft.com/office/drawing/2014/main" id="{15C021C4-8703-40FD-90DE-5DE1C56C27EC}"/>
              </a:ext>
            </a:extLst>
          </p:cNvPr>
          <p:cNvSpPr txBox="1"/>
          <p:nvPr/>
        </p:nvSpPr>
        <p:spPr>
          <a:xfrm>
            <a:off x="11371226" y="6096920"/>
            <a:ext cx="716173" cy="461665"/>
          </a:xfrm>
          <a:prstGeom prst="rect">
            <a:avLst/>
          </a:prstGeom>
          <a:noFill/>
        </p:spPr>
        <p:txBody>
          <a:bodyPr wrap="square" rtlCol="0">
            <a:spAutoFit/>
          </a:bodyPr>
          <a:lstStyle/>
          <a:p>
            <a:r>
              <a:rPr lang="es-ES" sz="2400" b="1" dirty="0"/>
              <a:t>11</a:t>
            </a:r>
            <a:endParaRPr lang="es-MX" sz="2400" b="1" dirty="0"/>
          </a:p>
        </p:txBody>
      </p:sp>
    </p:spTree>
    <p:extLst>
      <p:ext uri="{BB962C8B-B14F-4D97-AF65-F5344CB8AC3E}">
        <p14:creationId xmlns:p14="http://schemas.microsoft.com/office/powerpoint/2010/main" val="123712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5E55A-0372-F649-8386-22AEDFFFE6D5}"/>
              </a:ext>
            </a:extLst>
          </p:cNvPr>
          <p:cNvSpPr>
            <a:spLocks noGrp="1"/>
          </p:cNvSpPr>
          <p:nvPr>
            <p:ph type="title"/>
          </p:nvPr>
        </p:nvSpPr>
        <p:spPr>
          <a:xfrm>
            <a:off x="3348762" y="139279"/>
            <a:ext cx="8598994" cy="1174793"/>
          </a:xfrm>
        </p:spPr>
        <p:txBody>
          <a:bodyPr>
            <a:noAutofit/>
          </a:bodyPr>
          <a:lstStyle/>
          <a:p>
            <a:pPr marL="0" indent="0" algn="just">
              <a:buNone/>
            </a:pPr>
            <a:r>
              <a:rPr lang="es-ES_tradnl" sz="3200" b="1" dirty="0">
                <a:solidFill>
                  <a:schemeClr val="accent5">
                    <a:lumMod val="50000"/>
                  </a:schemeClr>
                </a:solidFill>
                <a:latin typeface="Myriad Pro" panose="020B0503030403020204" pitchFamily="34" charset="0"/>
              </a:rPr>
              <a:t>Sanciones por Faltas  Administrativas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65433536"/>
              </p:ext>
            </p:extLst>
          </p:nvPr>
        </p:nvGraphicFramePr>
        <p:xfrm>
          <a:off x="1182848" y="1124174"/>
          <a:ext cx="10513371" cy="5370363"/>
        </p:xfrm>
        <a:graphic>
          <a:graphicData uri="http://schemas.openxmlformats.org/drawingml/2006/table">
            <a:tbl>
              <a:tblPr firstRow="1" firstCol="1" bandRow="1"/>
              <a:tblGrid>
                <a:gridCol w="4726539">
                  <a:extLst>
                    <a:ext uri="{9D8B030D-6E8A-4147-A177-3AD203B41FA5}">
                      <a16:colId xmlns:a16="http://schemas.microsoft.com/office/drawing/2014/main" val="1609155507"/>
                    </a:ext>
                  </a:extLst>
                </a:gridCol>
                <a:gridCol w="5786832">
                  <a:extLst>
                    <a:ext uri="{9D8B030D-6E8A-4147-A177-3AD203B41FA5}">
                      <a16:colId xmlns:a16="http://schemas.microsoft.com/office/drawing/2014/main" val="2389438137"/>
                    </a:ext>
                  </a:extLst>
                </a:gridCol>
              </a:tblGrid>
              <a:tr h="329278">
                <a:tc>
                  <a:txBody>
                    <a:bodyPr/>
                    <a:lstStyle/>
                    <a:p>
                      <a:pPr algn="ctr">
                        <a:lnSpc>
                          <a:spcPct val="107000"/>
                        </a:lnSpc>
                        <a:spcAft>
                          <a:spcPts val="0"/>
                        </a:spcAft>
                      </a:pPr>
                      <a:r>
                        <a:rPr lang="es-ES" sz="18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s-ES" sz="2000" b="1" dirty="0">
                          <a:solidFill>
                            <a:schemeClr val="accent1">
                              <a:lumMod val="50000"/>
                            </a:schemeClr>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NO</a:t>
                      </a:r>
                      <a:r>
                        <a:rPr lang="es-ES" sz="18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GRAVES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GRAVES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8748944"/>
                  </a:ext>
                </a:extLst>
              </a:tr>
              <a:tr h="595646">
                <a:tc>
                  <a:txBody>
                    <a:bodyPr/>
                    <a:lstStyle/>
                    <a:p>
                      <a:pPr>
                        <a:lnSpc>
                          <a:spcPct val="107000"/>
                        </a:lnSpc>
                        <a:spcAft>
                          <a:spcPts val="0"/>
                        </a:spcAft>
                      </a:pPr>
                      <a:r>
                        <a:rPr lang="es-ES" sz="1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AMONESTACIÓN </a:t>
                      </a:r>
                      <a:r>
                        <a:rPr lang="es-ES" sz="1800" dirty="0">
                          <a:effectLst/>
                          <a:latin typeface="Arial" panose="020B0604020202020204" pitchFamily="34" charset="0"/>
                          <a:ea typeface="Calibri" panose="020F0502020204030204" pitchFamily="34" charset="0"/>
                          <a:cs typeface="Times New Roman" panose="02020603050405020304" pitchFamily="18" charset="0"/>
                        </a:rPr>
                        <a:t>Pública o Privada.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r>
                        <a:rPr lang="es-MX" sz="2800" b="1" dirty="0">
                          <a:effectLst/>
                          <a:latin typeface="Arial" panose="020B0604020202020204" pitchFamily="34" charset="0"/>
                          <a:ea typeface="Calibri" panose="020F0502020204030204" pitchFamily="34" charset="0"/>
                          <a:cs typeface="Times New Roman" panose="02020603050405020304" pitchFamily="18" charset="0"/>
                        </a:rPr>
                        <a:t>X</a:t>
                      </a:r>
                      <a:endParaRPr lang="es-MX" sz="18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5662552"/>
                  </a:ext>
                </a:extLst>
              </a:tr>
              <a:tr h="752465">
                <a:tc>
                  <a:txBody>
                    <a:bodyPr/>
                    <a:lstStyle/>
                    <a:p>
                      <a:pPr>
                        <a:lnSpc>
                          <a:spcPct val="107000"/>
                        </a:lnSpc>
                        <a:spcAft>
                          <a:spcPts val="0"/>
                        </a:spcAft>
                      </a:pPr>
                      <a:r>
                        <a:rPr lang="es-ES" sz="1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SUSPENSIÓN</a:t>
                      </a:r>
                      <a:r>
                        <a:rPr lang="es-ES" sz="1800" u="sng"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de empleo</a:t>
                      </a:r>
                      <a:endParaRPr lang="es-ES" sz="1800" u="sng"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1 – </a:t>
                      </a:r>
                      <a:r>
                        <a:rPr lang="es-E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30</a:t>
                      </a:r>
                      <a:r>
                        <a:rPr lang="es-ES" sz="2400" b="1" dirty="0">
                          <a:effectLst/>
                          <a:latin typeface="Arial" panose="020B0604020202020204" pitchFamily="34" charset="0"/>
                          <a:ea typeface="Calibri" panose="020F0502020204030204" pitchFamily="34" charset="0"/>
                          <a:cs typeface="Times New Roman" panose="02020603050405020304" pitchFamily="18" charset="0"/>
                        </a:rPr>
                        <a:t> </a:t>
                      </a:r>
                      <a:r>
                        <a:rPr lang="es-ES" sz="1800" b="1" dirty="0">
                          <a:effectLst/>
                          <a:latin typeface="Arial" panose="020B0604020202020204" pitchFamily="34" charset="0"/>
                          <a:ea typeface="Calibri" panose="020F0502020204030204" pitchFamily="34" charset="0"/>
                          <a:cs typeface="Times New Roman" panose="02020603050405020304" pitchFamily="18" charset="0"/>
                        </a:rPr>
                        <a:t>días naturales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s-ES" sz="1800" b="1" u="none"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s-ES" sz="1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SUSPENSIÓN </a:t>
                      </a:r>
                      <a:r>
                        <a:rPr lang="es-ES" sz="1800" dirty="0">
                          <a:effectLst/>
                          <a:latin typeface="Arial" panose="020B0604020202020204" pitchFamily="34" charset="0"/>
                          <a:ea typeface="Calibri" panose="020F0502020204030204" pitchFamily="34" charset="0"/>
                          <a:cs typeface="Times New Roman" panose="02020603050405020304" pitchFamily="18" charset="0"/>
                        </a:rPr>
                        <a:t>de empleo</a:t>
                      </a:r>
                      <a:r>
                        <a:rPr lang="es-ES" sz="1800" u="sng" baseline="0" dirty="0">
                          <a:effectLst/>
                          <a:latin typeface="Arial" panose="020B060402020202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s-ES" sz="1800" b="1" u="none" baseline="0" dirty="0">
                          <a:effectLst/>
                          <a:latin typeface="Arial" panose="020B0604020202020204" pitchFamily="34" charset="0"/>
                          <a:ea typeface="Calibri" panose="020F0502020204030204" pitchFamily="34" charset="0"/>
                          <a:cs typeface="Times New Roman" panose="02020603050405020304" pitchFamily="18" charset="0"/>
                        </a:rPr>
                        <a:t> </a:t>
                      </a:r>
                      <a:r>
                        <a:rPr lang="es-E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30</a:t>
                      </a:r>
                      <a:r>
                        <a:rPr lang="es-ES" sz="2400" b="1" dirty="0">
                          <a:effectLst/>
                          <a:latin typeface="Arial" panose="020B0604020202020204" pitchFamily="34" charset="0"/>
                          <a:ea typeface="Calibri" panose="020F0502020204030204" pitchFamily="34" charset="0"/>
                          <a:cs typeface="Times New Roman" panose="02020603050405020304" pitchFamily="18" charset="0"/>
                        </a:rPr>
                        <a:t> </a:t>
                      </a:r>
                      <a:r>
                        <a:rPr lang="es-ES" sz="1800" b="1" dirty="0">
                          <a:effectLst/>
                          <a:latin typeface="Arial" panose="020B0604020202020204" pitchFamily="34" charset="0"/>
                          <a:ea typeface="Calibri" panose="020F0502020204030204" pitchFamily="34" charset="0"/>
                          <a:cs typeface="Times New Roman" panose="02020603050405020304" pitchFamily="18" charset="0"/>
                        </a:rPr>
                        <a:t>– 90 días naturales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4225762"/>
                  </a:ext>
                </a:extLst>
              </a:tr>
              <a:tr h="1471796">
                <a:tc>
                  <a:txBody>
                    <a:bodyPr/>
                    <a:lstStyle/>
                    <a:p>
                      <a:pPr>
                        <a:lnSpc>
                          <a:spcPct val="107000"/>
                        </a:lnSpc>
                        <a:spcAft>
                          <a:spcPts val="0"/>
                        </a:spcAft>
                      </a:pPr>
                      <a:r>
                        <a:rPr lang="es-ES" sz="1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INHABILITACIÓN</a:t>
                      </a:r>
                      <a:r>
                        <a:rPr lang="es-ES" sz="1800" dirty="0">
                          <a:effectLst/>
                          <a:latin typeface="Arial" panose="020B0604020202020204" pitchFamily="34" charset="0"/>
                          <a:ea typeface="Calibri" panose="020F0502020204030204" pitchFamily="34" charset="0"/>
                          <a:cs typeface="Times New Roman" panose="02020603050405020304" pitchFamily="18" charset="0"/>
                        </a:rPr>
                        <a:t> temporal. </a:t>
                      </a:r>
                      <a:endParaRPr lang="es-ES" sz="18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3 meses a </a:t>
                      </a:r>
                      <a:r>
                        <a:rPr lang="es-E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r>
                        <a:rPr lang="es-ES"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año</a:t>
                      </a:r>
                    </a:p>
                    <a:p>
                      <a:pP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s-ES" sz="1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INHABILITACIÓN</a:t>
                      </a:r>
                      <a:r>
                        <a:rPr lang="es-ES" sz="1800" dirty="0">
                          <a:effectLst/>
                          <a:latin typeface="Arial" panose="020B0604020202020204" pitchFamily="34" charset="0"/>
                          <a:ea typeface="Calibri" panose="020F0502020204030204" pitchFamily="34" charset="0"/>
                          <a:cs typeface="Times New Roman" panose="02020603050405020304" pitchFamily="18" charset="0"/>
                        </a:rPr>
                        <a:t> temporal</a:t>
                      </a:r>
                    </a:p>
                    <a:p>
                      <a:pPr marL="0" lvl="0" indent="0" algn="l">
                        <a:lnSpc>
                          <a:spcPct val="107000"/>
                        </a:lnSpc>
                        <a:spcAft>
                          <a:spcPts val="0"/>
                        </a:spcAft>
                        <a:buFont typeface="Wingdings" panose="05000000000000000000" pitchFamily="2" charset="2"/>
                        <a:buNone/>
                        <a:tabLst>
                          <a:tab pos="469900" algn="l"/>
                        </a:tabLst>
                      </a:pPr>
                      <a:r>
                        <a:rPr lang="es-ES"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 </a:t>
                      </a:r>
                      <a:r>
                        <a:rPr lang="es-ES"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año </a:t>
                      </a:r>
                      <a:r>
                        <a:rPr lang="es-ES" sz="1800" b="1" dirty="0">
                          <a:effectLst/>
                          <a:latin typeface="Arial" panose="020B0604020202020204" pitchFamily="34" charset="0"/>
                          <a:ea typeface="Calibri" panose="020F0502020204030204" pitchFamily="34" charset="0"/>
                          <a:cs typeface="Times New Roman" panose="02020603050405020304" pitchFamily="18" charset="0"/>
                        </a:rPr>
                        <a:t>–   10 años </a:t>
                      </a:r>
                      <a:r>
                        <a:rPr lang="es-ES" sz="2400" b="1" dirty="0">
                          <a:effectLst/>
                          <a:latin typeface="Arial" panose="020B0604020202020204" pitchFamily="34" charset="0"/>
                          <a:ea typeface="Calibri" panose="020F0502020204030204" pitchFamily="34" charset="0"/>
                          <a:cs typeface="Times New Roman" panose="02020603050405020304" pitchFamily="18" charset="0"/>
                        </a:rPr>
                        <a:t>  + </a:t>
                      </a:r>
                      <a:r>
                        <a:rPr lang="es-ES" sz="1800" b="1" dirty="0">
                          <a:effectLst/>
                          <a:latin typeface="Arial" panose="020B0604020202020204" pitchFamily="34" charset="0"/>
                          <a:ea typeface="Calibri" panose="020F0502020204030204" pitchFamily="34" charset="0"/>
                          <a:cs typeface="Times New Roman" panose="02020603050405020304" pitchFamily="18" charset="0"/>
                        </a:rPr>
                        <a:t>200 veces valor diario  UMA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spcAft>
                          <a:spcPts val="0"/>
                        </a:spcAft>
                        <a:buFont typeface="Wingdings" panose="05000000000000000000" pitchFamily="2" charset="2"/>
                        <a:buNone/>
                        <a:tabLst>
                          <a:tab pos="469900" algn="l"/>
                        </a:tabLst>
                      </a:pPr>
                      <a:r>
                        <a:rPr lang="es-ES" sz="1800" b="1" dirty="0">
                          <a:effectLst/>
                          <a:latin typeface="Arial" panose="020B0604020202020204" pitchFamily="34" charset="0"/>
                          <a:ea typeface="Calibri" panose="020F0502020204030204" pitchFamily="34" charset="0"/>
                          <a:cs typeface="Times New Roman" panose="02020603050405020304" pitchFamily="18" charset="0"/>
                        </a:rPr>
                        <a:t>10 </a:t>
                      </a:r>
                      <a:r>
                        <a:rPr lang="es-ES" sz="1800" b="1">
                          <a:effectLst/>
                          <a:latin typeface="Arial" panose="020B0604020202020204" pitchFamily="34" charset="0"/>
                          <a:ea typeface="Calibri" panose="020F0502020204030204" pitchFamily="34" charset="0"/>
                          <a:cs typeface="Times New Roman" panose="02020603050405020304" pitchFamily="18" charset="0"/>
                        </a:rPr>
                        <a:t>años - 20 </a:t>
                      </a:r>
                      <a:r>
                        <a:rPr lang="es-ES" sz="1800" b="1" dirty="0">
                          <a:effectLst/>
                          <a:latin typeface="Arial" panose="020B0604020202020204" pitchFamily="34" charset="0"/>
                          <a:ea typeface="Calibri" panose="020F0502020204030204" pitchFamily="34" charset="0"/>
                          <a:cs typeface="Times New Roman" panose="02020603050405020304" pitchFamily="18" charset="0"/>
                        </a:rPr>
                        <a:t>años   </a:t>
                      </a:r>
                      <a:r>
                        <a:rPr lang="es-ES" sz="2400" b="1" dirty="0">
                          <a:effectLst/>
                          <a:latin typeface="Arial" panose="020B0604020202020204" pitchFamily="34" charset="0"/>
                          <a:ea typeface="Calibri" panose="020F0502020204030204" pitchFamily="34" charset="0"/>
                          <a:cs typeface="Times New Roman" panose="02020603050405020304" pitchFamily="18" charset="0"/>
                        </a:rPr>
                        <a:t>+</a:t>
                      </a:r>
                      <a:r>
                        <a:rPr lang="es-ES" sz="1800" b="1" dirty="0">
                          <a:effectLst/>
                          <a:latin typeface="Arial" panose="020B0604020202020204" pitchFamily="34" charset="0"/>
                          <a:ea typeface="Calibri" panose="020F0502020204030204" pitchFamily="34" charset="0"/>
                          <a:cs typeface="Times New Roman" panose="02020603050405020304" pitchFamily="18" charset="0"/>
                        </a:rPr>
                        <a:t> 200 veces valor diario UMA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1322130"/>
                  </a:ext>
                </a:extLst>
              </a:tr>
              <a:tr h="540827">
                <a:tc>
                  <a:txBody>
                    <a:bodyPr/>
                    <a:lstStyle/>
                    <a:p>
                      <a:pPr>
                        <a:lnSpc>
                          <a:spcPct val="107000"/>
                        </a:lnSpc>
                        <a:spcAft>
                          <a:spcPts val="0"/>
                        </a:spcAft>
                      </a:pPr>
                      <a:r>
                        <a:rPr lang="es-ES" sz="1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DESTITUCIÓN</a:t>
                      </a:r>
                      <a:r>
                        <a:rPr lang="es-ES" sz="1800"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del cargo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s-ES" sz="1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DESTITUCIÓN</a:t>
                      </a:r>
                      <a:r>
                        <a:rPr lang="es-ES" sz="1800" dirty="0">
                          <a:effectLst/>
                          <a:latin typeface="Arial" panose="020B0604020202020204" pitchFamily="34" charset="0"/>
                          <a:ea typeface="Calibri" panose="020F0502020204030204" pitchFamily="34" charset="0"/>
                          <a:cs typeface="Times New Roman" panose="02020603050405020304" pitchFamily="18" charset="0"/>
                        </a:rPr>
                        <a:t> del cargo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068288"/>
                  </a:ext>
                </a:extLst>
              </a:tr>
              <a:tr h="540827">
                <a:tc>
                  <a:txBody>
                    <a:bodyPr/>
                    <a:lstStyle/>
                    <a:p>
                      <a:pPr>
                        <a:lnSpc>
                          <a:spcPct val="107000"/>
                        </a:lnSpc>
                        <a:spcAft>
                          <a:spcPts val="0"/>
                        </a:spcAft>
                      </a:pPr>
                      <a:r>
                        <a:rPr lang="es-ES" sz="1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INDEMNIZACIÓN </a:t>
                      </a:r>
                      <a:r>
                        <a:rPr lang="es-ES" sz="1800" dirty="0">
                          <a:effectLst/>
                          <a:latin typeface="Arial" panose="020B0604020202020204" pitchFamily="34" charset="0"/>
                          <a:ea typeface="Calibri" panose="020F0502020204030204" pitchFamily="34" charset="0"/>
                          <a:cs typeface="Times New Roman" panose="02020603050405020304" pitchFamily="18" charset="0"/>
                        </a:rPr>
                        <a:t>a la Hacienda Pública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s-ES" sz="1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INDEMNIZACIÓN </a:t>
                      </a:r>
                      <a:r>
                        <a:rPr lang="es-ES" sz="1800" dirty="0">
                          <a:effectLst/>
                          <a:latin typeface="Arial" panose="020B0604020202020204" pitchFamily="34" charset="0"/>
                          <a:ea typeface="Calibri" panose="020F0502020204030204" pitchFamily="34" charset="0"/>
                          <a:cs typeface="Times New Roman" panose="02020603050405020304" pitchFamily="18" charset="0"/>
                        </a:rPr>
                        <a:t>a la Hacienda Pública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525737"/>
                  </a:ext>
                </a:extLst>
              </a:tr>
              <a:tr h="811240">
                <a:tc>
                  <a:txBody>
                    <a:bodyPr/>
                    <a:lstStyle/>
                    <a:p>
                      <a:pPr algn="ctr">
                        <a:lnSpc>
                          <a:spcPct val="107000"/>
                        </a:lnSpc>
                        <a:spcAft>
                          <a:spcPts val="0"/>
                        </a:spcAft>
                      </a:pPr>
                      <a:r>
                        <a:rPr lang="es-ES" sz="1800" b="1" u="none" strike="noStrike"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s-ES" sz="2800" b="1" u="none" strike="noStrike"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X</a:t>
                      </a:r>
                      <a:endParaRPr lang="es-MX"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s-ES" sz="1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SANCIÓN ECONÓMICA </a:t>
                      </a:r>
                      <a:r>
                        <a:rPr lang="es-ES" sz="1800" u="sng" dirty="0">
                          <a:effectLst/>
                          <a:latin typeface="Arial" panose="020B0604020202020204" pitchFamily="34" charset="0"/>
                          <a:ea typeface="Calibri" panose="020F0502020204030204" pitchFamily="34" charset="0"/>
                          <a:cs typeface="Times New Roman" panose="02020603050405020304" pitchFamily="18" charset="0"/>
                        </a:rPr>
                        <a:t>Hasta dos tantos de los beneficios obtenidos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1800" b="1" u="none" strike="noStrike"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351322"/>
                  </a:ext>
                </a:extLst>
              </a:tr>
            </a:tbl>
          </a:graphicData>
        </a:graphic>
      </p:graphicFrame>
      <p:sp>
        <p:nvSpPr>
          <p:cNvPr id="4" name="CuadroTexto 3">
            <a:extLst>
              <a:ext uri="{FF2B5EF4-FFF2-40B4-BE49-F238E27FC236}">
                <a16:creationId xmlns:a16="http://schemas.microsoft.com/office/drawing/2014/main" id="{EF1B1645-9E75-4BE8-AB94-6A94A05B4AA9}"/>
              </a:ext>
            </a:extLst>
          </p:cNvPr>
          <p:cNvSpPr txBox="1"/>
          <p:nvPr/>
        </p:nvSpPr>
        <p:spPr>
          <a:xfrm>
            <a:off x="11265245" y="6096920"/>
            <a:ext cx="716173" cy="461665"/>
          </a:xfrm>
          <a:prstGeom prst="rect">
            <a:avLst/>
          </a:prstGeom>
          <a:noFill/>
        </p:spPr>
        <p:txBody>
          <a:bodyPr wrap="square" rtlCol="0">
            <a:spAutoFit/>
          </a:bodyPr>
          <a:lstStyle/>
          <a:p>
            <a:r>
              <a:rPr lang="es-ES" sz="2400" b="1" dirty="0"/>
              <a:t>12</a:t>
            </a:r>
            <a:endParaRPr lang="es-MX" sz="2400" b="1" dirty="0"/>
          </a:p>
        </p:txBody>
      </p:sp>
    </p:spTree>
    <p:extLst>
      <p:ext uri="{BB962C8B-B14F-4D97-AF65-F5344CB8AC3E}">
        <p14:creationId xmlns:p14="http://schemas.microsoft.com/office/powerpoint/2010/main" val="217366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9" name="Flecha: curvada hacia arriba 40">
            <a:extLst>
              <a:ext uri="{FF2B5EF4-FFF2-40B4-BE49-F238E27FC236}">
                <a16:creationId xmlns:a16="http://schemas.microsoft.com/office/drawing/2014/main" id="{E131F332-0752-43D3-8C83-A66933F5489E}"/>
              </a:ext>
            </a:extLst>
          </p:cNvPr>
          <p:cNvSpPr/>
          <p:nvPr/>
        </p:nvSpPr>
        <p:spPr>
          <a:xfrm rot="1818571">
            <a:off x="8362257" y="2820491"/>
            <a:ext cx="1307088" cy="570596"/>
          </a:xfrm>
          <a:prstGeom prst="curved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8" name="Flecha: curvada hacia abajo 41">
            <a:extLst>
              <a:ext uri="{FF2B5EF4-FFF2-40B4-BE49-F238E27FC236}">
                <a16:creationId xmlns:a16="http://schemas.microsoft.com/office/drawing/2014/main" id="{41F8CA87-5609-4588-ADEB-CEC3E9015D10}"/>
              </a:ext>
            </a:extLst>
          </p:cNvPr>
          <p:cNvSpPr/>
          <p:nvPr/>
        </p:nvSpPr>
        <p:spPr>
          <a:xfrm rot="20565147">
            <a:off x="8362240" y="1041180"/>
            <a:ext cx="1210962" cy="552175"/>
          </a:xfrm>
          <a:prstGeom prst="curved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Forma libre 21">
            <a:extLst>
              <a:ext uri="{FF2B5EF4-FFF2-40B4-BE49-F238E27FC236}">
                <a16:creationId xmlns:a16="http://schemas.microsoft.com/office/drawing/2014/main" id="{D65F3D91-0A38-48A5-B9F5-ADAC85B4AFE0}"/>
              </a:ext>
            </a:extLst>
          </p:cNvPr>
          <p:cNvSpPr/>
          <p:nvPr/>
        </p:nvSpPr>
        <p:spPr>
          <a:xfrm>
            <a:off x="2424761" y="4942074"/>
            <a:ext cx="3758467" cy="1202494"/>
          </a:xfrm>
          <a:custGeom>
            <a:avLst/>
            <a:gdLst>
              <a:gd name="connsiteX0" fmla="*/ 0 w 3577032"/>
              <a:gd name="connsiteY0" fmla="*/ 159848 h 959066"/>
              <a:gd name="connsiteX1" fmla="*/ 159848 w 3577032"/>
              <a:gd name="connsiteY1" fmla="*/ 0 h 959066"/>
              <a:gd name="connsiteX2" fmla="*/ 3417184 w 3577032"/>
              <a:gd name="connsiteY2" fmla="*/ 0 h 959066"/>
              <a:gd name="connsiteX3" fmla="*/ 3577032 w 3577032"/>
              <a:gd name="connsiteY3" fmla="*/ 159848 h 959066"/>
              <a:gd name="connsiteX4" fmla="*/ 3577032 w 3577032"/>
              <a:gd name="connsiteY4" fmla="*/ 799218 h 959066"/>
              <a:gd name="connsiteX5" fmla="*/ 3417184 w 3577032"/>
              <a:gd name="connsiteY5" fmla="*/ 959066 h 959066"/>
              <a:gd name="connsiteX6" fmla="*/ 159848 w 3577032"/>
              <a:gd name="connsiteY6" fmla="*/ 959066 h 959066"/>
              <a:gd name="connsiteX7" fmla="*/ 0 w 3577032"/>
              <a:gd name="connsiteY7" fmla="*/ 799218 h 959066"/>
              <a:gd name="connsiteX8" fmla="*/ 0 w 3577032"/>
              <a:gd name="connsiteY8" fmla="*/ 159848 h 9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7032" h="959066">
                <a:moveTo>
                  <a:pt x="0" y="159848"/>
                </a:moveTo>
                <a:cubicBezTo>
                  <a:pt x="0" y="71566"/>
                  <a:pt x="71566" y="0"/>
                  <a:pt x="159848" y="0"/>
                </a:cubicBezTo>
                <a:lnTo>
                  <a:pt x="3417184" y="0"/>
                </a:lnTo>
                <a:cubicBezTo>
                  <a:pt x="3505466" y="0"/>
                  <a:pt x="3577032" y="71566"/>
                  <a:pt x="3577032" y="159848"/>
                </a:cubicBezTo>
                <a:lnTo>
                  <a:pt x="3577032" y="799218"/>
                </a:lnTo>
                <a:cubicBezTo>
                  <a:pt x="3577032" y="887500"/>
                  <a:pt x="3505466" y="959066"/>
                  <a:pt x="3417184" y="959066"/>
                </a:cubicBezTo>
                <a:lnTo>
                  <a:pt x="159848" y="959066"/>
                </a:lnTo>
                <a:cubicBezTo>
                  <a:pt x="71566" y="959066"/>
                  <a:pt x="0" y="887500"/>
                  <a:pt x="0" y="799218"/>
                </a:cubicBezTo>
                <a:lnTo>
                  <a:pt x="0" y="159848"/>
                </a:lnTo>
                <a:close/>
              </a:path>
            </a:pathLst>
          </a:custGeom>
          <a:solidFill>
            <a:schemeClr val="accent2">
              <a:lumMod val="75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803957" tIns="172548" rIns="172548" bIns="172548" numCol="1" spcCol="1270" anchor="ctr" anchorCtr="0">
            <a:noAutofit/>
          </a:bodyPr>
          <a:lstStyle/>
          <a:p>
            <a:pPr lvl="0" algn="l" defTabSz="1466850">
              <a:lnSpc>
                <a:spcPct val="90000"/>
              </a:lnSpc>
              <a:spcBef>
                <a:spcPct val="0"/>
              </a:spcBef>
              <a:spcAft>
                <a:spcPct val="35000"/>
              </a:spcAft>
            </a:pPr>
            <a:r>
              <a:rPr lang="es-ES" sz="2400" b="1" kern="1200" dirty="0">
                <a:latin typeface="Arial" panose="020B0604020202020204" pitchFamily="34" charset="0"/>
                <a:cs typeface="Arial" panose="020B0604020202020204" pitchFamily="34" charset="0"/>
              </a:rPr>
              <a:t>INVESTIGACIÓN</a:t>
            </a:r>
          </a:p>
          <a:p>
            <a:pPr lvl="0" algn="ctr" defTabSz="1466850">
              <a:lnSpc>
                <a:spcPct val="90000"/>
              </a:lnSpc>
              <a:spcBef>
                <a:spcPct val="0"/>
              </a:spcBef>
              <a:spcAft>
                <a:spcPct val="35000"/>
              </a:spcAft>
            </a:pPr>
            <a:r>
              <a:rPr lang="es-ES" sz="2400" dirty="0">
                <a:latin typeface="Arial" panose="020B0604020202020204" pitchFamily="34" charset="0"/>
                <a:cs typeface="Arial" panose="020B0604020202020204" pitchFamily="34" charset="0"/>
              </a:rPr>
              <a:t>(Autoridad Investigadora)</a:t>
            </a:r>
            <a:endParaRPr lang="es-ES" sz="2400" kern="1200" dirty="0">
              <a:latin typeface="Arial" panose="020B0604020202020204" pitchFamily="34" charset="0"/>
              <a:cs typeface="Arial" panose="020B0604020202020204" pitchFamily="34" charset="0"/>
            </a:endParaRPr>
          </a:p>
        </p:txBody>
      </p:sp>
      <p:sp>
        <p:nvSpPr>
          <p:cNvPr id="24" name="Elipse 23">
            <a:extLst>
              <a:ext uri="{FF2B5EF4-FFF2-40B4-BE49-F238E27FC236}">
                <a16:creationId xmlns:a16="http://schemas.microsoft.com/office/drawing/2014/main" id="{1473F00C-6E6B-4A5C-8A51-76FC44296242}"/>
              </a:ext>
            </a:extLst>
          </p:cNvPr>
          <p:cNvSpPr/>
          <p:nvPr/>
        </p:nvSpPr>
        <p:spPr>
          <a:xfrm>
            <a:off x="1386822" y="4112991"/>
            <a:ext cx="1657874" cy="1658166"/>
          </a:xfrm>
          <a:prstGeom prst="ellipse">
            <a:avLst/>
          </a:prstGeom>
        </p:spPr>
        <p:style>
          <a:lnRef idx="1">
            <a:schemeClr val="accent2"/>
          </a:lnRef>
          <a:fillRef idx="2">
            <a:schemeClr val="accent2"/>
          </a:fillRef>
          <a:effectRef idx="1">
            <a:schemeClr val="accent2"/>
          </a:effectRef>
          <a:fontRef idx="minor">
            <a:schemeClr val="dk1"/>
          </a:fontRef>
        </p:style>
      </p:sp>
      <p:sp>
        <p:nvSpPr>
          <p:cNvPr id="3" name="Título 1">
            <a:extLst>
              <a:ext uri="{FF2B5EF4-FFF2-40B4-BE49-F238E27FC236}">
                <a16:creationId xmlns:a16="http://schemas.microsoft.com/office/drawing/2014/main" id="{7E24860B-8503-914B-9269-48275ECAF3A2}"/>
              </a:ext>
            </a:extLst>
          </p:cNvPr>
          <p:cNvSpPr txBox="1">
            <a:spLocks/>
          </p:cNvSpPr>
          <p:nvPr/>
        </p:nvSpPr>
        <p:spPr>
          <a:xfrm>
            <a:off x="2564164" y="39635"/>
            <a:ext cx="8598994" cy="11747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b="1" dirty="0">
                <a:solidFill>
                  <a:schemeClr val="accent5">
                    <a:lumMod val="50000"/>
                  </a:schemeClr>
                </a:solidFill>
                <a:latin typeface="Myriad Pro" panose="020B0503030403020204" pitchFamily="34" charset="0"/>
              </a:rPr>
              <a:t> Autoridades en el Procedimiento</a:t>
            </a:r>
          </a:p>
        </p:txBody>
      </p:sp>
      <p:sp>
        <p:nvSpPr>
          <p:cNvPr id="11" name="Elipse 10">
            <a:extLst>
              <a:ext uri="{FF2B5EF4-FFF2-40B4-BE49-F238E27FC236}">
                <a16:creationId xmlns:a16="http://schemas.microsoft.com/office/drawing/2014/main" id="{1E24E4B4-D12E-4B7A-8D8E-E3537D497F8A}"/>
              </a:ext>
            </a:extLst>
          </p:cNvPr>
          <p:cNvSpPr/>
          <p:nvPr/>
        </p:nvSpPr>
        <p:spPr>
          <a:xfrm>
            <a:off x="3233207" y="4562809"/>
            <a:ext cx="165992" cy="165992"/>
          </a:xfrm>
          <a:prstGeom prst="ellipse">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sp>
      <p:sp>
        <p:nvSpPr>
          <p:cNvPr id="12" name="Elipse 11">
            <a:extLst>
              <a:ext uri="{FF2B5EF4-FFF2-40B4-BE49-F238E27FC236}">
                <a16:creationId xmlns:a16="http://schemas.microsoft.com/office/drawing/2014/main" id="{EFE99140-5BFD-4AD6-8DCB-C4EE85C6B1BE}"/>
              </a:ext>
            </a:extLst>
          </p:cNvPr>
          <p:cNvSpPr/>
          <p:nvPr/>
        </p:nvSpPr>
        <p:spPr>
          <a:xfrm>
            <a:off x="3484245" y="4426262"/>
            <a:ext cx="165992" cy="165992"/>
          </a:xfrm>
          <a:prstGeom prst="ellipse">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sp>
      <p:sp>
        <p:nvSpPr>
          <p:cNvPr id="14" name="Forma libre 22">
            <a:extLst>
              <a:ext uri="{FF2B5EF4-FFF2-40B4-BE49-F238E27FC236}">
                <a16:creationId xmlns:a16="http://schemas.microsoft.com/office/drawing/2014/main" id="{659578A0-BA1D-43C2-8810-D0DC13FD21E1}"/>
              </a:ext>
            </a:extLst>
          </p:cNvPr>
          <p:cNvSpPr/>
          <p:nvPr/>
        </p:nvSpPr>
        <p:spPr>
          <a:xfrm>
            <a:off x="6402732" y="4952887"/>
            <a:ext cx="5145762" cy="959066"/>
          </a:xfrm>
          <a:custGeom>
            <a:avLst/>
            <a:gdLst>
              <a:gd name="connsiteX0" fmla="*/ 0 w 5145762"/>
              <a:gd name="connsiteY0" fmla="*/ 0 h 959066"/>
              <a:gd name="connsiteX1" fmla="*/ 5145762 w 5145762"/>
              <a:gd name="connsiteY1" fmla="*/ 0 h 959066"/>
              <a:gd name="connsiteX2" fmla="*/ 5145762 w 5145762"/>
              <a:gd name="connsiteY2" fmla="*/ 959066 h 959066"/>
              <a:gd name="connsiteX3" fmla="*/ 0 w 5145762"/>
              <a:gd name="connsiteY3" fmla="*/ 959066 h 959066"/>
              <a:gd name="connsiteX4" fmla="*/ 0 w 5145762"/>
              <a:gd name="connsiteY4" fmla="*/ 0 h 95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5762" h="959066">
                <a:moveTo>
                  <a:pt x="0" y="0"/>
                </a:moveTo>
                <a:lnTo>
                  <a:pt x="5145762" y="0"/>
                </a:lnTo>
                <a:lnTo>
                  <a:pt x="5145762" y="959066"/>
                </a:lnTo>
                <a:lnTo>
                  <a:pt x="0" y="9590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50800" rIns="50800" bIns="50800" numCol="1" spcCol="1270" anchor="t" anchorCtr="0">
            <a:noAutofit/>
          </a:bodyPr>
          <a:lstStyle/>
          <a:p>
            <a:pPr marL="342900" indent="-342900" defTabSz="889000">
              <a:lnSpc>
                <a:spcPct val="90000"/>
              </a:lnSpc>
              <a:spcBef>
                <a:spcPct val="0"/>
              </a:spcBef>
              <a:spcAft>
                <a:spcPct val="15000"/>
              </a:spcAft>
              <a:buFont typeface="Wingdings" panose="05000000000000000000" pitchFamily="2" charset="2"/>
              <a:buChar char="v"/>
            </a:pPr>
            <a:r>
              <a:rPr lang="es-ES" sz="2000" kern="1200" dirty="0"/>
              <a:t>ASE</a:t>
            </a:r>
          </a:p>
          <a:p>
            <a:pPr marL="342900" lvl="1" indent="-342900" algn="l" defTabSz="889000">
              <a:lnSpc>
                <a:spcPct val="90000"/>
              </a:lnSpc>
              <a:spcBef>
                <a:spcPct val="0"/>
              </a:spcBef>
              <a:spcAft>
                <a:spcPct val="15000"/>
              </a:spcAft>
              <a:buFont typeface="Wingdings" panose="05000000000000000000" pitchFamily="2" charset="2"/>
              <a:buChar char="v"/>
            </a:pPr>
            <a:r>
              <a:rPr lang="es-ES" sz="2000" kern="1200" dirty="0"/>
              <a:t>SFP</a:t>
            </a:r>
          </a:p>
          <a:p>
            <a:pPr marL="342900" lvl="1" indent="-342900" algn="l" defTabSz="889000">
              <a:lnSpc>
                <a:spcPct val="90000"/>
              </a:lnSpc>
              <a:spcBef>
                <a:spcPct val="0"/>
              </a:spcBef>
              <a:spcAft>
                <a:spcPct val="15000"/>
              </a:spcAft>
              <a:buFont typeface="Wingdings" panose="05000000000000000000" pitchFamily="2" charset="2"/>
              <a:buChar char="v"/>
            </a:pPr>
            <a:r>
              <a:rPr lang="es-ES" sz="2000" kern="1200" dirty="0" err="1"/>
              <a:t>OIC’s</a:t>
            </a:r>
            <a:endParaRPr lang="es-ES" sz="2000" kern="1200" dirty="0"/>
          </a:p>
          <a:p>
            <a:pPr marL="342900" lvl="1" indent="-342900" algn="l" defTabSz="889000">
              <a:lnSpc>
                <a:spcPct val="90000"/>
              </a:lnSpc>
              <a:spcBef>
                <a:spcPct val="0"/>
              </a:spcBef>
              <a:spcAft>
                <a:spcPct val="15000"/>
              </a:spcAft>
              <a:buFont typeface="Wingdings" panose="05000000000000000000" pitchFamily="2" charset="2"/>
              <a:buChar char="v"/>
            </a:pPr>
            <a:r>
              <a:rPr lang="es-ES" sz="2000" dirty="0"/>
              <a:t>Contralorías Municipales</a:t>
            </a:r>
            <a:endParaRPr lang="es-ES" sz="2000" kern="1200" dirty="0"/>
          </a:p>
          <a:p>
            <a:pPr marL="228600" lvl="1" indent="-228600" algn="l" defTabSz="889000">
              <a:lnSpc>
                <a:spcPct val="90000"/>
              </a:lnSpc>
              <a:spcBef>
                <a:spcPct val="0"/>
              </a:spcBef>
              <a:spcAft>
                <a:spcPct val="15000"/>
              </a:spcAft>
              <a:buChar char="••"/>
            </a:pPr>
            <a:endParaRPr lang="es-ES" sz="2000" kern="1200" dirty="0"/>
          </a:p>
        </p:txBody>
      </p:sp>
      <p:sp>
        <p:nvSpPr>
          <p:cNvPr id="15" name="Forma libre 24">
            <a:extLst>
              <a:ext uri="{FF2B5EF4-FFF2-40B4-BE49-F238E27FC236}">
                <a16:creationId xmlns:a16="http://schemas.microsoft.com/office/drawing/2014/main" id="{1A750D5D-C430-4D92-8EA4-CCE67B9E4BD9}"/>
              </a:ext>
            </a:extLst>
          </p:cNvPr>
          <p:cNvSpPr/>
          <p:nvPr/>
        </p:nvSpPr>
        <p:spPr>
          <a:xfrm>
            <a:off x="4725087" y="3473196"/>
            <a:ext cx="4114953" cy="1182562"/>
          </a:xfrm>
          <a:custGeom>
            <a:avLst/>
            <a:gdLst>
              <a:gd name="connsiteX0" fmla="*/ 0 w 3577032"/>
              <a:gd name="connsiteY0" fmla="*/ 159848 h 959066"/>
              <a:gd name="connsiteX1" fmla="*/ 159848 w 3577032"/>
              <a:gd name="connsiteY1" fmla="*/ 0 h 959066"/>
              <a:gd name="connsiteX2" fmla="*/ 3417184 w 3577032"/>
              <a:gd name="connsiteY2" fmla="*/ 0 h 959066"/>
              <a:gd name="connsiteX3" fmla="*/ 3577032 w 3577032"/>
              <a:gd name="connsiteY3" fmla="*/ 159848 h 959066"/>
              <a:gd name="connsiteX4" fmla="*/ 3577032 w 3577032"/>
              <a:gd name="connsiteY4" fmla="*/ 799218 h 959066"/>
              <a:gd name="connsiteX5" fmla="*/ 3417184 w 3577032"/>
              <a:gd name="connsiteY5" fmla="*/ 959066 h 959066"/>
              <a:gd name="connsiteX6" fmla="*/ 159848 w 3577032"/>
              <a:gd name="connsiteY6" fmla="*/ 959066 h 959066"/>
              <a:gd name="connsiteX7" fmla="*/ 0 w 3577032"/>
              <a:gd name="connsiteY7" fmla="*/ 799218 h 959066"/>
              <a:gd name="connsiteX8" fmla="*/ 0 w 3577032"/>
              <a:gd name="connsiteY8" fmla="*/ 159848 h 9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7032" h="959066">
                <a:moveTo>
                  <a:pt x="0" y="159848"/>
                </a:moveTo>
                <a:cubicBezTo>
                  <a:pt x="0" y="71566"/>
                  <a:pt x="71566" y="0"/>
                  <a:pt x="159848" y="0"/>
                </a:cubicBezTo>
                <a:lnTo>
                  <a:pt x="3417184" y="0"/>
                </a:lnTo>
                <a:cubicBezTo>
                  <a:pt x="3505466" y="0"/>
                  <a:pt x="3577032" y="71566"/>
                  <a:pt x="3577032" y="159848"/>
                </a:cubicBezTo>
                <a:lnTo>
                  <a:pt x="3577032" y="799218"/>
                </a:lnTo>
                <a:cubicBezTo>
                  <a:pt x="3577032" y="887500"/>
                  <a:pt x="3505466" y="959066"/>
                  <a:pt x="3417184" y="959066"/>
                </a:cubicBezTo>
                <a:lnTo>
                  <a:pt x="159848" y="959066"/>
                </a:lnTo>
                <a:cubicBezTo>
                  <a:pt x="71566" y="959066"/>
                  <a:pt x="0" y="887500"/>
                  <a:pt x="0" y="799218"/>
                </a:cubicBezTo>
                <a:lnTo>
                  <a:pt x="0" y="159848"/>
                </a:lnTo>
                <a:close/>
              </a:path>
            </a:pathLst>
          </a:custGeom>
          <a:solidFill>
            <a:schemeClr val="accent2">
              <a:lumMod val="75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803957" tIns="172548" rIns="172548" bIns="172548" numCol="1" spcCol="1270" anchor="ctr" anchorCtr="0">
            <a:noAutofit/>
          </a:bodyPr>
          <a:lstStyle/>
          <a:p>
            <a:pPr lvl="0" algn="l" defTabSz="1466850">
              <a:lnSpc>
                <a:spcPct val="90000"/>
              </a:lnSpc>
              <a:spcBef>
                <a:spcPct val="0"/>
              </a:spcBef>
              <a:spcAft>
                <a:spcPct val="35000"/>
              </a:spcAft>
            </a:pPr>
            <a:r>
              <a:rPr lang="es-ES" sz="2400" b="1" kern="1200" dirty="0">
                <a:latin typeface="Arial" panose="020B0604020202020204" pitchFamily="34" charset="0"/>
                <a:cs typeface="Arial" panose="020B0604020202020204" pitchFamily="34" charset="0"/>
              </a:rPr>
              <a:t>SUBSTANCIACIÓN</a:t>
            </a:r>
          </a:p>
          <a:p>
            <a:pPr lvl="0" algn="l" defTabSz="1466850">
              <a:lnSpc>
                <a:spcPct val="90000"/>
              </a:lnSpc>
              <a:spcBef>
                <a:spcPct val="0"/>
              </a:spcBef>
              <a:spcAft>
                <a:spcPct val="35000"/>
              </a:spcAft>
            </a:pPr>
            <a:r>
              <a:rPr lang="es-ES" sz="2400" dirty="0">
                <a:latin typeface="Arial" panose="020B0604020202020204" pitchFamily="34" charset="0"/>
                <a:cs typeface="Arial" panose="020B0604020202020204" pitchFamily="34" charset="0"/>
              </a:rPr>
              <a:t>(Autoridad Substanciadora)</a:t>
            </a:r>
            <a:endParaRPr lang="es-ES" sz="2400" kern="1200" dirty="0">
              <a:latin typeface="Arial" panose="020B0604020202020204" pitchFamily="34" charset="0"/>
              <a:cs typeface="Arial" panose="020B0604020202020204" pitchFamily="34" charset="0"/>
            </a:endParaRPr>
          </a:p>
        </p:txBody>
      </p:sp>
      <p:sp>
        <p:nvSpPr>
          <p:cNvPr id="16" name="Forma libre 25">
            <a:extLst>
              <a:ext uri="{FF2B5EF4-FFF2-40B4-BE49-F238E27FC236}">
                <a16:creationId xmlns:a16="http://schemas.microsoft.com/office/drawing/2014/main" id="{EA362014-6C4F-4871-A551-2EA01C687F0F}"/>
              </a:ext>
            </a:extLst>
          </p:cNvPr>
          <p:cNvSpPr/>
          <p:nvPr/>
        </p:nvSpPr>
        <p:spPr>
          <a:xfrm>
            <a:off x="8967722" y="3696692"/>
            <a:ext cx="2845436" cy="959066"/>
          </a:xfrm>
          <a:custGeom>
            <a:avLst/>
            <a:gdLst>
              <a:gd name="connsiteX0" fmla="*/ 0 w 2845436"/>
              <a:gd name="connsiteY0" fmla="*/ 0 h 959066"/>
              <a:gd name="connsiteX1" fmla="*/ 2845436 w 2845436"/>
              <a:gd name="connsiteY1" fmla="*/ 0 h 959066"/>
              <a:gd name="connsiteX2" fmla="*/ 2845436 w 2845436"/>
              <a:gd name="connsiteY2" fmla="*/ 959066 h 959066"/>
              <a:gd name="connsiteX3" fmla="*/ 0 w 2845436"/>
              <a:gd name="connsiteY3" fmla="*/ 959066 h 959066"/>
              <a:gd name="connsiteX4" fmla="*/ 0 w 2845436"/>
              <a:gd name="connsiteY4" fmla="*/ 0 h 95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436" h="959066">
                <a:moveTo>
                  <a:pt x="0" y="0"/>
                </a:moveTo>
                <a:lnTo>
                  <a:pt x="2845436" y="0"/>
                </a:lnTo>
                <a:lnTo>
                  <a:pt x="2845436" y="959066"/>
                </a:lnTo>
                <a:lnTo>
                  <a:pt x="0" y="9590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50800" rIns="50800" bIns="50800" numCol="1" spcCol="1270" anchor="t" anchorCtr="0">
            <a:noAutofit/>
          </a:bodyPr>
          <a:lstStyle/>
          <a:p>
            <a:pPr marL="342900" indent="-342900" defTabSz="889000">
              <a:lnSpc>
                <a:spcPct val="90000"/>
              </a:lnSpc>
              <a:spcBef>
                <a:spcPct val="0"/>
              </a:spcBef>
              <a:spcAft>
                <a:spcPct val="15000"/>
              </a:spcAft>
              <a:buFont typeface="Wingdings" panose="05000000000000000000" pitchFamily="2" charset="2"/>
              <a:buChar char="v"/>
            </a:pPr>
            <a:r>
              <a:rPr lang="es-ES" sz="2000" dirty="0"/>
              <a:t>ASE</a:t>
            </a:r>
          </a:p>
          <a:p>
            <a:pPr marL="342900" lvl="1" indent="-342900" defTabSz="889000">
              <a:lnSpc>
                <a:spcPct val="90000"/>
              </a:lnSpc>
              <a:spcBef>
                <a:spcPct val="0"/>
              </a:spcBef>
              <a:spcAft>
                <a:spcPct val="15000"/>
              </a:spcAft>
              <a:buFont typeface="Wingdings" panose="05000000000000000000" pitchFamily="2" charset="2"/>
              <a:buChar char="v"/>
            </a:pPr>
            <a:r>
              <a:rPr lang="es-ES" sz="2000" dirty="0"/>
              <a:t>SFP</a:t>
            </a:r>
          </a:p>
          <a:p>
            <a:pPr marL="342900" lvl="1" indent="-342900" defTabSz="889000">
              <a:lnSpc>
                <a:spcPct val="90000"/>
              </a:lnSpc>
              <a:spcBef>
                <a:spcPct val="0"/>
              </a:spcBef>
              <a:spcAft>
                <a:spcPct val="15000"/>
              </a:spcAft>
              <a:buFont typeface="Wingdings" panose="05000000000000000000" pitchFamily="2" charset="2"/>
              <a:buChar char="v"/>
            </a:pPr>
            <a:r>
              <a:rPr lang="es-ES" sz="2000" dirty="0" err="1"/>
              <a:t>OIC’s</a:t>
            </a:r>
            <a:endParaRPr lang="es-ES" sz="2000" dirty="0"/>
          </a:p>
          <a:p>
            <a:pPr marL="342900" lvl="1" indent="-342900" defTabSz="889000">
              <a:lnSpc>
                <a:spcPct val="90000"/>
              </a:lnSpc>
              <a:spcBef>
                <a:spcPct val="0"/>
              </a:spcBef>
              <a:spcAft>
                <a:spcPct val="15000"/>
              </a:spcAft>
              <a:buFont typeface="Wingdings" panose="05000000000000000000" pitchFamily="2" charset="2"/>
              <a:buChar char="v"/>
            </a:pPr>
            <a:r>
              <a:rPr lang="es-ES" sz="2000" dirty="0"/>
              <a:t>Contralorías Municipales</a:t>
            </a:r>
          </a:p>
          <a:p>
            <a:pPr marL="228600" lvl="1" indent="-228600" algn="l" defTabSz="889000">
              <a:lnSpc>
                <a:spcPct val="90000"/>
              </a:lnSpc>
              <a:spcBef>
                <a:spcPct val="0"/>
              </a:spcBef>
              <a:spcAft>
                <a:spcPct val="15000"/>
              </a:spcAft>
              <a:buChar char="••"/>
            </a:pPr>
            <a:endParaRPr lang="es-ES" sz="2000" kern="1200" dirty="0"/>
          </a:p>
        </p:txBody>
      </p:sp>
      <p:sp>
        <p:nvSpPr>
          <p:cNvPr id="17" name="Elipse 16">
            <a:extLst>
              <a:ext uri="{FF2B5EF4-FFF2-40B4-BE49-F238E27FC236}">
                <a16:creationId xmlns:a16="http://schemas.microsoft.com/office/drawing/2014/main" id="{57DD5295-AB28-41B1-A314-096DEF0479AD}"/>
              </a:ext>
            </a:extLst>
          </p:cNvPr>
          <p:cNvSpPr/>
          <p:nvPr/>
        </p:nvSpPr>
        <p:spPr>
          <a:xfrm>
            <a:off x="3733233" y="2730014"/>
            <a:ext cx="1657874" cy="1658166"/>
          </a:xfrm>
          <a:prstGeom prst="ellipse">
            <a:avLst/>
          </a:prstGeom>
        </p:spPr>
        <p:style>
          <a:lnRef idx="1">
            <a:schemeClr val="accent2"/>
          </a:lnRef>
          <a:fillRef idx="2">
            <a:schemeClr val="accent2"/>
          </a:fillRef>
          <a:effectRef idx="1">
            <a:schemeClr val="accent2"/>
          </a:effectRef>
          <a:fontRef idx="minor">
            <a:schemeClr val="dk1"/>
          </a:fontRef>
        </p:style>
      </p:sp>
      <p:sp>
        <p:nvSpPr>
          <p:cNvPr id="18" name="Forma libre 27">
            <a:extLst>
              <a:ext uri="{FF2B5EF4-FFF2-40B4-BE49-F238E27FC236}">
                <a16:creationId xmlns:a16="http://schemas.microsoft.com/office/drawing/2014/main" id="{161D2B0B-4761-4756-9FE1-CF9E77BF08BD}"/>
              </a:ext>
            </a:extLst>
          </p:cNvPr>
          <p:cNvSpPr/>
          <p:nvPr/>
        </p:nvSpPr>
        <p:spPr>
          <a:xfrm>
            <a:off x="5769496" y="1634884"/>
            <a:ext cx="3577032" cy="1174793"/>
          </a:xfrm>
          <a:custGeom>
            <a:avLst/>
            <a:gdLst>
              <a:gd name="connsiteX0" fmla="*/ 0 w 3577032"/>
              <a:gd name="connsiteY0" fmla="*/ 159848 h 959066"/>
              <a:gd name="connsiteX1" fmla="*/ 159848 w 3577032"/>
              <a:gd name="connsiteY1" fmla="*/ 0 h 959066"/>
              <a:gd name="connsiteX2" fmla="*/ 3417184 w 3577032"/>
              <a:gd name="connsiteY2" fmla="*/ 0 h 959066"/>
              <a:gd name="connsiteX3" fmla="*/ 3577032 w 3577032"/>
              <a:gd name="connsiteY3" fmla="*/ 159848 h 959066"/>
              <a:gd name="connsiteX4" fmla="*/ 3577032 w 3577032"/>
              <a:gd name="connsiteY4" fmla="*/ 799218 h 959066"/>
              <a:gd name="connsiteX5" fmla="*/ 3417184 w 3577032"/>
              <a:gd name="connsiteY5" fmla="*/ 959066 h 959066"/>
              <a:gd name="connsiteX6" fmla="*/ 159848 w 3577032"/>
              <a:gd name="connsiteY6" fmla="*/ 959066 h 959066"/>
              <a:gd name="connsiteX7" fmla="*/ 0 w 3577032"/>
              <a:gd name="connsiteY7" fmla="*/ 799218 h 959066"/>
              <a:gd name="connsiteX8" fmla="*/ 0 w 3577032"/>
              <a:gd name="connsiteY8" fmla="*/ 159848 h 9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7032" h="959066">
                <a:moveTo>
                  <a:pt x="0" y="159848"/>
                </a:moveTo>
                <a:cubicBezTo>
                  <a:pt x="0" y="71566"/>
                  <a:pt x="71566" y="0"/>
                  <a:pt x="159848" y="0"/>
                </a:cubicBezTo>
                <a:lnTo>
                  <a:pt x="3417184" y="0"/>
                </a:lnTo>
                <a:cubicBezTo>
                  <a:pt x="3505466" y="0"/>
                  <a:pt x="3577032" y="71566"/>
                  <a:pt x="3577032" y="159848"/>
                </a:cubicBezTo>
                <a:lnTo>
                  <a:pt x="3577032" y="799218"/>
                </a:lnTo>
                <a:cubicBezTo>
                  <a:pt x="3577032" y="887500"/>
                  <a:pt x="3505466" y="959066"/>
                  <a:pt x="3417184" y="959066"/>
                </a:cubicBezTo>
                <a:lnTo>
                  <a:pt x="159848" y="959066"/>
                </a:lnTo>
                <a:cubicBezTo>
                  <a:pt x="71566" y="959066"/>
                  <a:pt x="0" y="887500"/>
                  <a:pt x="0" y="799218"/>
                </a:cubicBezTo>
                <a:lnTo>
                  <a:pt x="0" y="159848"/>
                </a:lnTo>
                <a:close/>
              </a:path>
            </a:pathLst>
          </a:cu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803957" tIns="172548" rIns="172548" bIns="172548" numCol="1" spcCol="1270" anchor="ctr" anchorCtr="0">
            <a:noAutofit/>
          </a:bodyPr>
          <a:lstStyle/>
          <a:p>
            <a:pPr lvl="0" algn="l" defTabSz="1466850">
              <a:lnSpc>
                <a:spcPct val="90000"/>
              </a:lnSpc>
              <a:spcBef>
                <a:spcPct val="0"/>
              </a:spcBef>
              <a:spcAft>
                <a:spcPct val="35000"/>
              </a:spcAft>
            </a:pPr>
            <a:r>
              <a:rPr lang="es-ES" sz="2400" b="1" kern="1200" dirty="0">
                <a:latin typeface="Arial" panose="020B0604020202020204" pitchFamily="34" charset="0"/>
                <a:cs typeface="Arial" panose="020B0604020202020204" pitchFamily="34" charset="0"/>
              </a:rPr>
              <a:t>RESOLUCIÓN</a:t>
            </a:r>
          </a:p>
          <a:p>
            <a:pPr lvl="0" algn="l" defTabSz="1466850">
              <a:lnSpc>
                <a:spcPct val="90000"/>
              </a:lnSpc>
              <a:spcBef>
                <a:spcPct val="0"/>
              </a:spcBef>
              <a:spcAft>
                <a:spcPct val="35000"/>
              </a:spcAft>
            </a:pPr>
            <a:r>
              <a:rPr lang="es-ES" sz="2400" dirty="0">
                <a:latin typeface="Arial" panose="020B0604020202020204" pitchFamily="34" charset="0"/>
                <a:cs typeface="Arial" panose="020B0604020202020204" pitchFamily="34" charset="0"/>
              </a:rPr>
              <a:t>(Autoridad Resolutora)</a:t>
            </a:r>
            <a:endParaRPr lang="es-ES" sz="2400" kern="1200" dirty="0">
              <a:latin typeface="Arial" panose="020B0604020202020204" pitchFamily="34" charset="0"/>
              <a:cs typeface="Arial" panose="020B0604020202020204" pitchFamily="34" charset="0"/>
            </a:endParaRPr>
          </a:p>
        </p:txBody>
      </p:sp>
      <p:sp>
        <p:nvSpPr>
          <p:cNvPr id="19" name="Forma libre 28">
            <a:extLst>
              <a:ext uri="{FF2B5EF4-FFF2-40B4-BE49-F238E27FC236}">
                <a16:creationId xmlns:a16="http://schemas.microsoft.com/office/drawing/2014/main" id="{4873F922-578C-4806-A7E9-F4B57AB137E2}"/>
              </a:ext>
            </a:extLst>
          </p:cNvPr>
          <p:cNvSpPr/>
          <p:nvPr/>
        </p:nvSpPr>
        <p:spPr>
          <a:xfrm>
            <a:off x="9523063" y="1155940"/>
            <a:ext cx="2357683" cy="1610959"/>
          </a:xfrm>
          <a:custGeom>
            <a:avLst/>
            <a:gdLst>
              <a:gd name="connsiteX0" fmla="*/ 0 w 1789028"/>
              <a:gd name="connsiteY0" fmla="*/ 0 h 959066"/>
              <a:gd name="connsiteX1" fmla="*/ 1789028 w 1789028"/>
              <a:gd name="connsiteY1" fmla="*/ 0 h 959066"/>
              <a:gd name="connsiteX2" fmla="*/ 1789028 w 1789028"/>
              <a:gd name="connsiteY2" fmla="*/ 959066 h 959066"/>
              <a:gd name="connsiteX3" fmla="*/ 0 w 1789028"/>
              <a:gd name="connsiteY3" fmla="*/ 959066 h 959066"/>
              <a:gd name="connsiteX4" fmla="*/ 0 w 1789028"/>
              <a:gd name="connsiteY4" fmla="*/ 0 h 95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028" h="959066">
                <a:moveTo>
                  <a:pt x="0" y="0"/>
                </a:moveTo>
                <a:lnTo>
                  <a:pt x="1789028" y="0"/>
                </a:lnTo>
                <a:lnTo>
                  <a:pt x="1789028" y="959066"/>
                </a:lnTo>
                <a:lnTo>
                  <a:pt x="0" y="9590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43180" rIns="43180" bIns="43180" numCol="1" spcCol="1270" anchor="t" anchorCtr="0">
            <a:noAutofit/>
          </a:bodyPr>
          <a:lstStyle/>
          <a:p>
            <a:pPr marL="285750" lvl="1" indent="-285750" algn="l" defTabSz="577850">
              <a:lnSpc>
                <a:spcPct val="90000"/>
              </a:lnSpc>
              <a:spcBef>
                <a:spcPct val="0"/>
              </a:spcBef>
              <a:spcAft>
                <a:spcPct val="15000"/>
              </a:spcAft>
              <a:buFont typeface="Wingdings" panose="05000000000000000000" pitchFamily="2" charset="2"/>
              <a:buChar char="v"/>
            </a:pPr>
            <a:r>
              <a:rPr lang="es-ES" sz="2400" b="1" kern="1200" dirty="0">
                <a:solidFill>
                  <a:srgbClr val="FF0000"/>
                </a:solidFill>
              </a:rPr>
              <a:t>TJA    </a:t>
            </a:r>
            <a:r>
              <a:rPr lang="es-ES" sz="2400" b="1" u="sng" kern="1200" dirty="0">
                <a:solidFill>
                  <a:srgbClr val="FF0000"/>
                </a:solidFill>
              </a:rPr>
              <a:t>Graves</a:t>
            </a:r>
            <a:endParaRPr lang="es-ES" sz="2000" b="1" u="sng" kern="1200" dirty="0">
              <a:solidFill>
                <a:srgbClr val="FF0000"/>
              </a:solidFill>
            </a:endParaRPr>
          </a:p>
          <a:p>
            <a:pPr marL="0" lvl="1" algn="l" defTabSz="577850">
              <a:lnSpc>
                <a:spcPct val="90000"/>
              </a:lnSpc>
              <a:spcBef>
                <a:spcPct val="0"/>
              </a:spcBef>
              <a:spcAft>
                <a:spcPct val="15000"/>
              </a:spcAft>
            </a:pPr>
            <a:endParaRPr lang="es-ES" sz="2000" b="1" kern="1200" dirty="0">
              <a:solidFill>
                <a:srgbClr val="FF0000"/>
              </a:solidFill>
            </a:endParaRPr>
          </a:p>
          <a:p>
            <a:pPr marL="342900" indent="-342900" defTabSz="889000">
              <a:lnSpc>
                <a:spcPct val="90000"/>
              </a:lnSpc>
              <a:spcBef>
                <a:spcPct val="0"/>
              </a:spcBef>
              <a:spcAft>
                <a:spcPct val="15000"/>
              </a:spcAft>
              <a:buFont typeface="Wingdings" panose="05000000000000000000" pitchFamily="2" charset="2"/>
              <a:buChar char="v"/>
            </a:pPr>
            <a:r>
              <a:rPr lang="es-ES" sz="2000" dirty="0"/>
              <a:t>ASE     </a:t>
            </a:r>
            <a:r>
              <a:rPr lang="es-ES" sz="2000" b="1" u="sng" dirty="0">
                <a:solidFill>
                  <a:srgbClr val="FF0000"/>
                </a:solidFill>
              </a:rPr>
              <a:t>No Graves</a:t>
            </a:r>
          </a:p>
          <a:p>
            <a:pPr marL="342900" lvl="1" indent="-342900" defTabSz="889000">
              <a:lnSpc>
                <a:spcPct val="90000"/>
              </a:lnSpc>
              <a:spcBef>
                <a:spcPct val="0"/>
              </a:spcBef>
              <a:spcAft>
                <a:spcPct val="15000"/>
              </a:spcAft>
              <a:buFont typeface="Wingdings" panose="05000000000000000000" pitchFamily="2" charset="2"/>
              <a:buChar char="v"/>
            </a:pPr>
            <a:r>
              <a:rPr lang="es-ES" sz="2000" dirty="0"/>
              <a:t>SFP</a:t>
            </a:r>
          </a:p>
          <a:p>
            <a:pPr marL="342900" lvl="1" indent="-342900" defTabSz="889000">
              <a:lnSpc>
                <a:spcPct val="90000"/>
              </a:lnSpc>
              <a:spcBef>
                <a:spcPct val="0"/>
              </a:spcBef>
              <a:spcAft>
                <a:spcPct val="15000"/>
              </a:spcAft>
              <a:buFont typeface="Wingdings" panose="05000000000000000000" pitchFamily="2" charset="2"/>
              <a:buChar char="v"/>
            </a:pPr>
            <a:r>
              <a:rPr lang="es-ES" sz="2000" dirty="0" err="1"/>
              <a:t>OIC’s</a:t>
            </a:r>
            <a:endParaRPr lang="es-ES" sz="2000" dirty="0"/>
          </a:p>
          <a:p>
            <a:pPr marL="342900" lvl="1" indent="-342900" defTabSz="889000">
              <a:lnSpc>
                <a:spcPct val="90000"/>
              </a:lnSpc>
              <a:spcBef>
                <a:spcPct val="0"/>
              </a:spcBef>
              <a:spcAft>
                <a:spcPct val="15000"/>
              </a:spcAft>
              <a:buFont typeface="Wingdings" panose="05000000000000000000" pitchFamily="2" charset="2"/>
              <a:buChar char="v"/>
            </a:pPr>
            <a:r>
              <a:rPr lang="es-ES" sz="2000" dirty="0"/>
              <a:t>Contralorías Municipales</a:t>
            </a:r>
          </a:p>
        </p:txBody>
      </p:sp>
      <p:sp>
        <p:nvSpPr>
          <p:cNvPr id="20" name="Elipse 19">
            <a:extLst>
              <a:ext uri="{FF2B5EF4-FFF2-40B4-BE49-F238E27FC236}">
                <a16:creationId xmlns:a16="http://schemas.microsoft.com/office/drawing/2014/main" id="{116B9AE5-2287-4565-B698-3E089C2D0EAF}"/>
              </a:ext>
            </a:extLst>
          </p:cNvPr>
          <p:cNvSpPr/>
          <p:nvPr/>
        </p:nvSpPr>
        <p:spPr>
          <a:xfrm>
            <a:off x="4744858" y="950647"/>
            <a:ext cx="1657874" cy="1658166"/>
          </a:xfrm>
          <a:prstGeom prst="ellipse">
            <a:avLst/>
          </a:prstGeom>
        </p:spPr>
        <p:style>
          <a:lnRef idx="1">
            <a:schemeClr val="accent2"/>
          </a:lnRef>
          <a:fillRef idx="2">
            <a:schemeClr val="accent2"/>
          </a:fillRef>
          <a:effectRef idx="1">
            <a:schemeClr val="accent2"/>
          </a:effectRef>
          <a:fontRef idx="minor">
            <a:schemeClr val="dk1"/>
          </a:fontRef>
        </p:style>
      </p:sp>
      <p:pic>
        <p:nvPicPr>
          <p:cNvPr id="21" name="Imagen 20">
            <a:extLst>
              <a:ext uri="{FF2B5EF4-FFF2-40B4-BE49-F238E27FC236}">
                <a16:creationId xmlns:a16="http://schemas.microsoft.com/office/drawing/2014/main" id="{04D527CD-DE2B-44EE-9F5F-F33809F7F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830" y="4325730"/>
            <a:ext cx="1028990" cy="873082"/>
          </a:xfrm>
          <a:prstGeom prst="rect">
            <a:avLst/>
          </a:prstGeom>
        </p:spPr>
      </p:pic>
      <p:pic>
        <p:nvPicPr>
          <p:cNvPr id="22" name="Imagen 21">
            <a:extLst>
              <a:ext uri="{FF2B5EF4-FFF2-40B4-BE49-F238E27FC236}">
                <a16:creationId xmlns:a16="http://schemas.microsoft.com/office/drawing/2014/main" id="{8442E134-2B86-4502-8B20-3E40F2366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1370" y="3105789"/>
            <a:ext cx="1215652" cy="808961"/>
          </a:xfrm>
          <a:prstGeom prst="rect">
            <a:avLst/>
          </a:prstGeom>
        </p:spPr>
      </p:pic>
      <p:pic>
        <p:nvPicPr>
          <p:cNvPr id="23" name="Imagen 22">
            <a:extLst>
              <a:ext uri="{FF2B5EF4-FFF2-40B4-BE49-F238E27FC236}">
                <a16:creationId xmlns:a16="http://schemas.microsoft.com/office/drawing/2014/main" id="{AA100BA5-CFF3-4DA7-8D10-5D41920106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0506" y="1269286"/>
            <a:ext cx="1188193" cy="731195"/>
          </a:xfrm>
          <a:prstGeom prst="rect">
            <a:avLst/>
          </a:prstGeom>
        </p:spPr>
      </p:pic>
      <p:sp>
        <p:nvSpPr>
          <p:cNvPr id="25" name="Elipse 24">
            <a:extLst>
              <a:ext uri="{FF2B5EF4-FFF2-40B4-BE49-F238E27FC236}">
                <a16:creationId xmlns:a16="http://schemas.microsoft.com/office/drawing/2014/main" id="{EFE99140-5BFD-4AD6-8DCB-C4EE85C6B1BE}"/>
              </a:ext>
            </a:extLst>
          </p:cNvPr>
          <p:cNvSpPr/>
          <p:nvPr/>
        </p:nvSpPr>
        <p:spPr>
          <a:xfrm>
            <a:off x="5372710" y="3045447"/>
            <a:ext cx="165992" cy="165992"/>
          </a:xfrm>
          <a:prstGeom prst="ellipse">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sp>
      <p:sp>
        <p:nvSpPr>
          <p:cNvPr id="26" name="Elipse 25">
            <a:extLst>
              <a:ext uri="{FF2B5EF4-FFF2-40B4-BE49-F238E27FC236}">
                <a16:creationId xmlns:a16="http://schemas.microsoft.com/office/drawing/2014/main" id="{EFE99140-5BFD-4AD6-8DCB-C4EE85C6B1BE}"/>
              </a:ext>
            </a:extLst>
          </p:cNvPr>
          <p:cNvSpPr/>
          <p:nvPr/>
        </p:nvSpPr>
        <p:spPr>
          <a:xfrm>
            <a:off x="3769493" y="4159738"/>
            <a:ext cx="165992" cy="165992"/>
          </a:xfrm>
          <a:prstGeom prst="ellipse">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sp>
      <p:sp>
        <p:nvSpPr>
          <p:cNvPr id="27" name="Elipse 26">
            <a:extLst>
              <a:ext uri="{FF2B5EF4-FFF2-40B4-BE49-F238E27FC236}">
                <a16:creationId xmlns:a16="http://schemas.microsoft.com/office/drawing/2014/main" id="{EFE99140-5BFD-4AD6-8DCB-C4EE85C6B1BE}"/>
              </a:ext>
            </a:extLst>
          </p:cNvPr>
          <p:cNvSpPr/>
          <p:nvPr/>
        </p:nvSpPr>
        <p:spPr>
          <a:xfrm>
            <a:off x="5603504" y="2730014"/>
            <a:ext cx="165992" cy="156349"/>
          </a:xfrm>
          <a:prstGeom prst="ellipse">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sp>
      <p:sp>
        <p:nvSpPr>
          <p:cNvPr id="30" name="CuadroTexto 29">
            <a:extLst>
              <a:ext uri="{FF2B5EF4-FFF2-40B4-BE49-F238E27FC236}">
                <a16:creationId xmlns:a16="http://schemas.microsoft.com/office/drawing/2014/main" id="{52F29A9D-8F78-421E-B78A-BA19BB4DFEAE}"/>
              </a:ext>
            </a:extLst>
          </p:cNvPr>
          <p:cNvSpPr txBox="1"/>
          <p:nvPr/>
        </p:nvSpPr>
        <p:spPr>
          <a:xfrm>
            <a:off x="11371226" y="6096920"/>
            <a:ext cx="716173" cy="461665"/>
          </a:xfrm>
          <a:prstGeom prst="rect">
            <a:avLst/>
          </a:prstGeom>
          <a:noFill/>
        </p:spPr>
        <p:txBody>
          <a:bodyPr wrap="square" rtlCol="0">
            <a:spAutoFit/>
          </a:bodyPr>
          <a:lstStyle/>
          <a:p>
            <a:r>
              <a:rPr lang="es-ES" sz="2400" b="1" dirty="0"/>
              <a:t>13</a:t>
            </a:r>
            <a:endParaRPr lang="es-MX" sz="2400" b="1" dirty="0"/>
          </a:p>
        </p:txBody>
      </p:sp>
    </p:spTree>
    <p:extLst>
      <p:ext uri="{BB962C8B-B14F-4D97-AF65-F5344CB8AC3E}">
        <p14:creationId xmlns:p14="http://schemas.microsoft.com/office/powerpoint/2010/main" val="135829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4860B-8503-914B-9269-48275ECAF3A2}"/>
              </a:ext>
            </a:extLst>
          </p:cNvPr>
          <p:cNvSpPr txBox="1">
            <a:spLocks/>
          </p:cNvSpPr>
          <p:nvPr/>
        </p:nvSpPr>
        <p:spPr>
          <a:xfrm>
            <a:off x="2904565" y="-39150"/>
            <a:ext cx="8854849" cy="11747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accent5">
                    <a:lumMod val="50000"/>
                  </a:schemeClr>
                </a:solidFill>
                <a:latin typeface="Myriad Pro" panose="020B0503030403020204" pitchFamily="34" charset="0"/>
              </a:rPr>
              <a:t>         </a:t>
            </a:r>
            <a:r>
              <a:rPr lang="es-MX" sz="4100" b="1" dirty="0">
                <a:solidFill>
                  <a:schemeClr val="accent5">
                    <a:lumMod val="50000"/>
                  </a:schemeClr>
                </a:solidFill>
                <a:latin typeface="Myriad Pro" panose="020B0503030403020204" pitchFamily="34" charset="0"/>
              </a:rPr>
              <a:t>¿Cómo inicia la  investigación? </a:t>
            </a:r>
            <a:endParaRPr lang="es-MX" b="1" dirty="0">
              <a:solidFill>
                <a:schemeClr val="accent5">
                  <a:lumMod val="50000"/>
                </a:schemeClr>
              </a:solidFill>
              <a:latin typeface="Myriad Pro" panose="020B0503030403020204" pitchFamily="34" charset="0"/>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b="10558"/>
          <a:stretch/>
        </p:blipFill>
        <p:spPr>
          <a:xfrm>
            <a:off x="9964627" y="4100802"/>
            <a:ext cx="2119343" cy="2152278"/>
          </a:xfrm>
          <a:prstGeom prst="rect">
            <a:avLst/>
          </a:prstGeom>
          <a:ln>
            <a:noFill/>
          </a:ln>
          <a:effectLst>
            <a:softEdge rad="112500"/>
          </a:effectLst>
        </p:spPr>
      </p:pic>
      <p:sp>
        <p:nvSpPr>
          <p:cNvPr id="7" name="CuadroTexto 6"/>
          <p:cNvSpPr txBox="1"/>
          <p:nvPr/>
        </p:nvSpPr>
        <p:spPr>
          <a:xfrm>
            <a:off x="7396223" y="3744557"/>
            <a:ext cx="2760562" cy="2308324"/>
          </a:xfrm>
          <a:prstGeom prst="rect">
            <a:avLst/>
          </a:prstGeom>
          <a:noFill/>
        </p:spPr>
        <p:txBody>
          <a:bodyPr wrap="square" rtlCol="0">
            <a:spAutoFit/>
          </a:bodyPr>
          <a:lstStyle/>
          <a:p>
            <a:pPr algn="ctr"/>
            <a:r>
              <a:rPr lang="es-MX" sz="2400" b="1" dirty="0">
                <a:solidFill>
                  <a:srgbClr val="FF0000"/>
                </a:solidFill>
              </a:rPr>
              <a:t>EJEMPLO:</a:t>
            </a:r>
          </a:p>
          <a:p>
            <a:pPr algn="ctr"/>
            <a:r>
              <a:rPr lang="es-MX" sz="2400" b="1" dirty="0">
                <a:solidFill>
                  <a:srgbClr val="FF0000"/>
                </a:solidFill>
              </a:rPr>
              <a:t>A. 125 V, párrafo segundo Constitución Política del Estado de Puebla.</a:t>
            </a:r>
          </a:p>
        </p:txBody>
      </p:sp>
      <p:sp>
        <p:nvSpPr>
          <p:cNvPr id="4" name="CuadroTexto 3"/>
          <p:cNvSpPr txBox="1"/>
          <p:nvPr/>
        </p:nvSpPr>
        <p:spPr>
          <a:xfrm>
            <a:off x="7141580" y="1235840"/>
            <a:ext cx="4435786" cy="2308324"/>
          </a:xfrm>
          <a:prstGeom prst="rect">
            <a:avLst/>
          </a:prstGeom>
          <a:noFill/>
        </p:spPr>
        <p:txBody>
          <a:bodyPr wrap="square" rtlCol="0">
            <a:spAutoFit/>
          </a:bodyPr>
          <a:lstStyle/>
          <a:p>
            <a:pPr algn="ctr"/>
            <a:r>
              <a:rPr lang="es-MX" sz="2400" b="1" dirty="0">
                <a:latin typeface="Arial Black" panose="020B0A04020102020204" pitchFamily="34" charset="0"/>
                <a:cs typeface="Arial" panose="020B0604020202020204" pitchFamily="34" charset="0"/>
              </a:rPr>
              <a:t>A. 109 CPEUM:</a:t>
            </a:r>
          </a:p>
          <a:p>
            <a:pPr algn="just"/>
            <a:r>
              <a:rPr lang="es-MX" sz="2400" dirty="0"/>
              <a:t> Cualquier ciudadano, mediante la presentación de elementos de prueba, podrá formular denuncia ante la Cámara de Diputados del Congreso de la Unión.</a:t>
            </a:r>
          </a:p>
        </p:txBody>
      </p:sp>
      <p:sp>
        <p:nvSpPr>
          <p:cNvPr id="8" name="CuadroTexto 7">
            <a:extLst>
              <a:ext uri="{FF2B5EF4-FFF2-40B4-BE49-F238E27FC236}">
                <a16:creationId xmlns:a16="http://schemas.microsoft.com/office/drawing/2014/main" id="{AF4B0175-228B-40C4-92E6-A0B1B1663774}"/>
              </a:ext>
            </a:extLst>
          </p:cNvPr>
          <p:cNvSpPr txBox="1"/>
          <p:nvPr/>
        </p:nvSpPr>
        <p:spPr>
          <a:xfrm>
            <a:off x="11307824" y="6253080"/>
            <a:ext cx="716173" cy="461665"/>
          </a:xfrm>
          <a:prstGeom prst="rect">
            <a:avLst/>
          </a:prstGeom>
          <a:noFill/>
        </p:spPr>
        <p:txBody>
          <a:bodyPr wrap="square" rtlCol="0">
            <a:spAutoFit/>
          </a:bodyPr>
          <a:lstStyle/>
          <a:p>
            <a:r>
              <a:rPr lang="es-ES" sz="2400" b="1" dirty="0"/>
              <a:t>14</a:t>
            </a:r>
            <a:endParaRPr lang="es-MX" sz="2400" b="1" dirty="0"/>
          </a:p>
        </p:txBody>
      </p:sp>
      <p:pic>
        <p:nvPicPr>
          <p:cNvPr id="9" name="Imagen 8">
            <a:extLst>
              <a:ext uri="{FF2B5EF4-FFF2-40B4-BE49-F238E27FC236}">
                <a16:creationId xmlns:a16="http://schemas.microsoft.com/office/drawing/2014/main" id="{65167891-F37E-4618-93EB-C8654E11D692}"/>
              </a:ext>
            </a:extLst>
          </p:cNvPr>
          <p:cNvPicPr>
            <a:picLocks noChangeAspect="1"/>
          </p:cNvPicPr>
          <p:nvPr/>
        </p:nvPicPr>
        <p:blipFill>
          <a:blip r:embed="rId4"/>
          <a:stretch>
            <a:fillRect/>
          </a:stretch>
        </p:blipFill>
        <p:spPr>
          <a:xfrm>
            <a:off x="201308" y="1235840"/>
            <a:ext cx="6956612" cy="5217459"/>
          </a:xfrm>
          <a:prstGeom prst="rect">
            <a:avLst/>
          </a:prstGeom>
        </p:spPr>
      </p:pic>
    </p:spTree>
    <p:extLst>
      <p:ext uri="{BB962C8B-B14F-4D97-AF65-F5344CB8AC3E}">
        <p14:creationId xmlns:p14="http://schemas.microsoft.com/office/powerpoint/2010/main" val="239091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12" name="Conector recto 11"/>
          <p:cNvCxnSpPr/>
          <p:nvPr/>
        </p:nvCxnSpPr>
        <p:spPr>
          <a:xfrm>
            <a:off x="7464152" y="3105150"/>
            <a:ext cx="876300" cy="0"/>
          </a:xfrm>
          <a:prstGeom prst="line">
            <a:avLst/>
          </a:prstGeom>
          <a:ln>
            <a:solidFill>
              <a:srgbClr val="FFD966"/>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3771900" y="3105150"/>
            <a:ext cx="876300" cy="0"/>
          </a:xfrm>
          <a:prstGeom prst="line">
            <a:avLst/>
          </a:prstGeom>
          <a:ln>
            <a:solidFill>
              <a:srgbClr val="FFD966"/>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E24860B-8503-914B-9269-48275ECAF3A2}"/>
              </a:ext>
            </a:extLst>
          </p:cNvPr>
          <p:cNvSpPr txBox="1">
            <a:spLocks/>
          </p:cNvSpPr>
          <p:nvPr/>
        </p:nvSpPr>
        <p:spPr>
          <a:xfrm>
            <a:off x="3348762" y="139279"/>
            <a:ext cx="8598994" cy="11747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4000" b="1" dirty="0">
                <a:solidFill>
                  <a:schemeClr val="accent5">
                    <a:lumMod val="50000"/>
                  </a:schemeClr>
                </a:solidFill>
                <a:latin typeface="Myriad Pro" panose="020B0503030403020204" pitchFamily="34" charset="0"/>
              </a:rPr>
              <a:t>Procedimiento para F</a:t>
            </a:r>
            <a:r>
              <a:rPr lang="es-MX" sz="4000" b="1" dirty="0">
                <a:solidFill>
                  <a:schemeClr val="accent5">
                    <a:lumMod val="50000"/>
                  </a:schemeClr>
                </a:solidFill>
                <a:latin typeface="Myriad Pro" panose="020B0503030403020204" pitchFamily="34" charset="0"/>
              </a:rPr>
              <a:t>altas Administrativas </a:t>
            </a:r>
            <a:r>
              <a:rPr lang="es-MX" sz="4000" b="1" dirty="0">
                <a:solidFill>
                  <a:srgbClr val="FF0000"/>
                </a:solidFill>
                <a:latin typeface="Myriad Pro" panose="020B0503030403020204" pitchFamily="34" charset="0"/>
              </a:rPr>
              <a:t>NO GRAVES</a:t>
            </a:r>
          </a:p>
        </p:txBody>
      </p:sp>
      <p:graphicFrame>
        <p:nvGraphicFramePr>
          <p:cNvPr id="3" name="Diagrama 2">
            <a:extLst>
              <a:ext uri="{FF2B5EF4-FFF2-40B4-BE49-F238E27FC236}">
                <a16:creationId xmlns:a16="http://schemas.microsoft.com/office/drawing/2014/main" id="{97CDE7E7-C5AB-4545-AEA2-2C69825762E7}"/>
              </a:ext>
            </a:extLst>
          </p:cNvPr>
          <p:cNvGraphicFramePr/>
          <p:nvPr>
            <p:extLst>
              <p:ext uri="{D42A27DB-BD31-4B8C-83A1-F6EECF244321}">
                <p14:modId xmlns:p14="http://schemas.microsoft.com/office/powerpoint/2010/main" val="2260750624"/>
              </p:ext>
            </p:extLst>
          </p:nvPr>
        </p:nvGraphicFramePr>
        <p:xfrm>
          <a:off x="0" y="1203728"/>
          <a:ext cx="12192000" cy="3120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1803749A-F1E3-4B20-9040-11122C793376}"/>
              </a:ext>
            </a:extLst>
          </p:cNvPr>
          <p:cNvSpPr txBox="1"/>
          <p:nvPr/>
        </p:nvSpPr>
        <p:spPr>
          <a:xfrm>
            <a:off x="2746189" y="200760"/>
            <a:ext cx="2669240" cy="584775"/>
          </a:xfrm>
          <a:prstGeom prst="rect">
            <a:avLst/>
          </a:prstGeom>
          <a:noFill/>
        </p:spPr>
        <p:txBody>
          <a:bodyPr wrap="square" rtlCol="0">
            <a:spAutoFit/>
          </a:bodyPr>
          <a:lstStyle/>
          <a:p>
            <a:pPr marL="514350" indent="-514350">
              <a:buAutoNum type="alphaUcPeriod"/>
            </a:pPr>
            <a:r>
              <a:rPr lang="es-ES" sz="3200" b="1" dirty="0">
                <a:solidFill>
                  <a:srgbClr val="FF0000"/>
                </a:solidFill>
                <a:latin typeface="Arial" panose="020B0604020202020204" pitchFamily="34" charset="0"/>
                <a:cs typeface="Arial" panose="020B0604020202020204" pitchFamily="34" charset="0"/>
              </a:rPr>
              <a:t>208 LGRA</a:t>
            </a:r>
          </a:p>
        </p:txBody>
      </p:sp>
      <p:sp>
        <p:nvSpPr>
          <p:cNvPr id="6" name="CuadroTexto 5">
            <a:extLst>
              <a:ext uri="{FF2B5EF4-FFF2-40B4-BE49-F238E27FC236}">
                <a16:creationId xmlns:a16="http://schemas.microsoft.com/office/drawing/2014/main" id="{D3E01582-DE27-4104-BBC7-7F9AC10AE25B}"/>
              </a:ext>
            </a:extLst>
          </p:cNvPr>
          <p:cNvSpPr txBox="1"/>
          <p:nvPr/>
        </p:nvSpPr>
        <p:spPr>
          <a:xfrm>
            <a:off x="312762" y="1504653"/>
            <a:ext cx="2433427" cy="400110"/>
          </a:xfrm>
          <a:prstGeom prst="rect">
            <a:avLst/>
          </a:prstGeom>
          <a:noFill/>
        </p:spPr>
        <p:txBody>
          <a:bodyPr wrap="square" rtlCol="0">
            <a:spAutoFit/>
          </a:bodyPr>
          <a:lstStyle/>
          <a:p>
            <a:r>
              <a:rPr lang="es-ES" sz="1600" b="1" dirty="0">
                <a:solidFill>
                  <a:srgbClr val="FF0000"/>
                </a:solidFill>
                <a:latin typeface="Arial" panose="020B0604020202020204" pitchFamily="34" charset="0"/>
                <a:cs typeface="Arial" panose="020B0604020202020204" pitchFamily="34" charset="0"/>
              </a:rPr>
              <a:t> </a:t>
            </a:r>
            <a:r>
              <a:rPr lang="es-ES" sz="2000" b="1" dirty="0">
                <a:solidFill>
                  <a:srgbClr val="FF0000"/>
                </a:solidFill>
                <a:latin typeface="Arial" panose="020B0604020202020204" pitchFamily="34" charset="0"/>
                <a:cs typeface="Arial" panose="020B0604020202020204" pitchFamily="34" charset="0"/>
              </a:rPr>
              <a:t>INVESTIGADORA</a:t>
            </a:r>
            <a:endParaRPr lang="es-MX" sz="1600" b="1" dirty="0">
              <a:solidFill>
                <a:srgbClr val="FF0000"/>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54316BC8-4318-420A-9FC3-26DC9C5DB7F3}"/>
              </a:ext>
            </a:extLst>
          </p:cNvPr>
          <p:cNvSpPr txBox="1"/>
          <p:nvPr/>
        </p:nvSpPr>
        <p:spPr>
          <a:xfrm>
            <a:off x="1791998" y="1479957"/>
            <a:ext cx="6714664" cy="400110"/>
          </a:xfrm>
          <a:prstGeom prst="rect">
            <a:avLst/>
          </a:prstGeom>
          <a:noFill/>
        </p:spPr>
        <p:txBody>
          <a:bodyPr wrap="square" rtlCol="0">
            <a:spAutoFit/>
          </a:bodyPr>
          <a:lstStyle/>
          <a:p>
            <a:pPr algn="ctr"/>
            <a:r>
              <a:rPr lang="es-ES" sz="2000" b="1" dirty="0">
                <a:solidFill>
                  <a:srgbClr val="FF0000"/>
                </a:solidFill>
                <a:latin typeface="Arial" panose="020B0604020202020204" pitchFamily="34" charset="0"/>
                <a:cs typeface="Arial" panose="020B0604020202020204" pitchFamily="34" charset="0"/>
              </a:rPr>
              <a:t>SUBSTANCIADORA</a:t>
            </a:r>
            <a:endParaRPr lang="es-MX" sz="2000" b="1" dirty="0">
              <a:solidFill>
                <a:srgbClr val="FF0000"/>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3492BD35-1222-4FC1-AA14-028B7AB4CEC3}"/>
              </a:ext>
            </a:extLst>
          </p:cNvPr>
          <p:cNvSpPr txBox="1"/>
          <p:nvPr/>
        </p:nvSpPr>
        <p:spPr>
          <a:xfrm>
            <a:off x="8093240" y="1492305"/>
            <a:ext cx="2574760" cy="400110"/>
          </a:xfrm>
          <a:prstGeom prst="rect">
            <a:avLst/>
          </a:prstGeom>
          <a:noFill/>
        </p:spPr>
        <p:txBody>
          <a:bodyPr wrap="square" rtlCol="0">
            <a:spAutoFit/>
          </a:bodyPr>
          <a:lstStyle/>
          <a:p>
            <a:r>
              <a:rPr lang="es-ES" sz="2000" b="1" dirty="0">
                <a:solidFill>
                  <a:srgbClr val="FF0000"/>
                </a:solidFill>
                <a:latin typeface="Arial" panose="020B0604020202020204" pitchFamily="34" charset="0"/>
                <a:cs typeface="Arial" panose="020B0604020202020204" pitchFamily="34" charset="0"/>
              </a:rPr>
              <a:t>RESOLUTORA OIC</a:t>
            </a:r>
            <a:endParaRPr lang="es-MX" sz="2000" b="1" dirty="0">
              <a:solidFill>
                <a:srgbClr val="FF0000"/>
              </a:solidFill>
              <a:latin typeface="Arial" panose="020B0604020202020204" pitchFamily="34" charset="0"/>
              <a:cs typeface="Arial" panose="020B0604020202020204" pitchFamily="34" charset="0"/>
            </a:endParaRPr>
          </a:p>
        </p:txBody>
      </p:sp>
      <p:sp>
        <p:nvSpPr>
          <p:cNvPr id="9" name="Flecha: hacia abajo 8">
            <a:extLst>
              <a:ext uri="{FF2B5EF4-FFF2-40B4-BE49-F238E27FC236}">
                <a16:creationId xmlns:a16="http://schemas.microsoft.com/office/drawing/2014/main" id="{FF635FCE-C132-4BD7-9715-7FFA1CEDDDC5}"/>
              </a:ext>
            </a:extLst>
          </p:cNvPr>
          <p:cNvSpPr/>
          <p:nvPr/>
        </p:nvSpPr>
        <p:spPr>
          <a:xfrm>
            <a:off x="8728437" y="4373759"/>
            <a:ext cx="1304365" cy="9281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1E4BDFD7-DB02-4D70-8839-BD79B5F081A6}"/>
              </a:ext>
            </a:extLst>
          </p:cNvPr>
          <p:cNvSpPr txBox="1"/>
          <p:nvPr/>
        </p:nvSpPr>
        <p:spPr>
          <a:xfrm>
            <a:off x="8093240" y="5307521"/>
            <a:ext cx="3724835" cy="1200329"/>
          </a:xfrm>
          <a:prstGeom prst="rect">
            <a:avLst/>
          </a:prstGeom>
          <a:noFill/>
        </p:spPr>
        <p:txBody>
          <a:bodyPr wrap="square" rtlCol="0">
            <a:spAutoFit/>
          </a:bodyPr>
          <a:lstStyle/>
          <a:p>
            <a:r>
              <a:rPr lang="es-ES" sz="2400" b="1" dirty="0">
                <a:solidFill>
                  <a:srgbClr val="FF0000"/>
                </a:solidFill>
              </a:rPr>
              <a:t>RECURSO DE REVOCACIÓN </a:t>
            </a:r>
            <a:r>
              <a:rPr lang="es-ES" sz="2400" b="1" dirty="0"/>
              <a:t>CONTENCIOSO A.210 ADMINSITRATIVO</a:t>
            </a:r>
            <a:endParaRPr lang="es-MX" sz="2400" b="1" dirty="0"/>
          </a:p>
        </p:txBody>
      </p:sp>
      <p:sp>
        <p:nvSpPr>
          <p:cNvPr id="13" name="CuadroTexto 12">
            <a:extLst>
              <a:ext uri="{FF2B5EF4-FFF2-40B4-BE49-F238E27FC236}">
                <a16:creationId xmlns:a16="http://schemas.microsoft.com/office/drawing/2014/main" id="{69862218-80D5-4E29-A82C-156C884E33CB}"/>
              </a:ext>
            </a:extLst>
          </p:cNvPr>
          <p:cNvSpPr txBox="1"/>
          <p:nvPr/>
        </p:nvSpPr>
        <p:spPr>
          <a:xfrm>
            <a:off x="11371226" y="6096920"/>
            <a:ext cx="716173" cy="461665"/>
          </a:xfrm>
          <a:prstGeom prst="rect">
            <a:avLst/>
          </a:prstGeom>
          <a:noFill/>
        </p:spPr>
        <p:txBody>
          <a:bodyPr wrap="square" rtlCol="0">
            <a:spAutoFit/>
          </a:bodyPr>
          <a:lstStyle/>
          <a:p>
            <a:r>
              <a:rPr lang="es-ES" sz="2400" b="1" dirty="0"/>
              <a:t>15</a:t>
            </a:r>
            <a:endParaRPr lang="es-MX" sz="2400" b="1" dirty="0"/>
          </a:p>
        </p:txBody>
      </p:sp>
    </p:spTree>
    <p:extLst>
      <p:ext uri="{BB962C8B-B14F-4D97-AF65-F5344CB8AC3E}">
        <p14:creationId xmlns:p14="http://schemas.microsoft.com/office/powerpoint/2010/main" val="175662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4860B-8503-914B-9269-48275ECAF3A2}"/>
              </a:ext>
            </a:extLst>
          </p:cNvPr>
          <p:cNvSpPr txBox="1">
            <a:spLocks/>
          </p:cNvSpPr>
          <p:nvPr/>
        </p:nvSpPr>
        <p:spPr>
          <a:xfrm>
            <a:off x="3348762" y="139279"/>
            <a:ext cx="8598994" cy="117479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b="1" dirty="0">
                <a:solidFill>
                  <a:schemeClr val="accent5">
                    <a:lumMod val="50000"/>
                  </a:schemeClr>
                </a:solidFill>
                <a:latin typeface="Myriad Pro" panose="020B0503030403020204" pitchFamily="34" charset="0"/>
              </a:rPr>
              <a:t>Procedimiento para F</a:t>
            </a:r>
            <a:r>
              <a:rPr lang="es-MX" b="1" dirty="0">
                <a:solidFill>
                  <a:schemeClr val="accent5">
                    <a:lumMod val="50000"/>
                  </a:schemeClr>
                </a:solidFill>
                <a:latin typeface="Myriad Pro" panose="020B0503030403020204" pitchFamily="34" charset="0"/>
              </a:rPr>
              <a:t>altas Administrativas </a:t>
            </a:r>
            <a:r>
              <a:rPr lang="es-MX" b="1" dirty="0">
                <a:solidFill>
                  <a:srgbClr val="FF0000"/>
                </a:solidFill>
                <a:latin typeface="Myriad Pro" panose="020B0503030403020204" pitchFamily="34" charset="0"/>
              </a:rPr>
              <a:t>GRAVES</a:t>
            </a:r>
          </a:p>
        </p:txBody>
      </p:sp>
      <p:sp>
        <p:nvSpPr>
          <p:cNvPr id="3" name="CuadroTexto 2">
            <a:extLst>
              <a:ext uri="{FF2B5EF4-FFF2-40B4-BE49-F238E27FC236}">
                <a16:creationId xmlns:a16="http://schemas.microsoft.com/office/drawing/2014/main" id="{ED43A29F-A4FC-455A-9735-042AD762024D}"/>
              </a:ext>
            </a:extLst>
          </p:cNvPr>
          <p:cNvSpPr txBox="1"/>
          <p:nvPr/>
        </p:nvSpPr>
        <p:spPr>
          <a:xfrm>
            <a:off x="225126" y="1431228"/>
            <a:ext cx="11494294" cy="461665"/>
          </a:xfrm>
          <a:prstGeom prst="rect">
            <a:avLst/>
          </a:prstGeom>
          <a:noFill/>
        </p:spPr>
        <p:txBody>
          <a:bodyPr wrap="square" rtlCol="0">
            <a:spAutoFit/>
          </a:bodyPr>
          <a:lstStyle/>
          <a:p>
            <a:r>
              <a:rPr lang="es-ES" sz="2400" b="1" dirty="0">
                <a:solidFill>
                  <a:srgbClr val="FF0000"/>
                </a:solidFill>
                <a:latin typeface="Arial" panose="020B0604020202020204" pitchFamily="34" charset="0"/>
                <a:cs typeface="Arial" panose="020B0604020202020204" pitchFamily="34" charset="0"/>
              </a:rPr>
              <a:t>SI LA SUBSTANCIADORA</a:t>
            </a:r>
            <a:r>
              <a:rPr lang="es-ES" sz="2400" b="1" dirty="0">
                <a:latin typeface="Arial" panose="020B0604020202020204" pitchFamily="34" charset="0"/>
                <a:cs typeface="Arial" panose="020B0604020202020204" pitchFamily="34" charset="0"/>
              </a:rPr>
              <a:t> determina </a:t>
            </a:r>
            <a:r>
              <a:rPr lang="es-ES" sz="2400" b="1" dirty="0">
                <a:solidFill>
                  <a:srgbClr val="FF0000"/>
                </a:solidFill>
                <a:latin typeface="Arial" panose="020B0604020202020204" pitchFamily="34" charset="0"/>
                <a:cs typeface="Arial" panose="020B0604020202020204" pitchFamily="34" charset="0"/>
              </a:rPr>
              <a:t>FALTA GRAVE</a:t>
            </a:r>
            <a:r>
              <a:rPr lang="es-ES" sz="2400" b="1" dirty="0">
                <a:latin typeface="Arial" panose="020B0604020202020204" pitchFamily="34" charset="0"/>
                <a:cs typeface="Arial" panose="020B0604020202020204" pitchFamily="34" charset="0"/>
              </a:rPr>
              <a:t> envía IPRA al </a:t>
            </a:r>
            <a:r>
              <a:rPr lang="es-ES" sz="2400" b="1" dirty="0">
                <a:solidFill>
                  <a:srgbClr val="FF0000"/>
                </a:solidFill>
                <a:latin typeface="Arial" panose="020B0604020202020204" pitchFamily="34" charset="0"/>
                <a:cs typeface="Arial" panose="020B0604020202020204" pitchFamily="34" charset="0"/>
              </a:rPr>
              <a:t>TJA</a:t>
            </a:r>
            <a:r>
              <a:rPr lang="es-ES" sz="2000" b="1" dirty="0">
                <a:solidFill>
                  <a:srgbClr val="FF0000"/>
                </a:solidFill>
                <a:latin typeface="Arial" panose="020B0604020202020204" pitchFamily="34" charset="0"/>
                <a:cs typeface="Arial" panose="020B0604020202020204" pitchFamily="34" charset="0"/>
              </a:rPr>
              <a:t>.</a:t>
            </a:r>
            <a:endParaRPr lang="es-MX" sz="2000" b="1" dirty="0">
              <a:solidFill>
                <a:srgbClr val="FF0000"/>
              </a:solidFill>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F1B77E86-EDC4-4278-A410-0F293F75FB3B}"/>
              </a:ext>
            </a:extLst>
          </p:cNvPr>
          <p:cNvGrpSpPr/>
          <p:nvPr/>
        </p:nvGrpSpPr>
        <p:grpSpPr>
          <a:xfrm>
            <a:off x="-84347" y="2730479"/>
            <a:ext cx="4921685" cy="2758091"/>
            <a:chOff x="5655" y="72917"/>
            <a:chExt cx="3413118" cy="1316831"/>
          </a:xfrm>
        </p:grpSpPr>
        <p:sp>
          <p:nvSpPr>
            <p:cNvPr id="5" name="Flecha: cheurón 27">
              <a:extLst>
                <a:ext uri="{FF2B5EF4-FFF2-40B4-BE49-F238E27FC236}">
                  <a16:creationId xmlns:a16="http://schemas.microsoft.com/office/drawing/2014/main" id="{B1C1D606-3D6C-422C-B23E-6CF86043CEC1}"/>
                </a:ext>
              </a:extLst>
            </p:cNvPr>
            <p:cNvSpPr/>
            <p:nvPr/>
          </p:nvSpPr>
          <p:spPr>
            <a:xfrm>
              <a:off x="5655" y="72917"/>
              <a:ext cx="3413118" cy="1316831"/>
            </a:xfrm>
            <a:prstGeom prst="chevron">
              <a:avLst/>
            </a:prstGeom>
          </p:spPr>
          <p:style>
            <a:lnRef idx="1">
              <a:schemeClr val="accent6"/>
            </a:lnRef>
            <a:fillRef idx="2">
              <a:schemeClr val="accent6"/>
            </a:fillRef>
            <a:effectRef idx="1">
              <a:schemeClr val="accent6"/>
            </a:effectRef>
            <a:fontRef idx="minor">
              <a:schemeClr val="dk1"/>
            </a:fontRef>
          </p:style>
        </p:sp>
        <p:sp>
          <p:nvSpPr>
            <p:cNvPr id="6" name="Flecha: cheurón 4">
              <a:extLst>
                <a:ext uri="{FF2B5EF4-FFF2-40B4-BE49-F238E27FC236}">
                  <a16:creationId xmlns:a16="http://schemas.microsoft.com/office/drawing/2014/main" id="{AA76EFA5-289A-47B8-8A43-7C2CDAD4EEB9}"/>
                </a:ext>
              </a:extLst>
            </p:cNvPr>
            <p:cNvSpPr txBox="1"/>
            <p:nvPr/>
          </p:nvSpPr>
          <p:spPr>
            <a:xfrm>
              <a:off x="812917" y="132003"/>
              <a:ext cx="2121197" cy="114878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El TJA </a:t>
              </a:r>
              <a:r>
                <a:rPr lang="es-ES" sz="2000" b="1" dirty="0">
                  <a:latin typeface="Arial" panose="020B0604020202020204" pitchFamily="34" charset="0"/>
                  <a:cs typeface="Arial" panose="020B0604020202020204" pitchFamily="34" charset="0"/>
                </a:rPr>
                <a:t>verifica que la falta en el IPRA sea GRAVE.</a:t>
              </a:r>
            </a:p>
            <a:p>
              <a:pPr marL="0" lvl="0" indent="0" algn="ctr"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Si no es GRAVE se devuelve a Substanciadora.</a:t>
              </a:r>
            </a:p>
          </p:txBody>
        </p:sp>
      </p:grpSp>
      <p:grpSp>
        <p:nvGrpSpPr>
          <p:cNvPr id="7" name="Grupo 6">
            <a:extLst>
              <a:ext uri="{FF2B5EF4-FFF2-40B4-BE49-F238E27FC236}">
                <a16:creationId xmlns:a16="http://schemas.microsoft.com/office/drawing/2014/main" id="{4DF5739C-9FEF-4B86-A89E-C1DE6496D5A7}"/>
              </a:ext>
            </a:extLst>
          </p:cNvPr>
          <p:cNvGrpSpPr/>
          <p:nvPr/>
        </p:nvGrpSpPr>
        <p:grpSpPr>
          <a:xfrm>
            <a:off x="3950694" y="2730479"/>
            <a:ext cx="4980289" cy="2772301"/>
            <a:chOff x="2848605" y="564743"/>
            <a:chExt cx="3182331" cy="1333499"/>
          </a:xfrm>
          <a:solidFill>
            <a:schemeClr val="accent4">
              <a:lumMod val="60000"/>
              <a:lumOff val="40000"/>
            </a:schemeClr>
          </a:solidFill>
        </p:grpSpPr>
        <p:sp>
          <p:nvSpPr>
            <p:cNvPr id="8" name="Flecha: cheurón 30">
              <a:extLst>
                <a:ext uri="{FF2B5EF4-FFF2-40B4-BE49-F238E27FC236}">
                  <a16:creationId xmlns:a16="http://schemas.microsoft.com/office/drawing/2014/main" id="{CCC68C4E-37EB-44C1-81BA-5B5A208A9AE0}"/>
                </a:ext>
              </a:extLst>
            </p:cNvPr>
            <p:cNvSpPr/>
            <p:nvPr/>
          </p:nvSpPr>
          <p:spPr>
            <a:xfrm>
              <a:off x="2848605" y="564743"/>
              <a:ext cx="3182331" cy="1333499"/>
            </a:xfrm>
            <a:prstGeom prst="chevron">
              <a:avLst/>
            </a:prstGeom>
            <a:solidFill>
              <a:srgbClr val="FFD966"/>
            </a:solidFill>
          </p:spPr>
          <p:style>
            <a:lnRef idx="1">
              <a:schemeClr val="accent4"/>
            </a:lnRef>
            <a:fillRef idx="2">
              <a:schemeClr val="accent4"/>
            </a:fillRef>
            <a:effectRef idx="1">
              <a:schemeClr val="accent4"/>
            </a:effectRef>
            <a:fontRef idx="minor">
              <a:schemeClr val="dk1"/>
            </a:fontRef>
          </p:style>
        </p:sp>
        <p:sp>
          <p:nvSpPr>
            <p:cNvPr id="9" name="Flecha: cheurón 4">
              <a:extLst>
                <a:ext uri="{FF2B5EF4-FFF2-40B4-BE49-F238E27FC236}">
                  <a16:creationId xmlns:a16="http://schemas.microsoft.com/office/drawing/2014/main" id="{2E83E48B-9EFF-4803-AFB8-1DDCB9035463}"/>
                </a:ext>
              </a:extLst>
            </p:cNvPr>
            <p:cNvSpPr txBox="1"/>
            <p:nvPr/>
          </p:nvSpPr>
          <p:spPr>
            <a:xfrm>
              <a:off x="3716167" y="596249"/>
              <a:ext cx="1513865" cy="12243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80010" tIns="26670" rIns="26670" bIns="26670" numCol="1" spcCol="1270" anchor="ctr" anchorCtr="0">
              <a:noAutofit/>
            </a:bodyPr>
            <a:lstStyle/>
            <a:p>
              <a:pPr algn="ctr" defTabSz="889000">
                <a:lnSpc>
                  <a:spcPct val="90000"/>
                </a:lnSpc>
                <a:spcBef>
                  <a:spcPct val="0"/>
                </a:spcBef>
                <a:spcAft>
                  <a:spcPct val="35000"/>
                </a:spcAft>
              </a:pPr>
              <a:endParaRPr lang="es-ES" sz="2000" b="1" kern="1200" dirty="0">
                <a:latin typeface="Arial" panose="020B0604020202020204" pitchFamily="34" charset="0"/>
                <a:cs typeface="Arial" panose="020B0604020202020204" pitchFamily="34" charset="0"/>
              </a:endParaRPr>
            </a:p>
            <a:p>
              <a:pPr algn="ctr" defTabSz="889000">
                <a:lnSpc>
                  <a:spcPct val="90000"/>
                </a:lnSpc>
                <a:spcBef>
                  <a:spcPct val="0"/>
                </a:spcBef>
                <a:spcAft>
                  <a:spcPct val="35000"/>
                </a:spcAft>
              </a:pPr>
              <a:r>
                <a:rPr lang="es-ES" sz="2000" b="1" kern="1200" dirty="0">
                  <a:latin typeface="Arial" panose="020B0604020202020204" pitchFamily="34" charset="0"/>
                  <a:cs typeface="Arial" panose="020B0604020202020204" pitchFamily="34" charset="0"/>
                </a:rPr>
                <a:t>Si es GRAVE, Admite </a:t>
              </a:r>
              <a:r>
                <a:rPr lang="es-ES" sz="2000" b="1" dirty="0">
                  <a:latin typeface="Arial" panose="020B0604020202020204" pitchFamily="34" charset="0"/>
                  <a:cs typeface="Arial" panose="020B0604020202020204" pitchFamily="34" charset="0"/>
                </a:rPr>
                <a:t>Competencia, desahoga pruebas, alegatos y cierre de Instrucción.</a:t>
              </a:r>
              <a:endParaRPr lang="es-MX" sz="2000" b="1"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endParaRPr lang="es-MX" sz="2000" b="1" kern="1200" dirty="0">
                <a:latin typeface="Arial" panose="020B0604020202020204" pitchFamily="34" charset="0"/>
                <a:cs typeface="Arial" panose="020B0604020202020204" pitchFamily="34" charset="0"/>
              </a:endParaRPr>
            </a:p>
          </p:txBody>
        </p:sp>
      </p:grpSp>
      <p:grpSp>
        <p:nvGrpSpPr>
          <p:cNvPr id="10" name="Grupo 9">
            <a:extLst>
              <a:ext uri="{FF2B5EF4-FFF2-40B4-BE49-F238E27FC236}">
                <a16:creationId xmlns:a16="http://schemas.microsoft.com/office/drawing/2014/main" id="{211EC7DE-9D3C-4386-8D61-010A62B09CBE}"/>
              </a:ext>
            </a:extLst>
          </p:cNvPr>
          <p:cNvGrpSpPr/>
          <p:nvPr/>
        </p:nvGrpSpPr>
        <p:grpSpPr>
          <a:xfrm>
            <a:off x="7801705" y="2601858"/>
            <a:ext cx="4456056" cy="2824914"/>
            <a:chOff x="8898843" y="558111"/>
            <a:chExt cx="3333749" cy="1357603"/>
          </a:xfrm>
        </p:grpSpPr>
        <p:sp>
          <p:nvSpPr>
            <p:cNvPr id="11" name="Flecha: cheurón 37">
              <a:extLst>
                <a:ext uri="{FF2B5EF4-FFF2-40B4-BE49-F238E27FC236}">
                  <a16:creationId xmlns:a16="http://schemas.microsoft.com/office/drawing/2014/main" id="{88043979-5762-4F25-895C-699F36A20F34}"/>
                </a:ext>
              </a:extLst>
            </p:cNvPr>
            <p:cNvSpPr/>
            <p:nvPr/>
          </p:nvSpPr>
          <p:spPr>
            <a:xfrm>
              <a:off x="8898843" y="582215"/>
              <a:ext cx="3333749" cy="1333499"/>
            </a:xfrm>
            <a:prstGeom prst="chevron">
              <a:avLst/>
            </a:prstGeom>
          </p:spPr>
          <p:style>
            <a:lnRef idx="1">
              <a:schemeClr val="accent6"/>
            </a:lnRef>
            <a:fillRef idx="2">
              <a:schemeClr val="accent6"/>
            </a:fillRef>
            <a:effectRef idx="1">
              <a:schemeClr val="accent6"/>
            </a:effectRef>
            <a:fontRef idx="minor">
              <a:schemeClr val="dk1"/>
            </a:fontRef>
          </p:style>
        </p:sp>
        <p:sp>
          <p:nvSpPr>
            <p:cNvPr id="12" name="Flecha: cheurón 4">
              <a:extLst>
                <a:ext uri="{FF2B5EF4-FFF2-40B4-BE49-F238E27FC236}">
                  <a16:creationId xmlns:a16="http://schemas.microsoft.com/office/drawing/2014/main" id="{3B5EA3EE-6298-4D1F-BC72-AC6BF74B1F6E}"/>
                </a:ext>
              </a:extLst>
            </p:cNvPr>
            <p:cNvSpPr txBox="1"/>
            <p:nvPr/>
          </p:nvSpPr>
          <p:spPr>
            <a:xfrm>
              <a:off x="9022092" y="558111"/>
              <a:ext cx="3087251" cy="124792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0010" tIns="26670" rIns="26670" bIns="26670" numCol="1" spcCol="1270" anchor="ctr" anchorCtr="0">
              <a:noAutofit/>
            </a:bodyPr>
            <a:lstStyle/>
            <a:p>
              <a:pPr lvl="0" algn="ctr"/>
              <a:r>
                <a:rPr lang="es-ES" sz="2000" b="1" dirty="0">
                  <a:latin typeface="Arial" panose="020B0604020202020204" pitchFamily="34" charset="0"/>
                  <a:cs typeface="Arial" panose="020B0604020202020204" pitchFamily="34" charset="0"/>
                </a:rPr>
                <a:t>        </a:t>
              </a:r>
            </a:p>
            <a:p>
              <a:pPr lvl="0" algn="ctr"/>
              <a:endParaRPr lang="es-ES" sz="2000" b="1" dirty="0">
                <a:latin typeface="Arial" panose="020B0604020202020204" pitchFamily="34" charset="0"/>
                <a:cs typeface="Arial" panose="020B0604020202020204" pitchFamily="34" charset="0"/>
              </a:endParaRPr>
            </a:p>
            <a:p>
              <a:pPr lvl="0" algn="ctr"/>
              <a:endParaRPr lang="es-ES" sz="2000" b="1" dirty="0">
                <a:latin typeface="Arial" panose="020B0604020202020204" pitchFamily="34" charset="0"/>
                <a:cs typeface="Arial" panose="020B0604020202020204" pitchFamily="34" charset="0"/>
              </a:endParaRPr>
            </a:p>
            <a:p>
              <a:pPr lvl="0" algn="ctr"/>
              <a:r>
                <a:rPr lang="es-ES" sz="2000" b="1" dirty="0">
                  <a:latin typeface="Arial" panose="020B0604020202020204" pitchFamily="34" charset="0"/>
                  <a:cs typeface="Arial" panose="020B0604020202020204" pitchFamily="34" charset="0"/>
                </a:rPr>
                <a:t>Dicta sentencia,</a:t>
              </a:r>
            </a:p>
            <a:p>
              <a:pPr lvl="0" algn="ctr"/>
              <a:r>
                <a:rPr lang="es-ES" sz="2000" b="1" dirty="0">
                  <a:latin typeface="Arial" panose="020B0604020202020204" pitchFamily="34" charset="0"/>
                  <a:cs typeface="Arial" panose="020B0604020202020204" pitchFamily="34" charset="0"/>
                </a:rPr>
                <a:t> si determina </a:t>
              </a:r>
            </a:p>
            <a:p>
              <a:pPr lvl="0" algn="ctr"/>
              <a:r>
                <a:rPr lang="es-ES" sz="2000" b="1" dirty="0">
                  <a:latin typeface="Arial" panose="020B0604020202020204" pitchFamily="34" charset="0"/>
                  <a:cs typeface="Arial" panose="020B0604020202020204" pitchFamily="34" charset="0"/>
                </a:rPr>
                <a:t>que es</a:t>
              </a:r>
            </a:p>
            <a:p>
              <a:pPr lvl="0" algn="ctr"/>
              <a:r>
                <a:rPr lang="es-ES" sz="2000" b="1" dirty="0">
                  <a:latin typeface="Arial" panose="020B0604020202020204" pitchFamily="34" charset="0"/>
                  <a:cs typeface="Arial" panose="020B0604020202020204" pitchFamily="34" charset="0"/>
                </a:rPr>
                <a:t>         FALTA GRAVE, </a:t>
              </a:r>
            </a:p>
            <a:p>
              <a:pPr lvl="0" algn="ctr"/>
              <a:r>
                <a:rPr lang="es-ES" sz="2000" b="1" dirty="0">
                  <a:latin typeface="Arial" panose="020B0604020202020204" pitchFamily="34" charset="0"/>
                  <a:cs typeface="Arial" panose="020B0604020202020204" pitchFamily="34" charset="0"/>
                </a:rPr>
                <a:t>sanciona.</a:t>
              </a:r>
            </a:p>
            <a:p>
              <a:pPr lvl="0"/>
              <a:endParaRPr lang="es-ES" sz="2000" b="1" dirty="0">
                <a:latin typeface="Arial" panose="020B0604020202020204" pitchFamily="34" charset="0"/>
                <a:cs typeface="Arial" panose="020B0604020202020204" pitchFamily="34" charset="0"/>
              </a:endParaRPr>
            </a:p>
            <a:p>
              <a:pPr lvl="0" indent="271463" defTabSz="990600">
                <a:tabLst>
                  <a:tab pos="892175" algn="l"/>
                </a:tabLst>
              </a:pPr>
              <a:r>
                <a:rPr lang="es-ES" sz="2000" b="1" dirty="0">
                  <a:solidFill>
                    <a:srgbClr val="FF0000"/>
                  </a:solidFill>
                  <a:latin typeface="Arial" panose="020B0604020202020204" pitchFamily="34" charset="0"/>
                  <a:cs typeface="Arial" panose="020B0604020202020204" pitchFamily="34" charset="0"/>
                </a:rPr>
                <a:t>. </a:t>
              </a:r>
              <a:endParaRPr lang="es-MX" sz="2000" b="1" dirty="0">
                <a:solidFill>
                  <a:srgbClr val="FF0000"/>
                </a:solidFill>
                <a:latin typeface="Arial" panose="020B0604020202020204" pitchFamily="34" charset="0"/>
                <a:cs typeface="Arial" panose="020B0604020202020204" pitchFamily="34" charset="0"/>
              </a:endParaRPr>
            </a:p>
            <a:p>
              <a:pPr lvl="0" indent="271463" defTabSz="990600">
                <a:tabLst>
                  <a:tab pos="892175" algn="l"/>
                </a:tabLst>
              </a:pPr>
              <a:endParaRPr lang="es-ES" sz="2000" b="1" dirty="0">
                <a:solidFill>
                  <a:srgbClr val="FF0000"/>
                </a:solidFill>
                <a:latin typeface="Arial" panose="020B0604020202020204" pitchFamily="34" charset="0"/>
                <a:cs typeface="Arial" panose="020B0604020202020204" pitchFamily="34" charset="0"/>
              </a:endParaRPr>
            </a:p>
          </p:txBody>
        </p:sp>
      </p:grpSp>
      <p:sp>
        <p:nvSpPr>
          <p:cNvPr id="13" name="CuadroTexto 12">
            <a:extLst>
              <a:ext uri="{FF2B5EF4-FFF2-40B4-BE49-F238E27FC236}">
                <a16:creationId xmlns:a16="http://schemas.microsoft.com/office/drawing/2014/main" id="{613EBD73-262C-4FD5-9688-972FA7B97B11}"/>
              </a:ext>
            </a:extLst>
          </p:cNvPr>
          <p:cNvSpPr txBox="1"/>
          <p:nvPr/>
        </p:nvSpPr>
        <p:spPr>
          <a:xfrm>
            <a:off x="3348762" y="1831659"/>
            <a:ext cx="4828674" cy="584775"/>
          </a:xfrm>
          <a:prstGeom prst="rect">
            <a:avLst/>
          </a:prstGeom>
          <a:noFill/>
        </p:spPr>
        <p:txBody>
          <a:bodyPr wrap="square" rtlCol="0">
            <a:spAutoFit/>
          </a:bodyPr>
          <a:lstStyle/>
          <a:p>
            <a:pPr algn="ctr"/>
            <a:r>
              <a:rPr lang="es-ES" sz="3200" b="1" dirty="0">
                <a:solidFill>
                  <a:srgbClr val="FF0000"/>
                </a:solidFill>
                <a:latin typeface="Arial" panose="020B0604020202020204" pitchFamily="34" charset="0"/>
                <a:cs typeface="Arial" panose="020B0604020202020204" pitchFamily="34" charset="0"/>
              </a:rPr>
              <a:t>El TJA</a:t>
            </a:r>
            <a:endParaRPr lang="es-MX" sz="3200" b="1" dirty="0">
              <a:solidFill>
                <a:srgbClr val="FF000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8C28BCBA-C547-6615-2469-6821B4B2C6C1}"/>
              </a:ext>
            </a:extLst>
          </p:cNvPr>
          <p:cNvSpPr txBox="1"/>
          <p:nvPr/>
        </p:nvSpPr>
        <p:spPr>
          <a:xfrm>
            <a:off x="9915378" y="1831659"/>
            <a:ext cx="1997242" cy="523220"/>
          </a:xfrm>
          <a:prstGeom prst="rect">
            <a:avLst/>
          </a:prstGeom>
          <a:noFill/>
        </p:spPr>
        <p:txBody>
          <a:bodyPr wrap="square" rtlCol="0">
            <a:spAutoFit/>
          </a:bodyPr>
          <a:lstStyle/>
          <a:p>
            <a:r>
              <a:rPr lang="es-MX" sz="2800" b="1" dirty="0">
                <a:solidFill>
                  <a:srgbClr val="FF0000"/>
                </a:solidFill>
              </a:rPr>
              <a:t>A. 209 LGRA</a:t>
            </a:r>
          </a:p>
        </p:txBody>
      </p:sp>
      <p:sp>
        <p:nvSpPr>
          <p:cNvPr id="15" name="CuadroTexto 14">
            <a:extLst>
              <a:ext uri="{FF2B5EF4-FFF2-40B4-BE49-F238E27FC236}">
                <a16:creationId xmlns:a16="http://schemas.microsoft.com/office/drawing/2014/main" id="{3EC29B14-555B-4651-9F80-A676C34E41EC}"/>
              </a:ext>
            </a:extLst>
          </p:cNvPr>
          <p:cNvSpPr txBox="1"/>
          <p:nvPr/>
        </p:nvSpPr>
        <p:spPr>
          <a:xfrm>
            <a:off x="7966445" y="5581245"/>
            <a:ext cx="3450107" cy="830997"/>
          </a:xfrm>
          <a:prstGeom prst="rect">
            <a:avLst/>
          </a:prstGeom>
          <a:noFill/>
        </p:spPr>
        <p:txBody>
          <a:bodyPr wrap="square" rtlCol="0">
            <a:spAutoFit/>
          </a:bodyPr>
          <a:lstStyle/>
          <a:p>
            <a:r>
              <a:rPr lang="es-ES" sz="2400" b="1" dirty="0">
                <a:solidFill>
                  <a:srgbClr val="FF0000"/>
                </a:solidFill>
              </a:rPr>
              <a:t>RECURSO DE APELACIÓN </a:t>
            </a:r>
            <a:r>
              <a:rPr lang="es-ES" sz="2400" b="1" dirty="0"/>
              <a:t>A. 215 LGRA</a:t>
            </a:r>
            <a:endParaRPr lang="es-MX" sz="2400" b="1" dirty="0"/>
          </a:p>
        </p:txBody>
      </p:sp>
      <p:sp>
        <p:nvSpPr>
          <p:cNvPr id="16" name="CuadroTexto 15">
            <a:extLst>
              <a:ext uri="{FF2B5EF4-FFF2-40B4-BE49-F238E27FC236}">
                <a16:creationId xmlns:a16="http://schemas.microsoft.com/office/drawing/2014/main" id="{5879AFD3-14DE-4534-8674-5D79F7FF61BE}"/>
              </a:ext>
            </a:extLst>
          </p:cNvPr>
          <p:cNvSpPr txBox="1"/>
          <p:nvPr/>
        </p:nvSpPr>
        <p:spPr>
          <a:xfrm>
            <a:off x="11371226" y="6096920"/>
            <a:ext cx="716173" cy="461665"/>
          </a:xfrm>
          <a:prstGeom prst="rect">
            <a:avLst/>
          </a:prstGeom>
          <a:noFill/>
        </p:spPr>
        <p:txBody>
          <a:bodyPr wrap="square" rtlCol="0">
            <a:spAutoFit/>
          </a:bodyPr>
          <a:lstStyle/>
          <a:p>
            <a:r>
              <a:rPr lang="es-ES" sz="2400" b="1" dirty="0"/>
              <a:t>16</a:t>
            </a:r>
            <a:endParaRPr lang="es-MX" sz="2400" b="1" dirty="0"/>
          </a:p>
        </p:txBody>
      </p:sp>
    </p:spTree>
    <p:extLst>
      <p:ext uri="{BB962C8B-B14F-4D97-AF65-F5344CB8AC3E}">
        <p14:creationId xmlns:p14="http://schemas.microsoft.com/office/powerpoint/2010/main" val="358033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4860B-8503-914B-9269-48275ECAF3A2}"/>
              </a:ext>
            </a:extLst>
          </p:cNvPr>
          <p:cNvSpPr txBox="1">
            <a:spLocks/>
          </p:cNvSpPr>
          <p:nvPr/>
        </p:nvSpPr>
        <p:spPr>
          <a:xfrm>
            <a:off x="3348762" y="139279"/>
            <a:ext cx="8598994" cy="117479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3200" b="1" dirty="0">
                <a:solidFill>
                  <a:srgbClr val="002060"/>
                </a:solidFill>
                <a:latin typeface="Myriad Pro" panose="020B0503030403020204" pitchFamily="34" charset="0"/>
              </a:rPr>
              <a:t>Medios	de	impugnación	en	materia de	responsabilidades  administrativas.</a:t>
            </a:r>
            <a:endParaRPr lang="es-MX" sz="3200" b="1" dirty="0">
              <a:solidFill>
                <a:srgbClr val="002060"/>
              </a:solidFill>
              <a:latin typeface="Myriad Pro" panose="020B0503030403020204" pitchFamily="34" charset="0"/>
            </a:endParaRPr>
          </a:p>
        </p:txBody>
      </p:sp>
      <p:pic>
        <p:nvPicPr>
          <p:cNvPr id="5" name="Imagen 4"/>
          <p:cNvPicPr>
            <a:picLocks noChangeAspect="1"/>
          </p:cNvPicPr>
          <p:nvPr/>
        </p:nvPicPr>
        <p:blipFill>
          <a:blip r:embed="rId3"/>
          <a:stretch>
            <a:fillRect/>
          </a:stretch>
        </p:blipFill>
        <p:spPr>
          <a:xfrm>
            <a:off x="978182" y="1314072"/>
            <a:ext cx="9772650" cy="4972050"/>
          </a:xfrm>
          <a:prstGeom prst="rect">
            <a:avLst/>
          </a:prstGeom>
          <a:ln>
            <a:noFill/>
          </a:ln>
          <a:effectLst>
            <a:softEdge rad="112500"/>
          </a:effectLst>
        </p:spPr>
      </p:pic>
      <p:sp>
        <p:nvSpPr>
          <p:cNvPr id="4" name="CuadroTexto 3">
            <a:extLst>
              <a:ext uri="{FF2B5EF4-FFF2-40B4-BE49-F238E27FC236}">
                <a16:creationId xmlns:a16="http://schemas.microsoft.com/office/drawing/2014/main" id="{FDC6F519-1380-4727-B8D8-00CB4AD359FB}"/>
              </a:ext>
            </a:extLst>
          </p:cNvPr>
          <p:cNvSpPr txBox="1"/>
          <p:nvPr/>
        </p:nvSpPr>
        <p:spPr>
          <a:xfrm>
            <a:off x="11371226" y="6096920"/>
            <a:ext cx="716173" cy="461665"/>
          </a:xfrm>
          <a:prstGeom prst="rect">
            <a:avLst/>
          </a:prstGeom>
          <a:noFill/>
        </p:spPr>
        <p:txBody>
          <a:bodyPr wrap="square" rtlCol="0">
            <a:spAutoFit/>
          </a:bodyPr>
          <a:lstStyle/>
          <a:p>
            <a:r>
              <a:rPr lang="es-ES" sz="2400" b="1" dirty="0"/>
              <a:t>17</a:t>
            </a:r>
            <a:endParaRPr lang="es-MX" sz="2400" b="1" dirty="0"/>
          </a:p>
        </p:txBody>
      </p:sp>
    </p:spTree>
    <p:extLst>
      <p:ext uri="{BB962C8B-B14F-4D97-AF65-F5344CB8AC3E}">
        <p14:creationId xmlns:p14="http://schemas.microsoft.com/office/powerpoint/2010/main" val="173083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uadroTexto 4"/>
          <p:cNvSpPr txBox="1"/>
          <p:nvPr/>
        </p:nvSpPr>
        <p:spPr>
          <a:xfrm>
            <a:off x="1306286" y="1040176"/>
            <a:ext cx="9313817" cy="1938992"/>
          </a:xfrm>
          <a:prstGeom prst="rect">
            <a:avLst/>
          </a:prstGeom>
          <a:noFill/>
        </p:spPr>
        <p:txBody>
          <a:bodyPr wrap="square" rtlCol="0">
            <a:spAutoFit/>
          </a:bodyPr>
          <a:lstStyle/>
          <a:p>
            <a:pPr algn="ctr"/>
            <a:r>
              <a:rPr lang="es-MX" sz="4000" b="1" dirty="0">
                <a:solidFill>
                  <a:schemeClr val="tx1">
                    <a:lumMod val="65000"/>
                    <a:lumOff val="35000"/>
                  </a:schemeClr>
                </a:solidFill>
                <a:latin typeface="Bell MT" panose="02020503060305020303" pitchFamily="18" charset="0"/>
                <a:cs typeface="Calibri" panose="020F0502020204030204" pitchFamily="34" charset="0"/>
              </a:rPr>
              <a:t>“La Importancia de los Órganos Internos de Control en el Sistema Nacional Anticorrupción.”</a:t>
            </a:r>
          </a:p>
        </p:txBody>
      </p:sp>
      <p:sp>
        <p:nvSpPr>
          <p:cNvPr id="6" name="CuadroTexto 5"/>
          <p:cNvSpPr txBox="1"/>
          <p:nvPr/>
        </p:nvSpPr>
        <p:spPr>
          <a:xfrm>
            <a:off x="89302" y="4351525"/>
            <a:ext cx="12191999" cy="1261884"/>
          </a:xfrm>
          <a:prstGeom prst="rect">
            <a:avLst/>
          </a:prstGeom>
          <a:noFill/>
        </p:spPr>
        <p:txBody>
          <a:bodyPr wrap="square" rtlCol="0">
            <a:spAutoFit/>
          </a:bodyPr>
          <a:lstStyle/>
          <a:p>
            <a:pPr algn="ctr"/>
            <a:r>
              <a:rPr lang="es-ES" sz="2800" b="1" dirty="0">
                <a:solidFill>
                  <a:schemeClr val="tx1">
                    <a:lumMod val="65000"/>
                    <a:lumOff val="35000"/>
                  </a:schemeClr>
                </a:solidFill>
                <a:latin typeface="Bell MT" panose="02020503060305020303" pitchFamily="18" charset="0"/>
                <a:cs typeface="Calibri" panose="020F0502020204030204" pitchFamily="34" charset="0"/>
              </a:rPr>
              <a:t>Magistrada M</a:t>
            </a:r>
            <a:r>
              <a:rPr lang="es-MX" sz="2800" b="1" dirty="0">
                <a:solidFill>
                  <a:schemeClr val="tx1">
                    <a:lumMod val="65000"/>
                    <a:lumOff val="35000"/>
                  </a:schemeClr>
                </a:solidFill>
                <a:latin typeface="Bell MT" panose="02020503060305020303" pitchFamily="18" charset="0"/>
                <a:cs typeface="Calibri" panose="020F0502020204030204" pitchFamily="34" charset="0"/>
              </a:rPr>
              <a:t>aría de Lourdes Dib y Álvarez</a:t>
            </a:r>
          </a:p>
          <a:p>
            <a:pPr algn="ctr"/>
            <a:r>
              <a:rPr lang="es-MX" sz="2400" b="1" dirty="0">
                <a:solidFill>
                  <a:schemeClr val="tx1">
                    <a:lumMod val="65000"/>
                    <a:lumOff val="35000"/>
                  </a:schemeClr>
                </a:solidFill>
                <a:latin typeface="Bell MT" panose="02020503060305020303" pitchFamily="18" charset="0"/>
                <a:cs typeface="Calibri" panose="020F0502020204030204" pitchFamily="34" charset="0"/>
              </a:rPr>
              <a:t>Presidenta del Tribunal de Justicia Administrativa </a:t>
            </a:r>
          </a:p>
          <a:p>
            <a:pPr algn="ctr"/>
            <a:r>
              <a:rPr lang="es-MX" sz="2400" b="1" dirty="0">
                <a:solidFill>
                  <a:schemeClr val="tx1">
                    <a:lumMod val="65000"/>
                    <a:lumOff val="35000"/>
                  </a:schemeClr>
                </a:solidFill>
                <a:latin typeface="Bell MT" panose="02020503060305020303" pitchFamily="18" charset="0"/>
                <a:cs typeface="Calibri" panose="020F0502020204030204" pitchFamily="34" charset="0"/>
              </a:rPr>
              <a:t>del Estado de Puebla </a:t>
            </a:r>
            <a:endParaRPr lang="es-MX" sz="3200" b="1" dirty="0">
              <a:solidFill>
                <a:schemeClr val="tx1">
                  <a:lumMod val="65000"/>
                  <a:lumOff val="35000"/>
                </a:schemeClr>
              </a:solidFill>
              <a:latin typeface="Bell MT" panose="02020503060305020303" pitchFamily="18" charset="0"/>
              <a:cs typeface="Calibri" panose="020F0502020204030204" pitchFamily="34" charset="0"/>
            </a:endParaRPr>
          </a:p>
        </p:txBody>
      </p:sp>
      <p:sp>
        <p:nvSpPr>
          <p:cNvPr id="7" name="CuadroTexto 6">
            <a:extLst>
              <a:ext uri="{FF2B5EF4-FFF2-40B4-BE49-F238E27FC236}">
                <a16:creationId xmlns:a16="http://schemas.microsoft.com/office/drawing/2014/main" id="{D9F235D3-FE54-97CF-D271-091CDF8F6BDA}"/>
              </a:ext>
            </a:extLst>
          </p:cNvPr>
          <p:cNvSpPr txBox="1"/>
          <p:nvPr/>
        </p:nvSpPr>
        <p:spPr>
          <a:xfrm>
            <a:off x="0" y="3211578"/>
            <a:ext cx="12281301" cy="584775"/>
          </a:xfrm>
          <a:prstGeom prst="rect">
            <a:avLst/>
          </a:prstGeom>
          <a:noFill/>
        </p:spPr>
        <p:txBody>
          <a:bodyPr wrap="square" rtlCol="0">
            <a:spAutoFit/>
          </a:bodyPr>
          <a:lstStyle/>
          <a:p>
            <a:pPr algn="ctr"/>
            <a:r>
              <a:rPr lang="es-ES" sz="3200" b="1" dirty="0">
                <a:solidFill>
                  <a:schemeClr val="tx1">
                    <a:lumMod val="65000"/>
                    <a:lumOff val="35000"/>
                  </a:schemeClr>
                </a:solidFill>
                <a:latin typeface="Bell MT" panose="02020503060305020303" pitchFamily="18" charset="0"/>
                <a:cs typeface="Calibri" panose="020F0502020204030204" pitchFamily="34" charset="0"/>
              </a:rPr>
              <a:t>“León, Guanajuato” 10 de noviembre de 2022</a:t>
            </a:r>
            <a:endParaRPr lang="es-MX" sz="3200" b="1" dirty="0">
              <a:solidFill>
                <a:schemeClr val="tx1">
                  <a:lumMod val="65000"/>
                  <a:lumOff val="35000"/>
                </a:schemeClr>
              </a:solidFill>
              <a:latin typeface="Bell MT" panose="02020503060305020303" pitchFamily="18" charset="0"/>
              <a:cs typeface="Calibri" panose="020F0502020204030204" pitchFamily="34" charset="0"/>
            </a:endParaRPr>
          </a:p>
        </p:txBody>
      </p:sp>
    </p:spTree>
    <p:extLst>
      <p:ext uri="{BB962C8B-B14F-4D97-AF65-F5344CB8AC3E}">
        <p14:creationId xmlns:p14="http://schemas.microsoft.com/office/powerpoint/2010/main" val="2113063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4860B-8503-914B-9269-48275ECAF3A2}"/>
              </a:ext>
            </a:extLst>
          </p:cNvPr>
          <p:cNvSpPr txBox="1">
            <a:spLocks/>
          </p:cNvSpPr>
          <p:nvPr/>
        </p:nvSpPr>
        <p:spPr>
          <a:xfrm>
            <a:off x="3348762" y="139279"/>
            <a:ext cx="8598994" cy="117479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solidFill>
                  <a:srgbClr val="002060"/>
                </a:solidFill>
                <a:latin typeface="Myriad Pro" panose="020B0503030403020204" pitchFamily="34" charset="0"/>
              </a:rPr>
              <a:t>De los Órganos </a:t>
            </a:r>
          </a:p>
          <a:p>
            <a:pPr algn="ctr"/>
            <a:r>
              <a:rPr lang="es-ES" b="1" dirty="0">
                <a:solidFill>
                  <a:srgbClr val="002060"/>
                </a:solidFill>
                <a:latin typeface="Myriad Pro" panose="020B0503030403020204" pitchFamily="34" charset="0"/>
              </a:rPr>
              <a:t>Internos de Control</a:t>
            </a:r>
            <a:endParaRPr lang="es-MX" b="1" dirty="0">
              <a:solidFill>
                <a:srgbClr val="002060"/>
              </a:solidFill>
              <a:latin typeface="Myriad Pro" panose="020B0503030403020204" pitchFamily="34" charset="0"/>
            </a:endParaRPr>
          </a:p>
        </p:txBody>
      </p:sp>
      <p:graphicFrame>
        <p:nvGraphicFramePr>
          <p:cNvPr id="3" name="Diagrama 2">
            <a:extLst>
              <a:ext uri="{FF2B5EF4-FFF2-40B4-BE49-F238E27FC236}">
                <a16:creationId xmlns:a16="http://schemas.microsoft.com/office/drawing/2014/main" id="{1B0719AB-D340-4DFA-A214-66FF2542DDFD}"/>
              </a:ext>
            </a:extLst>
          </p:cNvPr>
          <p:cNvGraphicFramePr/>
          <p:nvPr>
            <p:extLst>
              <p:ext uri="{D42A27DB-BD31-4B8C-83A1-F6EECF244321}">
                <p14:modId xmlns:p14="http://schemas.microsoft.com/office/powerpoint/2010/main" val="4234740229"/>
              </p:ext>
            </p:extLst>
          </p:nvPr>
        </p:nvGraphicFramePr>
        <p:xfrm>
          <a:off x="-1323474" y="1775737"/>
          <a:ext cx="14245390" cy="4408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D8A3E542-363A-49A8-A711-3EE9EAD25ADE}"/>
              </a:ext>
            </a:extLst>
          </p:cNvPr>
          <p:cNvSpPr txBox="1"/>
          <p:nvPr/>
        </p:nvSpPr>
        <p:spPr>
          <a:xfrm>
            <a:off x="11371226" y="6096920"/>
            <a:ext cx="716173" cy="461665"/>
          </a:xfrm>
          <a:prstGeom prst="rect">
            <a:avLst/>
          </a:prstGeom>
          <a:noFill/>
        </p:spPr>
        <p:txBody>
          <a:bodyPr wrap="square" rtlCol="0">
            <a:spAutoFit/>
          </a:bodyPr>
          <a:lstStyle/>
          <a:p>
            <a:r>
              <a:rPr lang="es-ES" sz="2400" b="1" dirty="0"/>
              <a:t>18</a:t>
            </a:r>
            <a:endParaRPr lang="es-MX" sz="2400" b="1" dirty="0"/>
          </a:p>
        </p:txBody>
      </p:sp>
    </p:spTree>
    <p:extLst>
      <p:ext uri="{BB962C8B-B14F-4D97-AF65-F5344CB8AC3E}">
        <p14:creationId xmlns:p14="http://schemas.microsoft.com/office/powerpoint/2010/main" val="227334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BD5E55A-0372-F649-8386-22AEDFFFE6D5}"/>
              </a:ext>
            </a:extLst>
          </p:cNvPr>
          <p:cNvSpPr>
            <a:spLocks noGrp="1"/>
          </p:cNvSpPr>
          <p:nvPr>
            <p:ph type="title"/>
          </p:nvPr>
        </p:nvSpPr>
        <p:spPr>
          <a:xfrm>
            <a:off x="3348762" y="139279"/>
            <a:ext cx="8598994" cy="1174793"/>
          </a:xfrm>
        </p:spPr>
        <p:txBody>
          <a:bodyPr>
            <a:noAutofit/>
          </a:bodyPr>
          <a:lstStyle/>
          <a:p>
            <a:pPr algn="r"/>
            <a:r>
              <a:rPr lang="es-MX" sz="2000" b="1" dirty="0">
                <a:solidFill>
                  <a:srgbClr val="002060"/>
                </a:solidFill>
                <a:latin typeface="Myriad Pro" panose="020B0503030403020204" pitchFamily="34" charset="0"/>
              </a:rPr>
              <a:t>SISTEMA PROCESAL PENAL ACUSATORIO COMPARATIVO CON EL PROCEDIMIENTO DE RESPONSABILIDADES ADMINISTRATIVAS</a:t>
            </a:r>
            <a:endParaRPr lang="es-ES_tradnl" sz="2000" dirty="0">
              <a:solidFill>
                <a:srgbClr val="002060"/>
              </a:solidFill>
              <a:latin typeface="Myriad Pro" panose="020B0503030403020204" pitchFamily="34" charset="0"/>
            </a:endParaRPr>
          </a:p>
        </p:txBody>
      </p:sp>
      <p:graphicFrame>
        <p:nvGraphicFramePr>
          <p:cNvPr id="6" name="Marcador de contenido 10">
            <a:extLst>
              <a:ext uri="{FF2B5EF4-FFF2-40B4-BE49-F238E27FC236}">
                <a16:creationId xmlns:a16="http://schemas.microsoft.com/office/drawing/2014/main" id="{63DAB97E-BAF8-4253-8090-64BE7CA9748C}"/>
              </a:ext>
            </a:extLst>
          </p:cNvPr>
          <p:cNvGraphicFramePr>
            <a:graphicFrameLocks noGrp="1"/>
          </p:cNvGraphicFramePr>
          <p:nvPr>
            <p:ph idx="1"/>
            <p:extLst>
              <p:ext uri="{D42A27DB-BD31-4B8C-83A1-F6EECF244321}">
                <p14:modId xmlns:p14="http://schemas.microsoft.com/office/powerpoint/2010/main" val="1892300580"/>
              </p:ext>
            </p:extLst>
          </p:nvPr>
        </p:nvGraphicFramePr>
        <p:xfrm>
          <a:off x="1832291" y="1314072"/>
          <a:ext cx="9336313" cy="4909596"/>
        </p:xfrm>
        <a:graphic>
          <a:graphicData uri="http://schemas.openxmlformats.org/drawingml/2006/table">
            <a:tbl>
              <a:tblPr firstRow="1" firstCol="1" bandRow="1">
                <a:tableStyleId>{ED083AE6-46FA-4A59-8FB0-9F97EB10719F}</a:tableStyleId>
              </a:tblPr>
              <a:tblGrid>
                <a:gridCol w="960197">
                  <a:extLst>
                    <a:ext uri="{9D8B030D-6E8A-4147-A177-3AD203B41FA5}">
                      <a16:colId xmlns:a16="http://schemas.microsoft.com/office/drawing/2014/main" val="4010893872"/>
                    </a:ext>
                  </a:extLst>
                </a:gridCol>
                <a:gridCol w="3782992">
                  <a:extLst>
                    <a:ext uri="{9D8B030D-6E8A-4147-A177-3AD203B41FA5}">
                      <a16:colId xmlns:a16="http://schemas.microsoft.com/office/drawing/2014/main" val="3690697676"/>
                    </a:ext>
                  </a:extLst>
                </a:gridCol>
                <a:gridCol w="4593124">
                  <a:extLst>
                    <a:ext uri="{9D8B030D-6E8A-4147-A177-3AD203B41FA5}">
                      <a16:colId xmlns:a16="http://schemas.microsoft.com/office/drawing/2014/main" val="3735928797"/>
                    </a:ext>
                  </a:extLst>
                </a:gridCol>
              </a:tblGrid>
              <a:tr h="259514">
                <a:tc gridSpan="3">
                  <a:txBody>
                    <a:bodyPr/>
                    <a:lstStyle/>
                    <a:p>
                      <a:pPr algn="ctr">
                        <a:lnSpc>
                          <a:spcPct val="107000"/>
                        </a:lnSpc>
                        <a:spcAft>
                          <a:spcPts val="800"/>
                        </a:spcAft>
                      </a:pPr>
                      <a:r>
                        <a:rPr lang="es-MX" sz="1800" dirty="0">
                          <a:effectLst/>
                        </a:rPr>
                        <a:t>CUADRO COMPARATIVO DE LAS AUTORIDADES QUE INTERVIENEN:</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00163004"/>
                  </a:ext>
                </a:extLst>
              </a:tr>
              <a:tr h="714544">
                <a:tc>
                  <a:txBody>
                    <a:bodyPr/>
                    <a:lstStyle/>
                    <a:p>
                      <a:pPr>
                        <a:lnSpc>
                          <a:spcPct val="107000"/>
                        </a:lnSpc>
                      </a:pPr>
                      <a:endParaRPr lang="es-MX" sz="1200" dirty="0">
                        <a:effectLst/>
                        <a:latin typeface="Arial" panose="020B060402020202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MX" sz="2000" b="1" dirty="0">
                          <a:solidFill>
                            <a:schemeClr val="accent6">
                              <a:lumMod val="50000"/>
                            </a:schemeClr>
                          </a:solidFill>
                          <a:effectLst/>
                        </a:rPr>
                        <a:t>PROCEDIMIENTO PENAL ACUSATORIO</a:t>
                      </a:r>
                      <a:endParaRPr lang="es-MX" sz="2000" b="1"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s-MX" sz="2000" b="1" dirty="0">
                          <a:solidFill>
                            <a:srgbClr val="FF0000"/>
                          </a:solidFill>
                          <a:effectLst/>
                        </a:rPr>
                        <a:t>PROCEDIMIENTO DE RESPONSABILIDADES ADMINISTRATIVAS </a:t>
                      </a:r>
                      <a:endParaRPr lang="es-MX"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657383303"/>
                  </a:ext>
                </a:extLst>
              </a:tr>
              <a:tr h="893425">
                <a:tc>
                  <a:txBody>
                    <a:bodyPr/>
                    <a:lstStyle/>
                    <a:p>
                      <a:pPr algn="ctr">
                        <a:lnSpc>
                          <a:spcPct val="107000"/>
                        </a:lnSpc>
                        <a:spcAft>
                          <a:spcPts val="800"/>
                        </a:spcAft>
                      </a:pPr>
                      <a:r>
                        <a:rPr lang="es-MX" sz="1600" dirty="0">
                          <a:effectLst/>
                        </a:rPr>
                        <a:t>1ª ETAPA.</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MX" sz="1600" b="1" u="sng" dirty="0">
                          <a:effectLst/>
                        </a:rPr>
                        <a:t>Etapa de investigación</a:t>
                      </a:r>
                    </a:p>
                    <a:p>
                      <a:pPr algn="just">
                        <a:lnSpc>
                          <a:spcPct val="107000"/>
                        </a:lnSpc>
                        <a:spcAft>
                          <a:spcPts val="800"/>
                        </a:spcAft>
                      </a:pPr>
                      <a:r>
                        <a:rPr lang="es-MX" sz="1600" dirty="0">
                          <a:effectLst/>
                        </a:rPr>
                        <a:t>Autoridad Investigadora: Ministerio Público</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s-MX" sz="1600" b="1" u="sng" dirty="0">
                          <a:effectLst/>
                        </a:rPr>
                        <a:t>Investigación</a:t>
                      </a:r>
                    </a:p>
                    <a:p>
                      <a:pPr algn="just">
                        <a:lnSpc>
                          <a:spcPct val="107000"/>
                        </a:lnSpc>
                        <a:spcAft>
                          <a:spcPts val="800"/>
                        </a:spcAft>
                      </a:pPr>
                      <a:r>
                        <a:rPr lang="es-MX" sz="1600" dirty="0">
                          <a:effectLst/>
                        </a:rPr>
                        <a:t>Autoridad investigadora del Órgano interno de control</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32409061"/>
                  </a:ext>
                </a:extLst>
              </a:tr>
              <a:tr h="1046283">
                <a:tc>
                  <a:txBody>
                    <a:bodyPr/>
                    <a:lstStyle/>
                    <a:p>
                      <a:pPr algn="ctr">
                        <a:lnSpc>
                          <a:spcPct val="107000"/>
                        </a:lnSpc>
                        <a:spcAft>
                          <a:spcPts val="800"/>
                        </a:spcAft>
                      </a:pPr>
                      <a:r>
                        <a:rPr lang="es-MX" sz="1600" dirty="0">
                          <a:effectLst/>
                        </a:rPr>
                        <a:t>2ª ETAPA.</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MX" sz="1600" b="1" u="sng" dirty="0">
                          <a:effectLst/>
                        </a:rPr>
                        <a:t>Etapa intermedia o de preparación a juicio</a:t>
                      </a:r>
                    </a:p>
                    <a:p>
                      <a:pPr algn="just">
                        <a:lnSpc>
                          <a:spcPct val="107000"/>
                        </a:lnSpc>
                        <a:spcAft>
                          <a:spcPts val="800"/>
                        </a:spcAft>
                      </a:pPr>
                      <a:r>
                        <a:rPr lang="es-MX" sz="1600" dirty="0">
                          <a:effectLst/>
                        </a:rPr>
                        <a:t>Autoridad substanciadora: Juez de control</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s-MX" sz="1600" b="1" u="sng" dirty="0">
                          <a:effectLst/>
                        </a:rPr>
                        <a:t>Substanciación</a:t>
                      </a:r>
                    </a:p>
                    <a:p>
                      <a:pPr algn="just">
                        <a:lnSpc>
                          <a:spcPct val="107000"/>
                        </a:lnSpc>
                        <a:spcAft>
                          <a:spcPts val="800"/>
                        </a:spcAft>
                      </a:pPr>
                      <a:r>
                        <a:rPr lang="es-MX" sz="1600" dirty="0">
                          <a:effectLst/>
                        </a:rPr>
                        <a:t>Autoridad substanciadora del Órgano interno de control.</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99628726"/>
                  </a:ext>
                </a:extLst>
              </a:tr>
              <a:tr h="988321">
                <a:tc>
                  <a:txBody>
                    <a:bodyPr/>
                    <a:lstStyle/>
                    <a:p>
                      <a:pPr algn="ctr">
                        <a:lnSpc>
                          <a:spcPct val="107000"/>
                        </a:lnSpc>
                        <a:spcAft>
                          <a:spcPts val="800"/>
                        </a:spcAft>
                      </a:pPr>
                      <a:r>
                        <a:rPr lang="es-MX" sz="1600" dirty="0">
                          <a:effectLst/>
                        </a:rPr>
                        <a:t>3ª ETAPA. </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MX" sz="1600" b="1" u="sng" dirty="0">
                          <a:effectLst/>
                        </a:rPr>
                        <a:t>Etapa de juicio</a:t>
                      </a:r>
                    </a:p>
                    <a:p>
                      <a:pPr algn="just">
                        <a:lnSpc>
                          <a:spcPct val="107000"/>
                        </a:lnSpc>
                        <a:spcAft>
                          <a:spcPts val="800"/>
                        </a:spcAft>
                      </a:pPr>
                      <a:r>
                        <a:rPr lang="es-MX" sz="1600" dirty="0">
                          <a:effectLst/>
                        </a:rPr>
                        <a:t>Autoridad resolutora: Tribunal de enjuiciamiento</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s-MX" sz="1600" b="1" u="sng" dirty="0">
                          <a:effectLst/>
                        </a:rPr>
                        <a:t>Resolución</a:t>
                      </a:r>
                    </a:p>
                    <a:p>
                      <a:pPr algn="just">
                        <a:lnSpc>
                          <a:spcPct val="107000"/>
                        </a:lnSpc>
                        <a:spcAft>
                          <a:spcPts val="800"/>
                        </a:spcAft>
                      </a:pPr>
                      <a:r>
                        <a:rPr lang="es-MX" sz="1600" dirty="0">
                          <a:effectLst/>
                        </a:rPr>
                        <a:t>Autoridad resolutora: Tribunal de Justicia Administrativa.</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2502255"/>
                  </a:ext>
                </a:extLst>
              </a:tr>
              <a:tr h="988321">
                <a:tc>
                  <a:txBody>
                    <a:bodyPr/>
                    <a:lstStyle/>
                    <a:p>
                      <a:pPr algn="ctr">
                        <a:lnSpc>
                          <a:spcPct val="107000"/>
                        </a:lnSpc>
                        <a:spcAft>
                          <a:spcPts val="800"/>
                        </a:spcAft>
                      </a:pPr>
                      <a:r>
                        <a:rPr lang="es-MX" sz="1600" dirty="0">
                          <a:effectLst/>
                        </a:rPr>
                        <a:t>4ª y 5ª</a:t>
                      </a:r>
                    </a:p>
                    <a:p>
                      <a:pPr algn="ctr">
                        <a:lnSpc>
                          <a:spcPct val="107000"/>
                        </a:lnSpc>
                        <a:spcAft>
                          <a:spcPts val="800"/>
                        </a:spcAft>
                      </a:pPr>
                      <a:r>
                        <a:rPr lang="es-MX" sz="1600" dirty="0">
                          <a:effectLst/>
                        </a:rPr>
                        <a:t>ETAPA</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ES" sz="1600" dirty="0">
                          <a:effectLst/>
                        </a:rPr>
                        <a:t>Siguientes etapas:</a:t>
                      </a:r>
                    </a:p>
                    <a:p>
                      <a:pPr marL="285750" indent="-285750" algn="just">
                        <a:lnSpc>
                          <a:spcPct val="107000"/>
                        </a:lnSpc>
                        <a:spcAft>
                          <a:spcPts val="800"/>
                        </a:spcAft>
                        <a:buFont typeface="Arial" panose="020B0604020202020204" pitchFamily="34" charset="0"/>
                        <a:buChar char="•"/>
                      </a:pPr>
                      <a:r>
                        <a:rPr lang="es-ES" sz="1600" dirty="0">
                          <a:effectLst/>
                        </a:rPr>
                        <a:t>Tribunal de Apelación</a:t>
                      </a:r>
                    </a:p>
                    <a:p>
                      <a:pPr marL="285750" indent="-285750" algn="just">
                        <a:lnSpc>
                          <a:spcPct val="107000"/>
                        </a:lnSpc>
                        <a:spcAft>
                          <a:spcPts val="800"/>
                        </a:spcAft>
                        <a:buFont typeface="Arial" panose="020B0604020202020204" pitchFamily="34" charset="0"/>
                        <a:buChar char="•"/>
                      </a:pPr>
                      <a:r>
                        <a:rPr lang="es-ES" sz="1600" dirty="0">
                          <a:effectLst/>
                        </a:rPr>
                        <a:t>Tribunal de Ejecución</a:t>
                      </a:r>
                      <a:endParaRPr lang="es-MX" sz="16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864488035"/>
                  </a:ext>
                </a:extLst>
              </a:tr>
            </a:tbl>
          </a:graphicData>
        </a:graphic>
      </p:graphicFrame>
      <p:sp>
        <p:nvSpPr>
          <p:cNvPr id="4" name="CuadroTexto 3">
            <a:extLst>
              <a:ext uri="{FF2B5EF4-FFF2-40B4-BE49-F238E27FC236}">
                <a16:creationId xmlns:a16="http://schemas.microsoft.com/office/drawing/2014/main" id="{E06AFB63-5854-4AEC-8A4C-D4E7E96E683C}"/>
              </a:ext>
            </a:extLst>
          </p:cNvPr>
          <p:cNvSpPr txBox="1"/>
          <p:nvPr/>
        </p:nvSpPr>
        <p:spPr>
          <a:xfrm>
            <a:off x="11371226" y="6096920"/>
            <a:ext cx="716173" cy="461665"/>
          </a:xfrm>
          <a:prstGeom prst="rect">
            <a:avLst/>
          </a:prstGeom>
          <a:noFill/>
        </p:spPr>
        <p:txBody>
          <a:bodyPr wrap="square" rtlCol="0">
            <a:spAutoFit/>
          </a:bodyPr>
          <a:lstStyle/>
          <a:p>
            <a:r>
              <a:rPr lang="es-ES" sz="2400" b="1" dirty="0"/>
              <a:t>19</a:t>
            </a:r>
            <a:endParaRPr lang="es-MX" sz="2400" b="1" dirty="0"/>
          </a:p>
        </p:txBody>
      </p:sp>
    </p:spTree>
    <p:extLst>
      <p:ext uri="{BB962C8B-B14F-4D97-AF65-F5344CB8AC3E}">
        <p14:creationId xmlns:p14="http://schemas.microsoft.com/office/powerpoint/2010/main" val="282071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5E55A-0372-F649-8386-22AEDFFFE6D5}"/>
              </a:ext>
            </a:extLst>
          </p:cNvPr>
          <p:cNvSpPr>
            <a:spLocks noGrp="1"/>
          </p:cNvSpPr>
          <p:nvPr>
            <p:ph type="title"/>
          </p:nvPr>
        </p:nvSpPr>
        <p:spPr>
          <a:xfrm>
            <a:off x="3348762" y="139279"/>
            <a:ext cx="8598994" cy="1174793"/>
          </a:xfrm>
        </p:spPr>
        <p:txBody>
          <a:bodyPr>
            <a:noAutofit/>
          </a:bodyPr>
          <a:lstStyle/>
          <a:p>
            <a:pPr algn="r"/>
            <a:r>
              <a:rPr lang="es-ES" sz="2400" b="1" dirty="0">
                <a:solidFill>
                  <a:srgbClr val="002060"/>
                </a:solidFill>
                <a:latin typeface="Myriad Pro" panose="020B0503030403020204" pitchFamily="34" charset="0"/>
              </a:rPr>
              <a:t>PRINCIPALES FACULTADES Y OBLIGACIONES DE LA</a:t>
            </a:r>
            <a:br>
              <a:rPr lang="es-ES" sz="2400" b="1" dirty="0">
                <a:solidFill>
                  <a:srgbClr val="002060"/>
                </a:solidFill>
                <a:latin typeface="Myriad Pro" panose="020B0503030403020204" pitchFamily="34" charset="0"/>
              </a:rPr>
            </a:br>
            <a:r>
              <a:rPr lang="es-ES" sz="2400" b="1" dirty="0">
                <a:solidFill>
                  <a:srgbClr val="FF0000"/>
                </a:solidFill>
                <a:latin typeface="Myriad Pro" panose="020B0503030403020204" pitchFamily="34" charset="0"/>
              </a:rPr>
              <a:t>AUTORIDAD INVESTIGADORA</a:t>
            </a:r>
            <a:r>
              <a:rPr lang="es-ES" sz="2400" b="1" dirty="0">
                <a:solidFill>
                  <a:srgbClr val="002060"/>
                </a:solidFill>
                <a:latin typeface="Myriad Pro" panose="020B0503030403020204" pitchFamily="34" charset="0"/>
              </a:rPr>
              <a:t> </a:t>
            </a:r>
          </a:p>
        </p:txBody>
      </p:sp>
      <p:sp>
        <p:nvSpPr>
          <p:cNvPr id="3" name="CuadroTexto 2">
            <a:extLst>
              <a:ext uri="{FF2B5EF4-FFF2-40B4-BE49-F238E27FC236}">
                <a16:creationId xmlns:a16="http://schemas.microsoft.com/office/drawing/2014/main" id="{25D854A7-A25D-4002-A437-A011DBE0E552}"/>
              </a:ext>
            </a:extLst>
          </p:cNvPr>
          <p:cNvSpPr txBox="1"/>
          <p:nvPr/>
        </p:nvSpPr>
        <p:spPr>
          <a:xfrm>
            <a:off x="251056" y="1060613"/>
            <a:ext cx="11696700" cy="5193729"/>
          </a:xfrm>
          <a:prstGeom prst="rect">
            <a:avLst/>
          </a:prstGeom>
          <a:noFill/>
        </p:spPr>
        <p:txBody>
          <a:bodyPr wrap="square">
            <a:spAutoFit/>
          </a:bodyPr>
          <a:lstStyle/>
          <a:p>
            <a:pPr marL="342900" lvl="0" indent="-342900" algn="just">
              <a:lnSpc>
                <a:spcPct val="150000"/>
              </a:lnSpc>
              <a:buFont typeface="Arial" panose="020B0604020202020204" pitchFamily="34" charset="0"/>
              <a:buChar char="•"/>
            </a:pPr>
            <a:r>
              <a:rPr lang="es-ES" sz="1700" b="1" dirty="0">
                <a:latin typeface="Arial" panose="020B0604020202020204" pitchFamily="34" charset="0"/>
                <a:ea typeface="Calibri" panose="020F0502020204030204" pitchFamily="34" charset="0"/>
                <a:cs typeface="Arial" panose="020B0604020202020204" pitchFamily="34" charset="0"/>
              </a:rPr>
              <a:t>Investiga las  Faltas administrativas </a:t>
            </a:r>
            <a:r>
              <a:rPr lang="es-MX" sz="1700" b="1" dirty="0">
                <a:latin typeface="Arial" panose="020B0604020202020204" pitchFamily="34" charset="0"/>
                <a:ea typeface="Calibri" panose="020F0502020204030204" pitchFamily="34" charset="0"/>
                <a:cs typeface="Arial" panose="020B0604020202020204" pitchFamily="34" charset="0"/>
              </a:rPr>
              <a:t>. </a:t>
            </a:r>
            <a:r>
              <a:rPr lang="es-MX" sz="1700" dirty="0">
                <a:solidFill>
                  <a:srgbClr val="FF0000"/>
                </a:solidFill>
                <a:latin typeface="Arial" panose="020B0604020202020204" pitchFamily="34" charset="0"/>
                <a:ea typeface="Calibri" panose="020F0502020204030204" pitchFamily="34" charset="0"/>
                <a:cs typeface="Arial" panose="020B0604020202020204" pitchFamily="34" charset="0"/>
              </a:rPr>
              <a:t>A. 3 fr. II</a:t>
            </a:r>
          </a:p>
          <a:p>
            <a:pPr marL="342900" lvl="0" indent="-342900" algn="just">
              <a:lnSpc>
                <a:spcPct val="150000"/>
              </a:lnSpc>
              <a:buFont typeface="Arial" panose="020B0604020202020204" pitchFamily="34" charset="0"/>
              <a:buChar char="•"/>
            </a:pPr>
            <a:r>
              <a:rPr lang="es-MX" sz="1700" b="1" dirty="0">
                <a:effectLst/>
                <a:latin typeface="Arial" panose="020B0604020202020204" pitchFamily="34" charset="0"/>
                <a:ea typeface="Calibri" panose="020F0502020204030204" pitchFamily="34" charset="0"/>
                <a:cs typeface="Arial" panose="020B0604020202020204" pitchFamily="34" charset="0"/>
              </a:rPr>
              <a:t>Elabora IPRA y denuncia ante la FEEC la probable comisión de delitos. </a:t>
            </a:r>
            <a:r>
              <a:rPr lang="es-MX" sz="1700" dirty="0">
                <a:solidFill>
                  <a:srgbClr val="FF0000"/>
                </a:solidFill>
                <a:effectLst/>
                <a:latin typeface="Arial" panose="020B0604020202020204" pitchFamily="34" charset="0"/>
                <a:ea typeface="Calibri" panose="020F0502020204030204" pitchFamily="34" charset="0"/>
                <a:cs typeface="Arial" panose="020B0604020202020204" pitchFamily="34" charset="0"/>
              </a:rPr>
              <a:t>AA. 10 fr. III, 11 tercer párr. y 98</a:t>
            </a:r>
          </a:p>
          <a:p>
            <a:pPr marL="342900" lvl="0" indent="-342900" algn="just">
              <a:lnSpc>
                <a:spcPct val="150000"/>
              </a:lnSpc>
              <a:buFont typeface="Arial" panose="020B0604020202020204" pitchFamily="34" charset="0"/>
              <a:buChar char="•"/>
            </a:pPr>
            <a:r>
              <a:rPr lang="es-ES" sz="1700" dirty="0">
                <a:latin typeface="Arial" panose="020B0604020202020204" pitchFamily="34" charset="0"/>
                <a:ea typeface="Calibri" panose="020F0502020204030204" pitchFamily="34" charset="0"/>
                <a:cs typeface="Arial" panose="020B0604020202020204" pitchFamily="34" charset="0"/>
              </a:rPr>
              <a:t>Sigue el procedimiento ante el TJA  de faltas graves </a:t>
            </a:r>
            <a:r>
              <a:rPr lang="es-ES" sz="1700" dirty="0">
                <a:solidFill>
                  <a:srgbClr val="FF0000"/>
                </a:solidFill>
                <a:latin typeface="Arial" panose="020B0604020202020204" pitchFamily="34" charset="0"/>
                <a:ea typeface="Calibri" panose="020F0502020204030204" pitchFamily="34" charset="0"/>
                <a:cs typeface="Arial" panose="020B0604020202020204" pitchFamily="34" charset="0"/>
              </a:rPr>
              <a:t>A. 13</a:t>
            </a:r>
          </a:p>
          <a:p>
            <a:pPr marL="342900" lvl="0" indent="-342900" algn="just">
              <a:lnSpc>
                <a:spcPct val="150000"/>
              </a:lnSpc>
              <a:buFont typeface="Arial" panose="020B0604020202020204" pitchFamily="34" charset="0"/>
              <a:buChar char="•"/>
            </a:pPr>
            <a:r>
              <a:rPr lang="es-ES" sz="1700" dirty="0">
                <a:latin typeface="Arial" panose="020B0604020202020204" pitchFamily="34" charset="0"/>
                <a:ea typeface="Calibri" panose="020F0502020204030204" pitchFamily="34" charset="0"/>
                <a:cs typeface="Arial" panose="020B0604020202020204" pitchFamily="34" charset="0"/>
              </a:rPr>
              <a:t>Solicitar y utilizar la información relacionada con las declaraciones de situación patrimonial </a:t>
            </a:r>
            <a:r>
              <a:rPr lang="es-ES" sz="1700" dirty="0">
                <a:solidFill>
                  <a:srgbClr val="FF0000"/>
                </a:solidFill>
                <a:latin typeface="Arial" panose="020B0604020202020204" pitchFamily="34" charset="0"/>
                <a:ea typeface="Calibri" panose="020F0502020204030204" pitchFamily="34" charset="0"/>
                <a:cs typeface="Arial" panose="020B0604020202020204" pitchFamily="34" charset="0"/>
              </a:rPr>
              <a:t>A. 28</a:t>
            </a:r>
          </a:p>
          <a:p>
            <a:pPr marL="342900" lvl="0" indent="-342900" algn="just">
              <a:lnSpc>
                <a:spcPct val="150000"/>
              </a:lnSpc>
              <a:buFont typeface="Arial" panose="020B0604020202020204" pitchFamily="34" charset="0"/>
              <a:buChar char="•"/>
            </a:pPr>
            <a:r>
              <a:rPr lang="es-ES" sz="1700" dirty="0">
                <a:latin typeface="Arial" panose="020B0604020202020204" pitchFamily="34" charset="0"/>
                <a:ea typeface="Calibri" panose="020F0502020204030204" pitchFamily="34" charset="0"/>
                <a:cs typeface="Arial" panose="020B0604020202020204" pitchFamily="34" charset="0"/>
              </a:rPr>
              <a:t>investigaciones o </a:t>
            </a:r>
            <a:r>
              <a:rPr lang="es-ES" sz="1700" b="1" dirty="0">
                <a:latin typeface="Arial" panose="020B0604020202020204" pitchFamily="34" charset="0"/>
                <a:ea typeface="Calibri" panose="020F0502020204030204" pitchFamily="34" charset="0"/>
                <a:cs typeface="Arial" panose="020B0604020202020204" pitchFamily="34" charset="0"/>
              </a:rPr>
              <a:t>auditorías</a:t>
            </a:r>
            <a:r>
              <a:rPr lang="es-ES" sz="1700" dirty="0">
                <a:latin typeface="Arial" panose="020B0604020202020204" pitchFamily="34" charset="0"/>
                <a:ea typeface="Calibri" panose="020F0502020204030204" pitchFamily="34" charset="0"/>
                <a:cs typeface="Arial" panose="020B0604020202020204" pitchFamily="34" charset="0"/>
              </a:rPr>
              <a:t> para verificar la evolución patrimonial de los declarantes </a:t>
            </a:r>
            <a:r>
              <a:rPr lang="es-ES" sz="1700" dirty="0">
                <a:solidFill>
                  <a:srgbClr val="FF0000"/>
                </a:solidFill>
                <a:latin typeface="Arial" panose="020B0604020202020204" pitchFamily="34" charset="0"/>
                <a:ea typeface="Calibri" panose="020F0502020204030204" pitchFamily="34" charset="0"/>
                <a:cs typeface="Arial" panose="020B0604020202020204" pitchFamily="34" charset="0"/>
              </a:rPr>
              <a:t>A. 36</a:t>
            </a:r>
          </a:p>
          <a:p>
            <a:pPr marL="342900" lvl="0" indent="-342900" algn="just">
              <a:lnSpc>
                <a:spcPct val="150000"/>
              </a:lnSpc>
              <a:buFont typeface="Arial" panose="020B0604020202020204" pitchFamily="34" charset="0"/>
              <a:buChar char="•"/>
            </a:pPr>
            <a:r>
              <a:rPr lang="es-ES" sz="1700" dirty="0">
                <a:latin typeface="Arial" panose="020B0604020202020204" pitchFamily="34" charset="0"/>
                <a:ea typeface="Calibri" panose="020F0502020204030204" pitchFamily="34" charset="0"/>
                <a:cs typeface="Arial" panose="020B0604020202020204" pitchFamily="34" charset="0"/>
              </a:rPr>
              <a:t>De no justificarse el enriquecimiento, integrará el expediente para comenzar la investigación, y formular la denuncia ante el Ministerio Público </a:t>
            </a:r>
            <a:r>
              <a:rPr lang="es-ES" sz="1700" dirty="0">
                <a:solidFill>
                  <a:srgbClr val="FF0000"/>
                </a:solidFill>
                <a:latin typeface="Arial" panose="020B0604020202020204" pitchFamily="34" charset="0"/>
                <a:ea typeface="Calibri" panose="020F0502020204030204" pitchFamily="34" charset="0"/>
                <a:cs typeface="Arial" panose="020B0604020202020204" pitchFamily="34" charset="0"/>
              </a:rPr>
              <a:t>AA. 37 y 41</a:t>
            </a:r>
            <a:endParaRPr lang="es-MX" sz="17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s-MX" sz="1700" b="1" dirty="0">
                <a:effectLst/>
                <a:latin typeface="Arial" panose="020B0604020202020204" pitchFamily="34" charset="0"/>
                <a:ea typeface="Calibri" panose="020F0502020204030204" pitchFamily="34" charset="0"/>
                <a:cs typeface="Arial" panose="020B0604020202020204" pitchFamily="34" charset="0"/>
              </a:rPr>
              <a:t>Coadyuvante del Ministerio Público. </a:t>
            </a:r>
            <a:r>
              <a:rPr lang="es-MX" sz="17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42</a:t>
            </a:r>
            <a:endParaRPr lang="es-MX" sz="17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s-MX" sz="1700" b="1" dirty="0">
                <a:effectLst/>
                <a:latin typeface="Arial" panose="020B0604020202020204" pitchFamily="34" charset="0"/>
                <a:ea typeface="Calibri" panose="020F0502020204030204" pitchFamily="34" charset="0"/>
                <a:cs typeface="Arial" panose="020B0604020202020204" pitchFamily="34" charset="0"/>
              </a:rPr>
              <a:t>Supervisa los procedimientos de contratación pública por parte de los contratantes. </a:t>
            </a:r>
            <a:r>
              <a:rPr lang="es-MX" sz="17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45</a:t>
            </a:r>
          </a:p>
          <a:p>
            <a:pPr marL="342900" lvl="0" indent="-342900" algn="just">
              <a:lnSpc>
                <a:spcPct val="150000"/>
              </a:lnSpc>
              <a:buFont typeface="Arial" panose="020B0604020202020204" pitchFamily="34" charset="0"/>
              <a:buChar char="•"/>
            </a:pPr>
            <a:r>
              <a:rPr lang="es-MX" sz="1700" dirty="0">
                <a:latin typeface="Arial" panose="020B0604020202020204" pitchFamily="34" charset="0"/>
                <a:ea typeface="Calibri" panose="020F0502020204030204" pitchFamily="34" charset="0"/>
                <a:cs typeface="Arial" panose="020B0604020202020204" pitchFamily="34" charset="0"/>
              </a:rPr>
              <a:t>Se </a:t>
            </a:r>
            <a:r>
              <a:rPr lang="es-ES" sz="1700" dirty="0">
                <a:latin typeface="Arial" panose="020B0604020202020204" pitchFamily="34" charset="0"/>
                <a:ea typeface="Calibri" panose="020F0502020204030204" pitchFamily="34" charset="0"/>
                <a:cs typeface="Arial" panose="020B0604020202020204" pitchFamily="34" charset="0"/>
              </a:rPr>
              <a:t>encarga de que las declaraciones sean integradas al sistema de evolución patrimonial </a:t>
            </a:r>
            <a:r>
              <a:rPr lang="es-ES" sz="1700" dirty="0">
                <a:solidFill>
                  <a:srgbClr val="FF0000"/>
                </a:solidFill>
                <a:latin typeface="Arial" panose="020B0604020202020204" pitchFamily="34" charset="0"/>
                <a:ea typeface="Calibri" panose="020F0502020204030204" pitchFamily="34" charset="0"/>
                <a:cs typeface="Arial" panose="020B0604020202020204" pitchFamily="34" charset="0"/>
              </a:rPr>
              <a:t>A. 46 segundo párrafo.</a:t>
            </a:r>
          </a:p>
          <a:p>
            <a:pPr marL="342900" indent="-342900" algn="just">
              <a:lnSpc>
                <a:spcPct val="150000"/>
              </a:lnSpc>
              <a:buFont typeface="Arial" panose="020B0604020202020204" pitchFamily="34" charset="0"/>
              <a:buChar char="•"/>
            </a:pPr>
            <a:r>
              <a:rPr lang="es-ES" sz="1700" dirty="0">
                <a:latin typeface="Arial" panose="020B0604020202020204" pitchFamily="34" charset="0"/>
                <a:ea typeface="Calibri" panose="020F0502020204030204" pitchFamily="34" charset="0"/>
                <a:cs typeface="Arial" panose="020B0604020202020204" pitchFamily="34" charset="0"/>
              </a:rPr>
              <a:t>Obtener de la persona que confiese su responsabilidad, toda la cooperación en la investigación de presuntas responsabilidades administrativas y c</a:t>
            </a:r>
            <a:r>
              <a:rPr lang="es-MX" sz="1700" dirty="0">
                <a:latin typeface="Arial" panose="020B0604020202020204" pitchFamily="34" charset="0"/>
                <a:ea typeface="Calibri" panose="020F0502020204030204" pitchFamily="34" charset="0"/>
                <a:cs typeface="Arial" panose="020B0604020202020204" pitchFamily="34" charset="0"/>
              </a:rPr>
              <a:t>coordinarse con el procedimiento de solicitud de reducción de sanciones establecido en el artículo 103 de la</a:t>
            </a:r>
            <a:r>
              <a:rPr lang="es-MX" sz="1700" b="1" dirty="0">
                <a:latin typeface="Arial" panose="020B0604020202020204" pitchFamily="34" charset="0"/>
                <a:ea typeface="Calibri" panose="020F0502020204030204" pitchFamily="34" charset="0"/>
                <a:cs typeface="Arial" panose="020B0604020202020204" pitchFamily="34" charset="0"/>
              </a:rPr>
              <a:t> Ley Federal de Competencia Económica. </a:t>
            </a:r>
            <a:r>
              <a:rPr lang="es-MX" sz="1700" dirty="0">
                <a:solidFill>
                  <a:srgbClr val="FF0000"/>
                </a:solidFill>
                <a:latin typeface="Arial" panose="020B0604020202020204" pitchFamily="34" charset="0"/>
                <a:ea typeface="Calibri" panose="020F0502020204030204" pitchFamily="34" charset="0"/>
                <a:cs typeface="Arial" panose="020B0604020202020204" pitchFamily="34" charset="0"/>
              </a:rPr>
              <a:t>AA. 88 y 89 fr. III, y cuarto párrafo</a:t>
            </a:r>
            <a:r>
              <a:rPr lang="es-MX" sz="1700" dirty="0">
                <a:latin typeface="Arial" panose="020B0604020202020204" pitchFamily="34" charset="0"/>
                <a:ea typeface="Calibri" panose="020F0502020204030204" pitchFamily="34" charset="0"/>
                <a:cs typeface="Arial" panose="020B0604020202020204" pitchFamily="34" charset="0"/>
              </a:rPr>
              <a:t>.</a:t>
            </a:r>
            <a:endParaRPr lang="es-MX" sz="17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3A096352-733C-4182-88C9-F2CDD93D7801}"/>
              </a:ext>
            </a:extLst>
          </p:cNvPr>
          <p:cNvSpPr txBox="1"/>
          <p:nvPr/>
        </p:nvSpPr>
        <p:spPr>
          <a:xfrm>
            <a:off x="11371226" y="6096920"/>
            <a:ext cx="716173" cy="461665"/>
          </a:xfrm>
          <a:prstGeom prst="rect">
            <a:avLst/>
          </a:prstGeom>
          <a:noFill/>
        </p:spPr>
        <p:txBody>
          <a:bodyPr wrap="square" rtlCol="0">
            <a:spAutoFit/>
          </a:bodyPr>
          <a:lstStyle/>
          <a:p>
            <a:r>
              <a:rPr lang="es-ES" sz="2400" b="1" dirty="0"/>
              <a:t>20</a:t>
            </a:r>
            <a:endParaRPr lang="es-MX" sz="2400" b="1" dirty="0"/>
          </a:p>
        </p:txBody>
      </p:sp>
    </p:spTree>
    <p:extLst>
      <p:ext uri="{BB962C8B-B14F-4D97-AF65-F5344CB8AC3E}">
        <p14:creationId xmlns:p14="http://schemas.microsoft.com/office/powerpoint/2010/main" val="21239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5E55A-0372-F649-8386-22AEDFFFE6D5}"/>
              </a:ext>
            </a:extLst>
          </p:cNvPr>
          <p:cNvSpPr>
            <a:spLocks noGrp="1"/>
          </p:cNvSpPr>
          <p:nvPr>
            <p:ph type="title"/>
          </p:nvPr>
        </p:nvSpPr>
        <p:spPr>
          <a:xfrm>
            <a:off x="3348762" y="139279"/>
            <a:ext cx="8598994" cy="1174793"/>
          </a:xfrm>
        </p:spPr>
        <p:txBody>
          <a:bodyPr>
            <a:noAutofit/>
          </a:bodyPr>
          <a:lstStyle/>
          <a:p>
            <a:pPr algn="r"/>
            <a:r>
              <a:rPr lang="es-ES" sz="2400" b="1" dirty="0">
                <a:solidFill>
                  <a:schemeClr val="accent5">
                    <a:lumMod val="50000"/>
                  </a:schemeClr>
                </a:solidFill>
                <a:latin typeface="Myriad Pro" panose="020B0503030403020204" pitchFamily="34" charset="0"/>
              </a:rPr>
              <a:t>PRINCIPALES FACULTADES Y OBLIGACIONES DE LA</a:t>
            </a:r>
            <a:br>
              <a:rPr lang="es-ES" sz="2400" b="1" dirty="0">
                <a:solidFill>
                  <a:schemeClr val="accent5">
                    <a:lumMod val="50000"/>
                  </a:schemeClr>
                </a:solidFill>
                <a:latin typeface="Myriad Pro" panose="020B0503030403020204" pitchFamily="34" charset="0"/>
              </a:rPr>
            </a:br>
            <a:r>
              <a:rPr lang="es-ES" sz="2400" b="1" dirty="0">
                <a:solidFill>
                  <a:srgbClr val="FF0000"/>
                </a:solidFill>
                <a:latin typeface="Myriad Pro" panose="020B0503030403020204" pitchFamily="34" charset="0"/>
              </a:rPr>
              <a:t>AUTORIDAD INVESTIGADORA</a:t>
            </a:r>
            <a:endParaRPr lang="es-ES" sz="2400" b="1" dirty="0">
              <a:solidFill>
                <a:schemeClr val="accent5">
                  <a:lumMod val="50000"/>
                </a:schemeClr>
              </a:solidFill>
              <a:latin typeface="Myriad Pro" panose="020B0503030403020204" pitchFamily="34" charset="0"/>
            </a:endParaRPr>
          </a:p>
        </p:txBody>
      </p:sp>
      <p:sp>
        <p:nvSpPr>
          <p:cNvPr id="3" name="CuadroTexto 2">
            <a:extLst>
              <a:ext uri="{FF2B5EF4-FFF2-40B4-BE49-F238E27FC236}">
                <a16:creationId xmlns:a16="http://schemas.microsoft.com/office/drawing/2014/main" id="{612BE46E-C39F-481D-993C-4A781427ABA9}"/>
              </a:ext>
            </a:extLst>
          </p:cNvPr>
          <p:cNvSpPr txBox="1"/>
          <p:nvPr/>
        </p:nvSpPr>
        <p:spPr>
          <a:xfrm>
            <a:off x="247650" y="1495469"/>
            <a:ext cx="11696700" cy="524329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Responsables de la oportunidad, exhaustividad y eficiencia en la investigación, la integralidad de los datos y documentos, así como el resguardo del expediente en su conjunto.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90</a:t>
            </a:r>
          </a:p>
          <a:p>
            <a:pPr marL="342900" lvl="0" indent="-342900" algn="just">
              <a:lnSpc>
                <a:spcPct val="150000"/>
              </a:lnSpc>
              <a:buFont typeface="Arial" panose="020B0604020202020204" pitchFamily="34" charset="0"/>
              <a:buChar char="•"/>
            </a:pPr>
            <a:r>
              <a:rPr lang="es-MX" sz="1500" b="1" dirty="0">
                <a:latin typeface="Arial" panose="020B0604020202020204" pitchFamily="34" charset="0"/>
                <a:ea typeface="Calibri" panose="020F0502020204030204" pitchFamily="34" charset="0"/>
                <a:cs typeface="Arial" panose="020B0604020202020204" pitchFamily="34" charset="0"/>
              </a:rPr>
              <a:t>Cooperar con las autoridades internacionales.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90</a:t>
            </a:r>
          </a:p>
          <a:p>
            <a:pPr marL="342900" lvl="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Incorporar a las investigaciones, las TIC’S que observen las mejores prácticas internacionales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90</a:t>
            </a:r>
            <a:endParaRPr lang="es-ES" sz="15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Inicia la investigación de oficio, por denuncia o derivado de las auditorías practicadas por parte de las autoridades competentes o, en su caso, de auditores externos.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91</a:t>
            </a:r>
            <a:endParaRPr lang="es-ES" sz="15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Mantener de forma confidencial la identidad de las personas que denuncien de forma anónima presuntas infracciones.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91</a:t>
            </a:r>
            <a:endParaRPr lang="es-MX" sz="1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s-MX" sz="1500" b="1" dirty="0">
                <a:latin typeface="Arial" panose="020B0604020202020204" pitchFamily="34" charset="0"/>
                <a:ea typeface="Calibri" panose="020F0502020204030204" pitchFamily="34" charset="0"/>
                <a:cs typeface="Arial" panose="020B0604020202020204" pitchFamily="34" charset="0"/>
              </a:rPr>
              <a:t>Establecer áreas de fácil acceso, para que se presenten denuncias por presuntas faltas administrativas, </a:t>
            </a:r>
            <a:r>
              <a:rPr lang="es-MX" sz="1500" dirty="0">
                <a:latin typeface="Arial" panose="020B0604020202020204" pitchFamily="34" charset="0"/>
                <a:ea typeface="Calibri" panose="020F0502020204030204" pitchFamily="34" charset="0"/>
                <a:cs typeface="Arial" panose="020B0604020202020204" pitchFamily="34" charset="0"/>
              </a:rPr>
              <a:t>incluso de manera electrónica.</a:t>
            </a:r>
            <a:r>
              <a:rPr lang="es-MX" sz="1500" b="1" dirty="0">
                <a:latin typeface="Arial" panose="020B0604020202020204" pitchFamily="34" charset="0"/>
                <a:ea typeface="Calibri" panose="020F0502020204030204" pitchFamily="34" charset="0"/>
                <a:cs typeface="Arial" panose="020B0604020202020204" pitchFamily="34" charset="0"/>
              </a:rPr>
              <a:t>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92 y 93</a:t>
            </a:r>
          </a:p>
          <a:p>
            <a:pPr marL="342900" lvl="0" indent="-342900" algn="just">
              <a:lnSpc>
                <a:spcPct val="150000"/>
              </a:lnSpc>
              <a:buFont typeface="Arial" panose="020B0604020202020204" pitchFamily="34" charset="0"/>
              <a:buChar char="•"/>
            </a:pPr>
            <a:r>
              <a:rPr lang="es-MX" sz="1500" dirty="0">
                <a:latin typeface="Arial" panose="020B0604020202020204" pitchFamily="34" charset="0"/>
                <a:ea typeface="Calibri" panose="020F0502020204030204" pitchFamily="34" charset="0"/>
                <a:cs typeface="Arial" panose="020B0604020202020204" pitchFamily="34" charset="0"/>
              </a:rPr>
              <a:t>Auditorias respecto de conductas que puedan constituir responsabilidades administrativas, fundadas y motivadas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94</a:t>
            </a:r>
          </a:p>
          <a:p>
            <a:pPr marL="342900" lvl="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Solicitar cualquier información y documentación para el esclarecimiento de los hechos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95 </a:t>
            </a:r>
            <a:endParaRPr lang="es-MX" sz="1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s-MX" sz="1500" dirty="0">
                <a:latin typeface="Arial" panose="020B0604020202020204" pitchFamily="34" charset="0"/>
                <a:ea typeface="Calibri" panose="020F0502020204030204" pitchFamily="34" charset="0"/>
                <a:cs typeface="Arial" panose="020B0604020202020204" pitchFamily="34" charset="0"/>
              </a:rPr>
              <a:t>Ordenar visitas de verificación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96</a:t>
            </a:r>
          </a:p>
          <a:p>
            <a:pPr marL="342900" lvl="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Uso de medidas de apremio para hacer cumplir sus determinaciones </a:t>
            </a:r>
            <a:r>
              <a:rPr lang="es-ES" sz="1500" dirty="0">
                <a:solidFill>
                  <a:srgbClr val="FF0000"/>
                </a:solidFill>
                <a:latin typeface="Arial" panose="020B0604020202020204" pitchFamily="34" charset="0"/>
                <a:ea typeface="Calibri" panose="020F0502020204030204" pitchFamily="34" charset="0"/>
                <a:cs typeface="Arial" panose="020B0604020202020204" pitchFamily="34" charset="0"/>
              </a:rPr>
              <a:t>A. 97</a:t>
            </a:r>
          </a:p>
          <a:p>
            <a:pPr marL="342900" lvl="0" indent="-342900" algn="just">
              <a:lnSpc>
                <a:spcPct val="150000"/>
              </a:lnSpc>
              <a:buFont typeface="Arial" panose="020B0604020202020204" pitchFamily="34" charset="0"/>
              <a:buChar char="•"/>
            </a:pPr>
            <a:r>
              <a:rPr lang="es-MX" sz="1500" dirty="0">
                <a:latin typeface="Arial" panose="020B0604020202020204" pitchFamily="34" charset="0"/>
                <a:ea typeface="Calibri" panose="020F0502020204030204" pitchFamily="34" charset="0"/>
                <a:cs typeface="Arial" panose="020B0604020202020204" pitchFamily="34" charset="0"/>
              </a:rPr>
              <a:t>Califica la falta administrativa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100 y 194</a:t>
            </a:r>
          </a:p>
          <a:p>
            <a:pPr marL="342900" lvl="0" indent="-342900" algn="just">
              <a:lnSpc>
                <a:spcPct val="150000"/>
              </a:lnSpc>
              <a:buFont typeface="Arial" panose="020B0604020202020204" pitchFamily="34" charset="0"/>
              <a:buChar char="•"/>
            </a:pPr>
            <a:endParaRPr lang="es-MX" sz="15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DE6BF27-A9A1-4F2E-8AE0-4600FF967F51}"/>
              </a:ext>
            </a:extLst>
          </p:cNvPr>
          <p:cNvSpPr txBox="1"/>
          <p:nvPr/>
        </p:nvSpPr>
        <p:spPr>
          <a:xfrm>
            <a:off x="11371226" y="6096920"/>
            <a:ext cx="716173" cy="461665"/>
          </a:xfrm>
          <a:prstGeom prst="rect">
            <a:avLst/>
          </a:prstGeom>
          <a:noFill/>
        </p:spPr>
        <p:txBody>
          <a:bodyPr wrap="square" rtlCol="0">
            <a:spAutoFit/>
          </a:bodyPr>
          <a:lstStyle/>
          <a:p>
            <a:r>
              <a:rPr lang="es-ES" sz="2400" b="1" dirty="0"/>
              <a:t>21</a:t>
            </a:r>
            <a:endParaRPr lang="es-MX" sz="2400" b="1" dirty="0"/>
          </a:p>
        </p:txBody>
      </p:sp>
    </p:spTree>
    <p:extLst>
      <p:ext uri="{BB962C8B-B14F-4D97-AF65-F5344CB8AC3E}">
        <p14:creationId xmlns:p14="http://schemas.microsoft.com/office/powerpoint/2010/main" val="3374065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5E55A-0372-F649-8386-22AEDFFFE6D5}"/>
              </a:ext>
            </a:extLst>
          </p:cNvPr>
          <p:cNvSpPr>
            <a:spLocks noGrp="1"/>
          </p:cNvSpPr>
          <p:nvPr>
            <p:ph type="title"/>
          </p:nvPr>
        </p:nvSpPr>
        <p:spPr>
          <a:xfrm>
            <a:off x="3348762" y="139279"/>
            <a:ext cx="8598994" cy="1174793"/>
          </a:xfrm>
        </p:spPr>
        <p:txBody>
          <a:bodyPr>
            <a:noAutofit/>
          </a:bodyPr>
          <a:lstStyle/>
          <a:p>
            <a:pPr algn="r"/>
            <a:r>
              <a:rPr lang="es-ES" sz="2400" b="1" dirty="0">
                <a:solidFill>
                  <a:srgbClr val="002060"/>
                </a:solidFill>
                <a:latin typeface="Myriad Pro" panose="020B0503030403020204" pitchFamily="34" charset="0"/>
              </a:rPr>
              <a:t>PRINCIPALES FACULTADES Y OBLIGACIONES DE LA</a:t>
            </a:r>
            <a:br>
              <a:rPr lang="es-ES" sz="2400" b="1" dirty="0">
                <a:solidFill>
                  <a:srgbClr val="002060"/>
                </a:solidFill>
                <a:latin typeface="Myriad Pro" panose="020B0503030403020204" pitchFamily="34" charset="0"/>
              </a:rPr>
            </a:br>
            <a:r>
              <a:rPr lang="es-ES" sz="2400" b="1" dirty="0">
                <a:solidFill>
                  <a:srgbClr val="FF0000"/>
                </a:solidFill>
                <a:latin typeface="Myriad Pro" panose="020B0503030403020204" pitchFamily="34" charset="0"/>
              </a:rPr>
              <a:t>AUTORIDAD INVESTIGADORA</a:t>
            </a:r>
            <a:endParaRPr lang="es-ES" sz="2400" b="1" dirty="0">
              <a:solidFill>
                <a:srgbClr val="002060"/>
              </a:solidFill>
              <a:latin typeface="Myriad Pro" panose="020B0503030403020204" pitchFamily="34" charset="0"/>
            </a:endParaRPr>
          </a:p>
        </p:txBody>
      </p:sp>
      <p:sp>
        <p:nvSpPr>
          <p:cNvPr id="3" name="CuadroTexto 2">
            <a:extLst>
              <a:ext uri="{FF2B5EF4-FFF2-40B4-BE49-F238E27FC236}">
                <a16:creationId xmlns:a16="http://schemas.microsoft.com/office/drawing/2014/main" id="{612BE46E-C39F-481D-993C-4A781427ABA9}"/>
              </a:ext>
            </a:extLst>
          </p:cNvPr>
          <p:cNvSpPr txBox="1"/>
          <p:nvPr/>
        </p:nvSpPr>
        <p:spPr>
          <a:xfrm>
            <a:off x="247650" y="1495469"/>
            <a:ext cx="11696700" cy="532421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Impugnar la abstención de iniciar el procedimiento de responsabilidad administrativa o de imponer sanciones, mediante recurso de inconformidad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101, último párrafo.</a:t>
            </a:r>
          </a:p>
          <a:p>
            <a:pPr marL="34290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Notificar al denunciante la calificación de faltas administrativas no graves.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102</a:t>
            </a:r>
          </a:p>
          <a:p>
            <a:pPr marL="34290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Recibir el recurso de inconformidad con motivo de la calificar la falta administrativa como no grave. </a:t>
            </a:r>
            <a:r>
              <a:rPr lang="es-ES" sz="1500" dirty="0">
                <a:solidFill>
                  <a:srgbClr val="FF0000"/>
                </a:solidFill>
                <a:latin typeface="Arial" panose="020B0604020202020204" pitchFamily="34" charset="0"/>
                <a:ea typeface="Calibri" panose="020F0502020204030204" pitchFamily="34" charset="0"/>
                <a:cs typeface="Arial" panose="020B0604020202020204" pitchFamily="34" charset="0"/>
              </a:rPr>
              <a:t>A 104</a:t>
            </a:r>
          </a:p>
          <a:p>
            <a:pPr marL="34290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Correr traslado a la Sala Especializada en materia de Responsabilidades administrativas, adjuntando el expediente integrado y un informe en el que justifique la calificación realizada, para que resuelva el recurso. </a:t>
            </a:r>
            <a:r>
              <a:rPr lang="es-ES" sz="1500" dirty="0">
                <a:solidFill>
                  <a:srgbClr val="FF0000"/>
                </a:solidFill>
                <a:latin typeface="Arial" panose="020B0604020202020204" pitchFamily="34" charset="0"/>
                <a:ea typeface="Calibri" panose="020F0502020204030204" pitchFamily="34" charset="0"/>
                <a:cs typeface="Arial" panose="020B0604020202020204" pitchFamily="34" charset="0"/>
              </a:rPr>
              <a:t>A. 104</a:t>
            </a:r>
          </a:p>
          <a:p>
            <a:pPr marL="34290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Si presentado el IPRA, advierte la comisión de otra falta administrativa, deberá elaborar un </a:t>
            </a:r>
            <a:r>
              <a:rPr lang="es-ES" sz="1500" b="1" dirty="0">
                <a:latin typeface="Arial" panose="020B0604020202020204" pitchFamily="34" charset="0"/>
                <a:ea typeface="Calibri" panose="020F0502020204030204" pitchFamily="34" charset="0"/>
                <a:cs typeface="Arial" panose="020B0604020202020204" pitchFamily="34" charset="0"/>
              </a:rPr>
              <a:t>informe diverso y tramitar el procedimiento de forma separad</a:t>
            </a:r>
            <a:r>
              <a:rPr lang="es-MX" sz="1500" b="1" dirty="0">
                <a:latin typeface="Arial" panose="020B0604020202020204" pitchFamily="34" charset="0"/>
                <a:ea typeface="Calibri" panose="020F0502020204030204" pitchFamily="34" charset="0"/>
                <a:cs typeface="Arial" panose="020B0604020202020204" pitchFamily="34" charset="0"/>
              </a:rPr>
              <a:t>a</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 A. 114</a:t>
            </a:r>
          </a:p>
          <a:p>
            <a:pPr marL="342900" lvl="0" indent="-342900" algn="just">
              <a:lnSpc>
                <a:spcPct val="150000"/>
              </a:lnSpc>
              <a:buFont typeface="Arial" panose="020B0604020202020204" pitchFamily="34" charset="0"/>
              <a:buChar char="•"/>
            </a:pPr>
            <a:r>
              <a:rPr lang="es-MX" sz="1500" dirty="0">
                <a:latin typeface="Arial" panose="020B0604020202020204" pitchFamily="34" charset="0"/>
                <a:ea typeface="Calibri" panose="020F0502020204030204" pitchFamily="34" charset="0"/>
                <a:cs typeface="Arial" panose="020B0604020202020204" pitchFamily="34" charset="0"/>
              </a:rPr>
              <a:t>Ser</a:t>
            </a:r>
            <a:r>
              <a:rPr lang="es-MX" sz="1500" b="1" dirty="0">
                <a:latin typeface="Arial" panose="020B0604020202020204" pitchFamily="34" charset="0"/>
                <a:ea typeface="Calibri" panose="020F0502020204030204" pitchFamily="34" charset="0"/>
                <a:cs typeface="Arial" panose="020B0604020202020204" pitchFamily="34" charset="0"/>
              </a:rPr>
              <a:t> parte en el procedimiento de responsabilidad administrativa.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116 fr. I</a:t>
            </a:r>
          </a:p>
          <a:p>
            <a:pPr marL="342900" lvl="0" indent="-342900" algn="just">
              <a:lnSpc>
                <a:spcPct val="150000"/>
              </a:lnSpc>
              <a:buFont typeface="Arial" panose="020B0604020202020204" pitchFamily="34" charset="0"/>
              <a:buChar char="•"/>
            </a:pPr>
            <a:r>
              <a:rPr lang="es-MX" sz="1500" dirty="0">
                <a:latin typeface="Arial" panose="020B0604020202020204" pitchFamily="34" charset="0"/>
                <a:ea typeface="Calibri" panose="020F0502020204030204" pitchFamily="34" charset="0"/>
                <a:cs typeface="Arial" panose="020B0604020202020204" pitchFamily="34" charset="0"/>
              </a:rPr>
              <a:t>Solicitar ante la autoridad substanciadora o resolutora se decreten </a:t>
            </a:r>
            <a:r>
              <a:rPr lang="es-MX" sz="1500" b="1" dirty="0">
                <a:latin typeface="Arial" panose="020B0604020202020204" pitchFamily="34" charset="0"/>
                <a:ea typeface="Calibri" panose="020F0502020204030204" pitchFamily="34" charset="0"/>
                <a:cs typeface="Arial" panose="020B0604020202020204" pitchFamily="34" charset="0"/>
              </a:rPr>
              <a:t>medidas cautelares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AA. 123, 125 y 129</a:t>
            </a:r>
          </a:p>
          <a:p>
            <a:pPr marL="342900" lvl="0" indent="-342900" algn="just">
              <a:lnSpc>
                <a:spcPct val="150000"/>
              </a:lnSpc>
              <a:buFont typeface="Arial" panose="020B0604020202020204" pitchFamily="34" charset="0"/>
              <a:buChar char="•"/>
            </a:pPr>
            <a:r>
              <a:rPr lang="es-MX" sz="1500" b="1" dirty="0">
                <a:latin typeface="Arial" panose="020B0604020202020204" pitchFamily="34" charset="0"/>
                <a:ea typeface="Calibri" panose="020F0502020204030204" pitchFamily="34" charset="0"/>
                <a:cs typeface="Arial" panose="020B0604020202020204" pitchFamily="34" charset="0"/>
              </a:rPr>
              <a:t>Carga de la prueba </a:t>
            </a:r>
            <a:r>
              <a:rPr lang="es-MX" sz="1500" dirty="0">
                <a:latin typeface="Arial" panose="020B0604020202020204" pitchFamily="34" charset="0"/>
                <a:ea typeface="Calibri" panose="020F0502020204030204" pitchFamily="34" charset="0"/>
                <a:cs typeface="Arial" panose="020B0604020202020204" pitchFamily="34" charset="0"/>
              </a:rPr>
              <a:t>para acreditar las faltas administrativas </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A. 135</a:t>
            </a:r>
          </a:p>
          <a:p>
            <a:pPr marL="342900" lvl="0" indent="-342900" algn="just">
              <a:lnSpc>
                <a:spcPct val="150000"/>
              </a:lnSpc>
              <a:buFont typeface="Arial" panose="020B0604020202020204" pitchFamily="34" charset="0"/>
              <a:buChar char="•"/>
            </a:pPr>
            <a:r>
              <a:rPr lang="es-MX" sz="1500" dirty="0">
                <a:latin typeface="Arial" panose="020B0604020202020204" pitchFamily="34" charset="0"/>
                <a:ea typeface="Calibri" panose="020F0502020204030204" pitchFamily="34" charset="0"/>
                <a:cs typeface="Arial" panose="020B0604020202020204" pitchFamily="34" charset="0"/>
              </a:rPr>
              <a:t>Emitir el IPRA y presentarlo ante la autoridad substanciadora</a:t>
            </a:r>
            <a:r>
              <a:rPr lang="es-MX" sz="1500" dirty="0">
                <a:solidFill>
                  <a:srgbClr val="FF0000"/>
                </a:solidFill>
                <a:latin typeface="Arial" panose="020B0604020202020204" pitchFamily="34" charset="0"/>
                <a:ea typeface="Calibri" panose="020F0502020204030204" pitchFamily="34" charset="0"/>
                <a:cs typeface="Arial" panose="020B0604020202020204" pitchFamily="34" charset="0"/>
              </a:rPr>
              <a:t> AA. 194 y 208 fr. I</a:t>
            </a:r>
            <a:endParaRPr lang="es-ES" sz="15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s-ES" sz="1500" b="1" dirty="0">
                <a:latin typeface="Arial" panose="020B0604020202020204" pitchFamily="34" charset="0"/>
                <a:ea typeface="Calibri" panose="020F0502020204030204" pitchFamily="34" charset="0"/>
                <a:cs typeface="Arial" panose="020B0604020202020204" pitchFamily="34" charset="0"/>
              </a:rPr>
              <a:t>Negarse a reclasificar la falta administrativa grave </a:t>
            </a:r>
            <a:r>
              <a:rPr lang="es-ES" sz="1500" dirty="0">
                <a:latin typeface="Arial" panose="020B0604020202020204" pitchFamily="34" charset="0"/>
                <a:ea typeface="Calibri" panose="020F0502020204030204" pitchFamily="34" charset="0"/>
                <a:cs typeface="Arial" panose="020B0604020202020204" pitchFamily="34" charset="0"/>
              </a:rPr>
              <a:t>establecida en el IPRA, fundando y motivando su proceder </a:t>
            </a:r>
            <a:r>
              <a:rPr lang="es-ES" sz="1500" dirty="0">
                <a:solidFill>
                  <a:srgbClr val="FF0000"/>
                </a:solidFill>
                <a:latin typeface="Arial" panose="020B0604020202020204" pitchFamily="34" charset="0"/>
                <a:ea typeface="Calibri" panose="020F0502020204030204" pitchFamily="34" charset="0"/>
                <a:cs typeface="Arial" panose="020B0604020202020204" pitchFamily="34" charset="0"/>
              </a:rPr>
              <a:t>A. 209 fr. II</a:t>
            </a:r>
          </a:p>
          <a:p>
            <a:pPr marL="342900" lvl="0" indent="-342900" algn="just">
              <a:lnSpc>
                <a:spcPct val="150000"/>
              </a:lnSpc>
              <a:buFont typeface="Arial" panose="020B0604020202020204" pitchFamily="34" charset="0"/>
              <a:buChar char="•"/>
            </a:pPr>
            <a:r>
              <a:rPr lang="es-ES" sz="1500" dirty="0">
                <a:latin typeface="Arial" panose="020B0604020202020204" pitchFamily="34" charset="0"/>
                <a:ea typeface="Calibri" panose="020F0502020204030204" pitchFamily="34" charset="0"/>
                <a:cs typeface="Arial" panose="020B0604020202020204" pitchFamily="34" charset="0"/>
              </a:rPr>
              <a:t>Interponer los recursos de reclamación, revisión y apelación. </a:t>
            </a:r>
            <a:r>
              <a:rPr lang="es-ES" sz="1500" dirty="0">
                <a:solidFill>
                  <a:srgbClr val="FF0000"/>
                </a:solidFill>
                <a:latin typeface="Arial" panose="020B0604020202020204" pitchFamily="34" charset="0"/>
                <a:ea typeface="Calibri" panose="020F0502020204030204" pitchFamily="34" charset="0"/>
                <a:cs typeface="Arial" panose="020B0604020202020204" pitchFamily="34" charset="0"/>
              </a:rPr>
              <a:t>AA 213, 215, 218 y 220</a:t>
            </a:r>
            <a:endParaRPr lang="es-MX"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endParaRPr lang="es-MX" sz="19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3B9DB694-380C-4EB7-A1D3-502D2E0D201B}"/>
              </a:ext>
            </a:extLst>
          </p:cNvPr>
          <p:cNvSpPr txBox="1"/>
          <p:nvPr/>
        </p:nvSpPr>
        <p:spPr>
          <a:xfrm>
            <a:off x="11371226" y="6096920"/>
            <a:ext cx="716173" cy="461665"/>
          </a:xfrm>
          <a:prstGeom prst="rect">
            <a:avLst/>
          </a:prstGeom>
          <a:noFill/>
        </p:spPr>
        <p:txBody>
          <a:bodyPr wrap="square" rtlCol="0">
            <a:spAutoFit/>
          </a:bodyPr>
          <a:lstStyle/>
          <a:p>
            <a:r>
              <a:rPr lang="es-ES" sz="2400" b="1" dirty="0"/>
              <a:t>22</a:t>
            </a:r>
            <a:endParaRPr lang="es-MX" sz="2400" b="1" dirty="0"/>
          </a:p>
        </p:txBody>
      </p:sp>
    </p:spTree>
    <p:extLst>
      <p:ext uri="{BB962C8B-B14F-4D97-AF65-F5344CB8AC3E}">
        <p14:creationId xmlns:p14="http://schemas.microsoft.com/office/powerpoint/2010/main" val="11384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5E55A-0372-F649-8386-22AEDFFFE6D5}"/>
              </a:ext>
            </a:extLst>
          </p:cNvPr>
          <p:cNvSpPr>
            <a:spLocks noGrp="1"/>
          </p:cNvSpPr>
          <p:nvPr>
            <p:ph type="title"/>
          </p:nvPr>
        </p:nvSpPr>
        <p:spPr>
          <a:xfrm>
            <a:off x="2642839" y="462791"/>
            <a:ext cx="9213908" cy="1174793"/>
          </a:xfrm>
        </p:spPr>
        <p:txBody>
          <a:bodyPr>
            <a:normAutofit fontScale="90000"/>
          </a:bodyPr>
          <a:lstStyle/>
          <a:p>
            <a:pPr algn="r"/>
            <a:r>
              <a:rPr lang="es-ES_tradnl" sz="3200" b="1" dirty="0">
                <a:solidFill>
                  <a:schemeClr val="accent5">
                    <a:lumMod val="50000"/>
                  </a:schemeClr>
                </a:solidFill>
                <a:latin typeface="Myriad Pro" panose="020B0503030403020204" pitchFamily="34" charset="0"/>
              </a:rPr>
              <a:t>SISTEMA NACIONAL ANTICORRUPCIÓN. SU GÉNESIS Y FINALIDAD</a:t>
            </a:r>
            <a:br>
              <a:rPr lang="es-ES_tradnl" sz="3200" b="1" dirty="0">
                <a:solidFill>
                  <a:schemeClr val="accent5">
                    <a:lumMod val="50000"/>
                  </a:schemeClr>
                </a:solidFill>
                <a:latin typeface="Myriad Pro" panose="020B0503030403020204" pitchFamily="34" charset="0"/>
              </a:rPr>
            </a:br>
            <a:r>
              <a:rPr lang="es-ES_tradnl" sz="3200" b="1" dirty="0">
                <a:solidFill>
                  <a:schemeClr val="accent5">
                    <a:lumMod val="50000"/>
                  </a:schemeClr>
                </a:solidFill>
                <a:latin typeface="Myriad Pro" panose="020B0503030403020204" pitchFamily="34" charset="0"/>
              </a:rPr>
              <a:t>Registro Digital: 2020037.</a:t>
            </a:r>
            <a:br>
              <a:rPr lang="es-ES_tradnl" sz="3200" b="1" dirty="0">
                <a:solidFill>
                  <a:schemeClr val="accent5">
                    <a:lumMod val="50000"/>
                  </a:schemeClr>
                </a:solidFill>
                <a:latin typeface="Myriad Pro" panose="020B0503030403020204" pitchFamily="34" charset="0"/>
              </a:rPr>
            </a:br>
            <a:r>
              <a:rPr lang="es-ES_tradnl" sz="3200" b="1" dirty="0">
                <a:solidFill>
                  <a:schemeClr val="accent5">
                    <a:lumMod val="50000"/>
                  </a:schemeClr>
                </a:solidFill>
                <a:latin typeface="Myriad Pro" panose="020B0503030403020204" pitchFamily="34" charset="0"/>
              </a:rPr>
              <a:t>Tesis Aislada.</a:t>
            </a:r>
            <a:br>
              <a:rPr lang="es-ES_tradnl" sz="3200" b="1" dirty="0">
                <a:solidFill>
                  <a:schemeClr val="accent5">
                    <a:lumMod val="50000"/>
                  </a:schemeClr>
                </a:solidFill>
                <a:latin typeface="Myriad Pro" panose="020B0503030403020204" pitchFamily="34" charset="0"/>
              </a:rPr>
            </a:br>
            <a:endParaRPr lang="es-ES_tradnl" sz="3200" dirty="0">
              <a:solidFill>
                <a:schemeClr val="accent5">
                  <a:lumMod val="50000"/>
                </a:schemeClr>
              </a:solidFill>
              <a:latin typeface="Myriad Pro" panose="020B0503030403020204" pitchFamily="34" charset="0"/>
            </a:endParaRPr>
          </a:p>
        </p:txBody>
      </p:sp>
      <p:sp>
        <p:nvSpPr>
          <p:cNvPr id="5" name="Marcador de contenido 4"/>
          <p:cNvSpPr>
            <a:spLocks noGrp="1"/>
          </p:cNvSpPr>
          <p:nvPr>
            <p:ph idx="1"/>
          </p:nvPr>
        </p:nvSpPr>
        <p:spPr>
          <a:xfrm>
            <a:off x="243067" y="1516284"/>
            <a:ext cx="10313044" cy="4919240"/>
          </a:xfrm>
        </p:spPr>
        <p:txBody>
          <a:bodyPr>
            <a:normAutofit fontScale="62500" lnSpcReduction="20000"/>
          </a:bodyPr>
          <a:lstStyle/>
          <a:p>
            <a:endParaRPr lang="es-ES" dirty="0"/>
          </a:p>
          <a:p>
            <a:pPr marL="0" indent="0" algn="just">
              <a:buNone/>
            </a:pPr>
            <a:r>
              <a:rPr lang="es-ES" dirty="0"/>
              <a:t>Ante el deber asumido por el Estado Mexicano en la Convención de las Naciones Unidas contra la Corrupción y la Convención Interamericana contra la Corrupción de la Organización de los Estados Americanos, con la participación de las principales fuerzas políticas nacionales, se reformaron disposiciones de la Constitución Política de los Estados Unidos Mexicanos en materia de combate a la corrupción, por decreto publicado en el Diario Oficial de la Federación el 27 de mayo de 2015, mediante las cuales se creó el Sistema Nacional Anticorrupción, como la institución adecuada y efectiva encargada de establecer las bases generales para la emisión de políticas públicas integrales y directrices básicas en el combate a la corrupción, difusión de la cultura de integridad en el servicio público, transparencia en la rendición de cuentas, fiscalización y control de los recursos públicos, así como de fomentar la participación ciudadana, como condición indispensable en su funcionamiento. </a:t>
            </a:r>
            <a:r>
              <a:rPr lang="es-ES" b="1" dirty="0"/>
              <a:t>En ese contexto, dentro del nuevo marco constitucional de responsabilidades, dicho sistema nacional se instituye como la instancia de coordinación entre las autoridades de todos los órdenes de gobierno competentes en la prevención, detección y sanción de responsabilidades administrativas y hechos de corrupción, fiscalización, vigilancia, control y rendición de las cuentas públicas, bajo los principios fundamentales de transparencia, imparcialidad, equidad, integridad, legalidad, honradez, lealtad, eficiencia, eficacia y economía; mecanismos en los que la sociedad está interesada en su estricta observancia y cumplimiento.</a:t>
            </a:r>
          </a:p>
          <a:p>
            <a:pPr marL="0" indent="0">
              <a:buNone/>
            </a:pPr>
            <a:r>
              <a:rPr lang="es-ES" dirty="0"/>
              <a:t>DÉCIMO TRIBUNAL COLEGIADO EN MATERIA ADMINISTRATIVA DEL PRIMER CIRCUITO.</a:t>
            </a:r>
          </a:p>
          <a:p>
            <a:pPr marL="0" indent="0">
              <a:buNone/>
            </a:pPr>
            <a:r>
              <a:rPr lang="es-ES" dirty="0"/>
              <a:t>Amparo en revisión 311/2018. Presidente de la República y otros. 4 de abril de 2019. Unanimidad de votos. Ponente: Jorge Arturo Camero Ocampo. Secretario: Héctor Reyna Pineda.</a:t>
            </a:r>
          </a:p>
          <a:p>
            <a:pPr marL="0" indent="0">
              <a:buNone/>
            </a:pPr>
            <a:r>
              <a:rPr lang="es-ES" dirty="0"/>
              <a:t>Esta tesis se publicó el viernes 07 de junio de 2019 a las 10:13  horas  en el Semanario Judicial de la Federación.</a:t>
            </a:r>
          </a:p>
          <a:p>
            <a:endParaRPr lang="es-MX" dirty="0"/>
          </a:p>
        </p:txBody>
      </p:sp>
      <p:sp>
        <p:nvSpPr>
          <p:cNvPr id="4" name="CuadroTexto 3">
            <a:extLst>
              <a:ext uri="{FF2B5EF4-FFF2-40B4-BE49-F238E27FC236}">
                <a16:creationId xmlns:a16="http://schemas.microsoft.com/office/drawing/2014/main" id="{C194CC01-EB8E-4A42-8341-DDC2C6586732}"/>
              </a:ext>
            </a:extLst>
          </p:cNvPr>
          <p:cNvSpPr txBox="1"/>
          <p:nvPr/>
        </p:nvSpPr>
        <p:spPr>
          <a:xfrm>
            <a:off x="11371226" y="6096920"/>
            <a:ext cx="716173" cy="461665"/>
          </a:xfrm>
          <a:prstGeom prst="rect">
            <a:avLst/>
          </a:prstGeom>
          <a:noFill/>
        </p:spPr>
        <p:txBody>
          <a:bodyPr wrap="square" rtlCol="0">
            <a:spAutoFit/>
          </a:bodyPr>
          <a:lstStyle/>
          <a:p>
            <a:r>
              <a:rPr lang="es-ES" sz="2400" b="1" dirty="0"/>
              <a:t>23</a:t>
            </a:r>
            <a:endParaRPr lang="es-MX" sz="2400" b="1" dirty="0"/>
          </a:p>
        </p:txBody>
      </p:sp>
    </p:spTree>
    <p:extLst>
      <p:ext uri="{BB962C8B-B14F-4D97-AF65-F5344CB8AC3E}">
        <p14:creationId xmlns:p14="http://schemas.microsoft.com/office/powerpoint/2010/main" val="1319263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BD5E55A-0372-F649-8386-22AEDFFFE6D5}"/>
              </a:ext>
            </a:extLst>
          </p:cNvPr>
          <p:cNvSpPr>
            <a:spLocks noGrp="1"/>
          </p:cNvSpPr>
          <p:nvPr>
            <p:ph type="title"/>
          </p:nvPr>
        </p:nvSpPr>
        <p:spPr>
          <a:xfrm>
            <a:off x="2527506" y="498452"/>
            <a:ext cx="9213908" cy="1174793"/>
          </a:xfrm>
        </p:spPr>
        <p:txBody>
          <a:bodyPr>
            <a:noAutofit/>
          </a:bodyPr>
          <a:lstStyle/>
          <a:p>
            <a:pPr algn="r"/>
            <a:r>
              <a:rPr lang="es-ES" sz="1800" b="1" dirty="0">
                <a:solidFill>
                  <a:schemeClr val="accent5">
                    <a:lumMod val="50000"/>
                  </a:schemeClr>
                </a:solidFill>
                <a:latin typeface="Myriad Pro" panose="020B0503030403020204" pitchFamily="34" charset="0"/>
              </a:rPr>
              <a:t>RESPONSABILIDAD PATRIMONIAL DEL ESTADO. PROCEDE LA REPARACIÓN INTEGRAL DEL DAÑO Y, POR ENDE, EL PAGO DE LA INDEMNIZACIÓN CORRESPONDIENTE CUANDO SE VIOLA EL DERECHO FUNDAMENTAL A UNA BUENA ADMINISTRACIÓN PÚBLICA (LEGISLACIÓN DE LA CIUDAD DE MÉXICO).</a:t>
            </a:r>
            <a:br>
              <a:rPr lang="es-ES" sz="1800" b="1" dirty="0">
                <a:solidFill>
                  <a:schemeClr val="accent5">
                    <a:lumMod val="50000"/>
                  </a:schemeClr>
                </a:solidFill>
                <a:latin typeface="Myriad Pro" panose="020B0503030403020204" pitchFamily="34" charset="0"/>
              </a:rPr>
            </a:br>
            <a:r>
              <a:rPr lang="es-ES" sz="1800" dirty="0">
                <a:solidFill>
                  <a:schemeClr val="accent5">
                    <a:lumMod val="50000"/>
                  </a:schemeClr>
                </a:solidFill>
                <a:latin typeface="Myriad Pro" panose="020B0503030403020204" pitchFamily="34" charset="0"/>
              </a:rPr>
              <a:t>Registro Digital: 2024340</a:t>
            </a:r>
            <a:br>
              <a:rPr lang="es-ES" sz="1800" dirty="0">
                <a:solidFill>
                  <a:schemeClr val="accent5">
                    <a:lumMod val="50000"/>
                  </a:schemeClr>
                </a:solidFill>
                <a:latin typeface="Myriad Pro" panose="020B0503030403020204" pitchFamily="34" charset="0"/>
              </a:rPr>
            </a:br>
            <a:r>
              <a:rPr lang="es-ES" sz="1800" dirty="0">
                <a:solidFill>
                  <a:schemeClr val="accent5">
                    <a:lumMod val="50000"/>
                  </a:schemeClr>
                </a:solidFill>
                <a:latin typeface="Myriad Pro" panose="020B0503030403020204" pitchFamily="34" charset="0"/>
              </a:rPr>
              <a:t>Tesis aislada.</a:t>
            </a:r>
          </a:p>
        </p:txBody>
      </p:sp>
      <p:sp>
        <p:nvSpPr>
          <p:cNvPr id="4" name="CuadroTexto 3"/>
          <p:cNvSpPr txBox="1"/>
          <p:nvPr/>
        </p:nvSpPr>
        <p:spPr>
          <a:xfrm>
            <a:off x="150471" y="1792521"/>
            <a:ext cx="11829326" cy="4031873"/>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Hechos: </a:t>
            </a:r>
            <a:r>
              <a:rPr lang="es-ES" sz="1600" b="1" dirty="0">
                <a:latin typeface="Arial" panose="020B0604020202020204" pitchFamily="34" charset="0"/>
                <a:cs typeface="Arial" panose="020B0604020202020204" pitchFamily="34" charset="0"/>
              </a:rPr>
              <a:t>Una persona presentó reclamación de responsabilidad patrimonial contra la actividad irregular de la Agencia de Gestión Urbana y de una Alcaldía de la Ciudad de México, </a:t>
            </a:r>
            <a:r>
              <a:rPr lang="es-ES" sz="1600" b="1" dirty="0">
                <a:solidFill>
                  <a:srgbClr val="FF0000"/>
                </a:solidFill>
                <a:latin typeface="Arial" panose="020B0604020202020204" pitchFamily="34" charset="0"/>
                <a:cs typeface="Arial" panose="020B0604020202020204" pitchFamily="34" charset="0"/>
              </a:rPr>
              <a:t>con motivo del fallecimiento de su cónyuge, quien al conducir una motocicleta en un puente vehicular y derivado de su falta de mantenimiento, al pasar por un "bache", perdió el control e impactó contra los barrotes de contención y salió proyectado por encima del puente</a:t>
            </a:r>
            <a:r>
              <a:rPr lang="es-ES" sz="1600" dirty="0">
                <a:solidFill>
                  <a:srgbClr val="FF0000"/>
                </a:solidFill>
                <a:latin typeface="Arial" panose="020B0604020202020204" pitchFamily="34" charset="0"/>
                <a:cs typeface="Arial" panose="020B0604020202020204" pitchFamily="34" charset="0"/>
              </a:rPr>
              <a:t>.</a:t>
            </a:r>
          </a:p>
          <a:p>
            <a:pPr algn="just"/>
            <a:endParaRPr lang="es-ES" sz="1600" dirty="0">
              <a:solidFill>
                <a:srgbClr val="FF0000"/>
              </a:solidFill>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Criterio jurídico: Este Tribunal Colegiado de Circuito </a:t>
            </a:r>
            <a:r>
              <a:rPr lang="es-ES" sz="1600" b="1" dirty="0">
                <a:latin typeface="Arial" panose="020B0604020202020204" pitchFamily="34" charset="0"/>
                <a:cs typeface="Arial" panose="020B0604020202020204" pitchFamily="34" charset="0"/>
              </a:rPr>
              <a:t>determina que procede la reparación integral del daño y, por ende, el pago de la indemnización por responsabilidad patrimonial del Estado, </a:t>
            </a:r>
            <a:r>
              <a:rPr lang="es-ES" sz="1600" b="1" dirty="0">
                <a:solidFill>
                  <a:srgbClr val="FF0000"/>
                </a:solidFill>
                <a:latin typeface="Arial" panose="020B0604020202020204" pitchFamily="34" charset="0"/>
                <a:cs typeface="Arial" panose="020B0604020202020204" pitchFamily="34" charset="0"/>
              </a:rPr>
              <a:t>cuando se viola el derecho fundamental a una buena administración pública, al demostrarse la concurrencia de hechos y condiciones causales entre el daño patrimonial causado y la actividad irregular reclamada.</a:t>
            </a: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Justificación: Lo anterior, porque </a:t>
            </a:r>
            <a:r>
              <a:rPr lang="es-ES" sz="1600" b="1" dirty="0">
                <a:solidFill>
                  <a:srgbClr val="FF0000"/>
                </a:solidFill>
                <a:latin typeface="Arial" panose="020B0604020202020204" pitchFamily="34" charset="0"/>
                <a:cs typeface="Arial" panose="020B0604020202020204" pitchFamily="34" charset="0"/>
              </a:rPr>
              <a:t>la buena administración pública es un derecho fundamental de las personas y un principio de actuación para los poderes públicos, </a:t>
            </a:r>
            <a:r>
              <a:rPr lang="es-ES" sz="1600" dirty="0">
                <a:latin typeface="Arial" panose="020B0604020202020204" pitchFamily="34" charset="0"/>
                <a:cs typeface="Arial" panose="020B0604020202020204" pitchFamily="34" charset="0"/>
              </a:rPr>
              <a:t>el cual se vincula e interrelaciona con otros; con sustento en él deben generarse acciones y políticas públicas orientadas a la apertura gubernamental, para contribuir a la solución de los problemas públicos a través de instrumentos ciudadanos participativos, efectivos y transversales. Es así que todo servidor público garantizará, en el ejercicio de sus funciones, el cumplimiento y observancia de los principios generales y fines que rigen la función pública, respetando los valores de dignidad, ética, justicia, lealtad, libertad y seguridad de las personas. </a:t>
            </a:r>
          </a:p>
        </p:txBody>
      </p:sp>
      <p:sp>
        <p:nvSpPr>
          <p:cNvPr id="5" name="CuadroTexto 4">
            <a:extLst>
              <a:ext uri="{FF2B5EF4-FFF2-40B4-BE49-F238E27FC236}">
                <a16:creationId xmlns:a16="http://schemas.microsoft.com/office/drawing/2014/main" id="{D326FF51-EE22-45DF-9F95-7CCE3B903E7A}"/>
              </a:ext>
            </a:extLst>
          </p:cNvPr>
          <p:cNvSpPr txBox="1"/>
          <p:nvPr/>
        </p:nvSpPr>
        <p:spPr>
          <a:xfrm>
            <a:off x="11371226" y="6096920"/>
            <a:ext cx="716173" cy="461665"/>
          </a:xfrm>
          <a:prstGeom prst="rect">
            <a:avLst/>
          </a:prstGeom>
          <a:noFill/>
        </p:spPr>
        <p:txBody>
          <a:bodyPr wrap="square" rtlCol="0">
            <a:spAutoFit/>
          </a:bodyPr>
          <a:lstStyle/>
          <a:p>
            <a:r>
              <a:rPr lang="es-ES" sz="2400" b="1" dirty="0"/>
              <a:t>24</a:t>
            </a:r>
            <a:endParaRPr lang="es-MX" sz="2400" b="1" dirty="0"/>
          </a:p>
        </p:txBody>
      </p:sp>
    </p:spTree>
    <p:extLst>
      <p:ext uri="{BB962C8B-B14F-4D97-AF65-F5344CB8AC3E}">
        <p14:creationId xmlns:p14="http://schemas.microsoft.com/office/powerpoint/2010/main" val="2691442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39CFF5-B746-48E9-B9F1-363E5A4649E9}"/>
              </a:ext>
            </a:extLst>
          </p:cNvPr>
          <p:cNvSpPr txBox="1"/>
          <p:nvPr/>
        </p:nvSpPr>
        <p:spPr>
          <a:xfrm>
            <a:off x="1439091" y="2882424"/>
            <a:ext cx="9313817" cy="3170099"/>
          </a:xfrm>
          <a:prstGeom prst="rect">
            <a:avLst/>
          </a:prstGeom>
          <a:noFill/>
        </p:spPr>
        <p:txBody>
          <a:bodyPr wrap="square" rtlCol="0">
            <a:spAutoFit/>
          </a:bodyPr>
          <a:lstStyle/>
          <a:p>
            <a:pPr algn="ctr"/>
            <a:r>
              <a:rPr lang="es-MX" sz="4000" b="1" dirty="0">
                <a:solidFill>
                  <a:schemeClr val="tx1">
                    <a:lumMod val="65000"/>
                    <a:lumOff val="35000"/>
                  </a:schemeClr>
                </a:solidFill>
                <a:latin typeface="Bell MT" panose="02020503060305020303" pitchFamily="18" charset="0"/>
                <a:cs typeface="Calibri" panose="020F0502020204030204" pitchFamily="34" charset="0"/>
              </a:rPr>
              <a:t>“La Importancia de los Órganos Internos de Control en el Sistema Nacional Anticorrupción.”</a:t>
            </a:r>
          </a:p>
          <a:p>
            <a:pPr algn="ctr"/>
            <a:endParaRPr lang="es-MX" sz="4000" b="1" dirty="0">
              <a:solidFill>
                <a:schemeClr val="tx1">
                  <a:lumMod val="65000"/>
                  <a:lumOff val="35000"/>
                </a:schemeClr>
              </a:solidFill>
              <a:latin typeface="Bell MT" panose="02020503060305020303" pitchFamily="18" charset="0"/>
              <a:cs typeface="Calibri" panose="020F0502020204030204" pitchFamily="34" charset="0"/>
            </a:endParaRPr>
          </a:p>
          <a:p>
            <a:pPr algn="ctr"/>
            <a:r>
              <a:rPr lang="es-MX" sz="4000" b="1" dirty="0">
                <a:solidFill>
                  <a:schemeClr val="tx1">
                    <a:lumMod val="65000"/>
                    <a:lumOff val="35000"/>
                  </a:schemeClr>
                </a:solidFill>
                <a:latin typeface="Bell MT" panose="02020503060305020303" pitchFamily="18" charset="0"/>
                <a:cs typeface="Calibri" panose="020F0502020204030204" pitchFamily="34" charset="0"/>
              </a:rPr>
              <a:t>GRACIAS</a:t>
            </a:r>
          </a:p>
        </p:txBody>
      </p:sp>
    </p:spTree>
    <p:extLst>
      <p:ext uri="{BB962C8B-B14F-4D97-AF65-F5344CB8AC3E}">
        <p14:creationId xmlns:p14="http://schemas.microsoft.com/office/powerpoint/2010/main" val="336551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5E55A-0372-F649-8386-22AEDFFFE6D5}"/>
              </a:ext>
            </a:extLst>
          </p:cNvPr>
          <p:cNvSpPr>
            <a:spLocks noGrp="1"/>
          </p:cNvSpPr>
          <p:nvPr>
            <p:ph type="title"/>
          </p:nvPr>
        </p:nvSpPr>
        <p:spPr>
          <a:xfrm>
            <a:off x="2311777" y="299415"/>
            <a:ext cx="9213908" cy="1174793"/>
          </a:xfrm>
        </p:spPr>
        <p:txBody>
          <a:bodyPr>
            <a:normAutofit/>
          </a:bodyPr>
          <a:lstStyle/>
          <a:p>
            <a:pPr algn="r"/>
            <a:r>
              <a:rPr lang="es-ES_tradnl" sz="3600" b="1" dirty="0">
                <a:solidFill>
                  <a:schemeClr val="accent5">
                    <a:lumMod val="50000"/>
                  </a:schemeClr>
                </a:solidFill>
                <a:latin typeface="Myriad Pro" panose="020B0503030403020204" pitchFamily="34" charset="0"/>
              </a:rPr>
              <a:t>Sistema Nacional Anticorrupción (SNA)</a:t>
            </a:r>
            <a:br>
              <a:rPr lang="es-ES_tradnl" sz="3600" b="1" dirty="0">
                <a:solidFill>
                  <a:schemeClr val="accent5">
                    <a:lumMod val="50000"/>
                  </a:schemeClr>
                </a:solidFill>
                <a:latin typeface="Myriad Pro" panose="020B0503030403020204" pitchFamily="34" charset="0"/>
              </a:rPr>
            </a:br>
            <a:endParaRPr lang="es-ES_tradnl" sz="3600" dirty="0">
              <a:solidFill>
                <a:schemeClr val="accent5">
                  <a:lumMod val="50000"/>
                </a:schemeClr>
              </a:solidFill>
              <a:latin typeface="Myriad Pro" panose="020B0503030403020204" pitchFamily="34" charset="0"/>
            </a:endParaRPr>
          </a:p>
        </p:txBody>
      </p:sp>
      <p:sp>
        <p:nvSpPr>
          <p:cNvPr id="4" name="Rectángulo 3"/>
          <p:cNvSpPr/>
          <p:nvPr/>
        </p:nvSpPr>
        <p:spPr>
          <a:xfrm>
            <a:off x="4075262" y="2913583"/>
            <a:ext cx="7654052" cy="164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buAutoNum type="alphaUcPeriod"/>
            </a:pPr>
            <a:r>
              <a:rPr lang="es-ES" sz="2800" b="1" dirty="0">
                <a:solidFill>
                  <a:srgbClr val="FF0000"/>
                </a:solidFill>
                <a:latin typeface="Arial" panose="020B0604020202020204" pitchFamily="34" charset="0"/>
                <a:cs typeface="Arial" panose="020B0604020202020204" pitchFamily="34" charset="0"/>
              </a:rPr>
              <a:t>113 </a:t>
            </a:r>
            <a:r>
              <a:rPr lang="es-ES" sz="2800" dirty="0">
                <a:solidFill>
                  <a:sysClr val="windowText" lastClr="000000"/>
                </a:solidFill>
                <a:latin typeface="Arial" panose="020B0604020202020204" pitchFamily="34" charset="0"/>
                <a:cs typeface="Arial" panose="020B0604020202020204" pitchFamily="34" charset="0"/>
              </a:rPr>
              <a:t>…. es la  instancia coordinación entre las autoridades de todos los </a:t>
            </a:r>
            <a:r>
              <a:rPr lang="es-ES" sz="3200" b="1" i="1" dirty="0">
                <a:solidFill>
                  <a:sysClr val="windowText" lastClr="000000"/>
                </a:solidFill>
                <a:latin typeface="Arial" panose="020B0604020202020204" pitchFamily="34" charset="0"/>
                <a:cs typeface="Arial" panose="020B0604020202020204" pitchFamily="34" charset="0"/>
              </a:rPr>
              <a:t>órdenes de gobierno</a:t>
            </a:r>
            <a:r>
              <a:rPr lang="es-ES" sz="4400" b="1" dirty="0">
                <a:solidFill>
                  <a:srgbClr val="FF0000"/>
                </a:solidFill>
                <a:latin typeface="Arial" panose="020B0604020202020204" pitchFamily="34" charset="0"/>
                <a:cs typeface="Arial" panose="020B0604020202020204" pitchFamily="34" charset="0"/>
              </a:rPr>
              <a:t>*</a:t>
            </a:r>
            <a:r>
              <a:rPr lang="es-ES" sz="2800" dirty="0">
                <a:solidFill>
                  <a:sysClr val="windowText" lastClr="000000"/>
                </a:solidFill>
                <a:latin typeface="Arial" panose="020B0604020202020204" pitchFamily="34" charset="0"/>
                <a:cs typeface="Arial" panose="020B0604020202020204" pitchFamily="34" charset="0"/>
              </a:rPr>
              <a:t> COMPETENTES en la </a:t>
            </a:r>
            <a:r>
              <a:rPr lang="es-ES" sz="2800" b="1" u="sng" dirty="0">
                <a:solidFill>
                  <a:sysClr val="windowText" lastClr="000000"/>
                </a:solidFill>
                <a:latin typeface="Arial" panose="020B0604020202020204" pitchFamily="34" charset="0"/>
                <a:cs typeface="Arial" panose="020B0604020202020204" pitchFamily="34" charset="0"/>
              </a:rPr>
              <a:t>prevención</a:t>
            </a:r>
            <a:r>
              <a:rPr lang="es-ES" sz="2800" dirty="0">
                <a:solidFill>
                  <a:sysClr val="windowText" lastClr="000000"/>
                </a:solidFill>
                <a:latin typeface="Arial" panose="020B0604020202020204" pitchFamily="34" charset="0"/>
                <a:cs typeface="Arial" panose="020B0604020202020204" pitchFamily="34" charset="0"/>
              </a:rPr>
              <a:t>, </a:t>
            </a:r>
            <a:r>
              <a:rPr lang="es-ES" sz="2800" b="1" u="sng" dirty="0">
                <a:solidFill>
                  <a:sysClr val="windowText" lastClr="000000"/>
                </a:solidFill>
                <a:latin typeface="Arial" panose="020B0604020202020204" pitchFamily="34" charset="0"/>
                <a:cs typeface="Arial" panose="020B0604020202020204" pitchFamily="34" charset="0"/>
              </a:rPr>
              <a:t>investigación</a:t>
            </a:r>
            <a:r>
              <a:rPr lang="es-ES" sz="2800" dirty="0">
                <a:solidFill>
                  <a:sysClr val="windowText" lastClr="000000"/>
                </a:solidFill>
                <a:latin typeface="Arial" panose="020B0604020202020204" pitchFamily="34" charset="0"/>
                <a:cs typeface="Arial" panose="020B0604020202020204" pitchFamily="34" charset="0"/>
              </a:rPr>
              <a:t>, </a:t>
            </a:r>
            <a:r>
              <a:rPr lang="es-ES" sz="2800" b="1" u="sng" dirty="0">
                <a:solidFill>
                  <a:sysClr val="windowText" lastClr="000000"/>
                </a:solidFill>
                <a:latin typeface="Arial" panose="020B0604020202020204" pitchFamily="34" charset="0"/>
                <a:cs typeface="Arial" panose="020B0604020202020204" pitchFamily="34" charset="0"/>
              </a:rPr>
              <a:t>detección</a:t>
            </a:r>
            <a:r>
              <a:rPr lang="es-ES" sz="2800" dirty="0">
                <a:solidFill>
                  <a:sysClr val="windowText" lastClr="000000"/>
                </a:solidFill>
                <a:latin typeface="Arial" panose="020B0604020202020204" pitchFamily="34" charset="0"/>
                <a:cs typeface="Arial" panose="020B0604020202020204" pitchFamily="34" charset="0"/>
              </a:rPr>
              <a:t> y </a:t>
            </a:r>
            <a:r>
              <a:rPr lang="es-ES" sz="2800" b="1" u="sng" dirty="0">
                <a:solidFill>
                  <a:sysClr val="windowText" lastClr="000000"/>
                </a:solidFill>
                <a:latin typeface="Arial" panose="020B0604020202020204" pitchFamily="34" charset="0"/>
                <a:cs typeface="Arial" panose="020B0604020202020204" pitchFamily="34" charset="0"/>
              </a:rPr>
              <a:t>sanción</a:t>
            </a:r>
            <a:r>
              <a:rPr lang="es-ES" sz="2800" b="1" dirty="0">
                <a:solidFill>
                  <a:sysClr val="windowText" lastClr="000000"/>
                </a:solidFill>
                <a:latin typeface="Arial" panose="020B0604020202020204" pitchFamily="34" charset="0"/>
                <a:cs typeface="Arial" panose="020B0604020202020204" pitchFamily="34" charset="0"/>
              </a:rPr>
              <a:t> </a:t>
            </a:r>
            <a:r>
              <a:rPr lang="es-ES" sz="2800" dirty="0">
                <a:solidFill>
                  <a:sysClr val="windowText" lastClr="000000"/>
                </a:solidFill>
                <a:latin typeface="Arial" panose="020B0604020202020204" pitchFamily="34" charset="0"/>
                <a:cs typeface="Arial" panose="020B0604020202020204" pitchFamily="34" charset="0"/>
              </a:rPr>
              <a:t>en:</a:t>
            </a:r>
          </a:p>
          <a:p>
            <a:pPr algn="just"/>
            <a:endParaRPr lang="es-ES" sz="2800" dirty="0">
              <a:solidFill>
                <a:sysClr val="windowText" lastClr="000000"/>
              </a:solidFill>
              <a:latin typeface="Arial" panose="020B0604020202020204" pitchFamily="34" charset="0"/>
              <a:cs typeface="Arial" panose="020B0604020202020204" pitchFamily="34" charset="0"/>
            </a:endParaRPr>
          </a:p>
          <a:p>
            <a:pPr marL="514350" indent="-514350" algn="just">
              <a:buFont typeface="Wingdings" panose="05000000000000000000" pitchFamily="2" charset="2"/>
              <a:buChar char="§"/>
            </a:pPr>
            <a:r>
              <a:rPr lang="es-ES" sz="2800" dirty="0">
                <a:solidFill>
                  <a:sysClr val="windowText" lastClr="000000"/>
                </a:solidFill>
                <a:latin typeface="Arial" panose="020B0604020202020204" pitchFamily="34" charset="0"/>
                <a:cs typeface="Arial" panose="020B0604020202020204" pitchFamily="34" charset="0"/>
              </a:rPr>
              <a:t>Responsabilidad Administrativa.</a:t>
            </a:r>
          </a:p>
          <a:p>
            <a:pPr marL="514350" indent="-514350" algn="just">
              <a:buFont typeface="Wingdings" panose="05000000000000000000" pitchFamily="2" charset="2"/>
              <a:buChar char="§"/>
            </a:pPr>
            <a:r>
              <a:rPr lang="es-ES" sz="2800" dirty="0">
                <a:solidFill>
                  <a:sysClr val="windowText" lastClr="000000"/>
                </a:solidFill>
                <a:latin typeface="Arial" panose="020B0604020202020204" pitchFamily="34" charset="0"/>
                <a:cs typeface="Arial" panose="020B0604020202020204" pitchFamily="34" charset="0"/>
              </a:rPr>
              <a:t>Hechos de corrupción.</a:t>
            </a:r>
          </a:p>
          <a:p>
            <a:pPr marL="514350" indent="-514350" algn="just">
              <a:buFont typeface="Wingdings" panose="05000000000000000000" pitchFamily="2" charset="2"/>
              <a:buChar char="§"/>
            </a:pPr>
            <a:r>
              <a:rPr lang="es-ES" sz="2800" dirty="0">
                <a:solidFill>
                  <a:sysClr val="windowText" lastClr="000000"/>
                </a:solidFill>
                <a:latin typeface="Arial" panose="020B0604020202020204" pitchFamily="34" charset="0"/>
                <a:cs typeface="Arial" panose="020B0604020202020204" pitchFamily="34" charset="0"/>
              </a:rPr>
              <a:t>Fiscalización y control de recursos públicos.</a:t>
            </a:r>
          </a:p>
          <a:p>
            <a:pPr marL="514350" indent="-514350" algn="just">
              <a:buFont typeface="Wingdings" panose="05000000000000000000" pitchFamily="2" charset="2"/>
              <a:buChar char="§"/>
            </a:pPr>
            <a:endParaRPr lang="es-ES" sz="2800" dirty="0">
              <a:solidFill>
                <a:sysClr val="windowText" lastClr="000000"/>
              </a:solidFill>
              <a:latin typeface="Arial" panose="020B0604020202020204" pitchFamily="34" charset="0"/>
              <a:cs typeface="Arial" panose="020B0604020202020204" pitchFamily="34" charset="0"/>
            </a:endParaRPr>
          </a:p>
        </p:txBody>
      </p:sp>
      <p:sp>
        <p:nvSpPr>
          <p:cNvPr id="7" name="Rectángulo 6"/>
          <p:cNvSpPr/>
          <p:nvPr/>
        </p:nvSpPr>
        <p:spPr>
          <a:xfrm>
            <a:off x="462686" y="909590"/>
            <a:ext cx="8975335" cy="374528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9" name="Grupo 8"/>
          <p:cNvGrpSpPr/>
          <p:nvPr/>
        </p:nvGrpSpPr>
        <p:grpSpPr>
          <a:xfrm>
            <a:off x="953946" y="1816205"/>
            <a:ext cx="2175148" cy="5742276"/>
            <a:chOff x="559952" y="-525616"/>
            <a:chExt cx="3011572" cy="3559401"/>
          </a:xfrm>
        </p:grpSpPr>
        <p:sp>
          <p:nvSpPr>
            <p:cNvPr id="10" name="Rectángulo 9"/>
            <p:cNvSpPr/>
            <p:nvPr/>
          </p:nvSpPr>
          <p:spPr>
            <a:xfrm>
              <a:off x="559952" y="1583418"/>
              <a:ext cx="2901177" cy="1450367"/>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p:cNvSpPr txBox="1"/>
            <p:nvPr/>
          </p:nvSpPr>
          <p:spPr>
            <a:xfrm>
              <a:off x="670347" y="-525616"/>
              <a:ext cx="2901177" cy="12038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 sz="2800" b="1" kern="1200" dirty="0">
                <a:latin typeface="Myriad Pro" panose="020B0503030403020204"/>
              </a:endParaRPr>
            </a:p>
            <a:p>
              <a:pPr lvl="0" algn="ctr" defTabSz="1244600">
                <a:lnSpc>
                  <a:spcPct val="90000"/>
                </a:lnSpc>
                <a:spcBef>
                  <a:spcPct val="0"/>
                </a:spcBef>
                <a:spcAft>
                  <a:spcPct val="35000"/>
                </a:spcAft>
              </a:pPr>
              <a:endParaRPr lang="es-ES" sz="2800" b="1" dirty="0">
                <a:latin typeface="Myriad Pro" panose="020B0503030403020204"/>
              </a:endParaRPr>
            </a:p>
            <a:p>
              <a:pPr lvl="0" algn="ctr" defTabSz="1244600">
                <a:lnSpc>
                  <a:spcPct val="90000"/>
                </a:lnSpc>
                <a:spcBef>
                  <a:spcPct val="0"/>
                </a:spcBef>
                <a:spcAft>
                  <a:spcPct val="35000"/>
                </a:spcAft>
              </a:pPr>
              <a:endParaRPr lang="es-ES" sz="2800" b="1" kern="1200" dirty="0">
                <a:latin typeface="Myriad Pro" panose="020B0503030403020204"/>
              </a:endParaRPr>
            </a:p>
            <a:p>
              <a:pPr lvl="0" algn="ctr" defTabSz="1244600">
                <a:lnSpc>
                  <a:spcPct val="90000"/>
                </a:lnSpc>
                <a:spcBef>
                  <a:spcPct val="0"/>
                </a:spcBef>
                <a:spcAft>
                  <a:spcPct val="35000"/>
                </a:spcAft>
              </a:pPr>
              <a:endParaRPr lang="es-ES" sz="2800" b="1" dirty="0">
                <a:latin typeface="Myriad Pro" panose="020B0503030403020204"/>
              </a:endParaRPr>
            </a:p>
            <a:p>
              <a:pPr lvl="0" algn="ctr" defTabSz="1244600">
                <a:lnSpc>
                  <a:spcPct val="90000"/>
                </a:lnSpc>
                <a:spcBef>
                  <a:spcPct val="0"/>
                </a:spcBef>
                <a:spcAft>
                  <a:spcPct val="35000"/>
                </a:spcAft>
              </a:pPr>
              <a:endParaRPr lang="es-ES" sz="2800" b="1" kern="1200" dirty="0">
                <a:latin typeface="Myriad Pro" panose="020B0503030403020204"/>
              </a:endParaRPr>
            </a:p>
            <a:p>
              <a:pPr lvl="0" algn="ctr" defTabSz="1244600">
                <a:lnSpc>
                  <a:spcPct val="90000"/>
                </a:lnSpc>
                <a:spcBef>
                  <a:spcPct val="0"/>
                </a:spcBef>
                <a:spcAft>
                  <a:spcPct val="35000"/>
                </a:spcAft>
              </a:pPr>
              <a:endParaRPr lang="es-ES" sz="2800" b="1" dirty="0">
                <a:latin typeface="Myriad Pro" panose="020B0503030403020204"/>
              </a:endParaRPr>
            </a:p>
            <a:p>
              <a:pPr lvl="0" algn="ctr" defTabSz="1244600">
                <a:lnSpc>
                  <a:spcPct val="90000"/>
                </a:lnSpc>
                <a:spcBef>
                  <a:spcPct val="0"/>
                </a:spcBef>
                <a:spcAft>
                  <a:spcPct val="35000"/>
                </a:spcAft>
              </a:pPr>
              <a:endParaRPr lang="es-ES" sz="2800" b="1" kern="1200" dirty="0">
                <a:latin typeface="Myriad Pro" panose="020B0503030403020204"/>
              </a:endParaRPr>
            </a:p>
            <a:p>
              <a:pPr lvl="0" algn="ctr" defTabSz="1244600">
                <a:lnSpc>
                  <a:spcPct val="90000"/>
                </a:lnSpc>
                <a:spcBef>
                  <a:spcPct val="0"/>
                </a:spcBef>
                <a:spcAft>
                  <a:spcPct val="35000"/>
                </a:spcAft>
              </a:pPr>
              <a:endParaRPr lang="es-ES" sz="2800" b="1" dirty="0">
                <a:latin typeface="Myriad Pro" panose="020B0503030403020204"/>
              </a:endParaRPr>
            </a:p>
            <a:p>
              <a:pPr lvl="0" algn="ctr" defTabSz="1244600">
                <a:lnSpc>
                  <a:spcPct val="90000"/>
                </a:lnSpc>
                <a:spcBef>
                  <a:spcPct val="0"/>
                </a:spcBef>
                <a:spcAft>
                  <a:spcPct val="35000"/>
                </a:spcAft>
              </a:pPr>
              <a:r>
                <a:rPr lang="es-ES" sz="2800" b="1" kern="1200" dirty="0">
                  <a:latin typeface="Myriad Pro" panose="020B0503030403020204"/>
                </a:rPr>
                <a:t>A. 113 </a:t>
              </a:r>
            </a:p>
            <a:p>
              <a:pPr lvl="0" algn="ctr" defTabSz="1244600">
                <a:lnSpc>
                  <a:spcPct val="90000"/>
                </a:lnSpc>
                <a:spcBef>
                  <a:spcPct val="0"/>
                </a:spcBef>
                <a:spcAft>
                  <a:spcPct val="35000"/>
                </a:spcAft>
              </a:pPr>
              <a:r>
                <a:rPr lang="es-ES" sz="2800" b="1" kern="1200" dirty="0">
                  <a:latin typeface="Myriad Pro" panose="020B0503030403020204"/>
                </a:rPr>
                <a:t>CPEUM</a:t>
              </a:r>
            </a:p>
            <a:p>
              <a:pPr lvl="0" algn="ctr" defTabSz="1244600">
                <a:lnSpc>
                  <a:spcPct val="90000"/>
                </a:lnSpc>
                <a:spcBef>
                  <a:spcPct val="0"/>
                </a:spcBef>
                <a:spcAft>
                  <a:spcPct val="35000"/>
                </a:spcAft>
              </a:pPr>
              <a:r>
                <a:rPr lang="es-ES" sz="2800" b="1" kern="1200" dirty="0">
                  <a:solidFill>
                    <a:srgbClr val="FF0000"/>
                  </a:solidFill>
                  <a:latin typeface="Myriad Pro" panose="020B0503030403020204"/>
                </a:rPr>
                <a:t>27/5/2015</a:t>
              </a:r>
            </a:p>
            <a:p>
              <a:pPr lvl="0" algn="ctr" defTabSz="1244600">
                <a:lnSpc>
                  <a:spcPct val="90000"/>
                </a:lnSpc>
                <a:spcBef>
                  <a:spcPct val="0"/>
                </a:spcBef>
                <a:spcAft>
                  <a:spcPct val="35000"/>
                </a:spcAft>
              </a:pPr>
              <a:endParaRPr lang="es-ES" sz="2800" b="1" dirty="0">
                <a:solidFill>
                  <a:schemeClr val="tx1"/>
                </a:solidFill>
                <a:latin typeface="Myriad Pro" panose="020B0503030403020204"/>
              </a:endParaRPr>
            </a:p>
            <a:p>
              <a:pPr lvl="0" algn="ctr" defTabSz="1244600">
                <a:lnSpc>
                  <a:spcPct val="90000"/>
                </a:lnSpc>
                <a:spcBef>
                  <a:spcPct val="0"/>
                </a:spcBef>
                <a:spcAft>
                  <a:spcPct val="35000"/>
                </a:spcAft>
              </a:pPr>
              <a:endParaRPr lang="es-ES" sz="2800" b="1" dirty="0">
                <a:solidFill>
                  <a:schemeClr val="tx1"/>
                </a:solidFill>
                <a:latin typeface="Myriad Pro" panose="020B0503030403020204"/>
              </a:endParaRPr>
            </a:p>
            <a:p>
              <a:pPr lvl="0" algn="ctr" defTabSz="1244600">
                <a:lnSpc>
                  <a:spcPct val="90000"/>
                </a:lnSpc>
                <a:spcBef>
                  <a:spcPct val="0"/>
                </a:spcBef>
                <a:spcAft>
                  <a:spcPct val="35000"/>
                </a:spcAft>
              </a:pPr>
              <a:r>
                <a:rPr lang="es-ES" sz="2800" b="1" dirty="0">
                  <a:solidFill>
                    <a:schemeClr val="tx1"/>
                  </a:solidFill>
                  <a:latin typeface="Myriad Pro" panose="020B0503030403020204"/>
                </a:rPr>
                <a:t>F</a:t>
              </a:r>
              <a:r>
                <a:rPr lang="es-ES" sz="2800" b="1" dirty="0">
                  <a:solidFill>
                    <a:srgbClr val="FF0000"/>
                  </a:solidFill>
                  <a:latin typeface="Myriad Pro" panose="020B0503030403020204"/>
                </a:rPr>
                <a:t>ederal*</a:t>
              </a:r>
              <a:br>
                <a:rPr lang="es-ES" sz="2800" b="1" dirty="0">
                  <a:solidFill>
                    <a:srgbClr val="FF0000"/>
                  </a:solidFill>
                  <a:latin typeface="Myriad Pro" panose="020B0503030403020204"/>
                </a:rPr>
              </a:br>
              <a:r>
                <a:rPr lang="es-ES" sz="2800" b="1" dirty="0">
                  <a:solidFill>
                    <a:schemeClr val="tx1"/>
                  </a:solidFill>
                  <a:latin typeface="Myriad Pro" panose="020B0503030403020204"/>
                </a:rPr>
                <a:t>L</a:t>
              </a:r>
              <a:r>
                <a:rPr lang="es-ES" sz="2800" b="1" dirty="0">
                  <a:solidFill>
                    <a:srgbClr val="FF0000"/>
                  </a:solidFill>
                  <a:latin typeface="Myriad Pro" panose="020B0503030403020204"/>
                </a:rPr>
                <a:t>ocal*</a:t>
              </a:r>
            </a:p>
            <a:p>
              <a:pPr lvl="0" algn="ctr" defTabSz="1244600">
                <a:lnSpc>
                  <a:spcPct val="90000"/>
                </a:lnSpc>
                <a:spcBef>
                  <a:spcPct val="0"/>
                </a:spcBef>
                <a:spcAft>
                  <a:spcPct val="35000"/>
                </a:spcAft>
              </a:pPr>
              <a:r>
                <a:rPr lang="es-ES" sz="2800" b="1" dirty="0">
                  <a:solidFill>
                    <a:schemeClr val="tx1"/>
                  </a:solidFill>
                  <a:latin typeface="Myriad Pro" panose="020B0503030403020204"/>
                </a:rPr>
                <a:t>M</a:t>
              </a:r>
              <a:r>
                <a:rPr lang="es-ES" sz="2800" b="1" dirty="0">
                  <a:solidFill>
                    <a:srgbClr val="FF0000"/>
                  </a:solidFill>
                  <a:latin typeface="Myriad Pro" panose="020B0503030403020204"/>
                </a:rPr>
                <a:t>unicipal*</a:t>
              </a:r>
            </a:p>
            <a:p>
              <a:pPr lvl="0" algn="ctr" defTabSz="1244600">
                <a:lnSpc>
                  <a:spcPct val="90000"/>
                </a:lnSpc>
                <a:spcBef>
                  <a:spcPct val="0"/>
                </a:spcBef>
                <a:spcAft>
                  <a:spcPct val="35000"/>
                </a:spcAft>
              </a:pPr>
              <a:endParaRPr lang="es-ES" sz="2800" b="1" kern="1200" dirty="0">
                <a:solidFill>
                  <a:srgbClr val="FF0000"/>
                </a:solidFill>
                <a:latin typeface="Myriad Pro" panose="020B0503030403020204"/>
              </a:endParaRPr>
            </a:p>
            <a:p>
              <a:pPr lvl="0" algn="ctr" defTabSz="1244600">
                <a:lnSpc>
                  <a:spcPct val="90000"/>
                </a:lnSpc>
                <a:spcBef>
                  <a:spcPct val="0"/>
                </a:spcBef>
                <a:spcAft>
                  <a:spcPct val="35000"/>
                </a:spcAft>
              </a:pPr>
              <a:endParaRPr lang="es-ES" sz="2800" b="1" dirty="0">
                <a:solidFill>
                  <a:srgbClr val="FF0000"/>
                </a:solidFill>
                <a:latin typeface="Myriad Pro" panose="020B0503030403020204"/>
              </a:endParaRPr>
            </a:p>
            <a:p>
              <a:pPr lvl="0" algn="ctr" defTabSz="1244600">
                <a:lnSpc>
                  <a:spcPct val="90000"/>
                </a:lnSpc>
                <a:spcBef>
                  <a:spcPct val="0"/>
                </a:spcBef>
                <a:spcAft>
                  <a:spcPct val="35000"/>
                </a:spcAft>
              </a:pPr>
              <a:endParaRPr lang="es-ES" sz="2800" b="1" kern="1200" dirty="0">
                <a:solidFill>
                  <a:srgbClr val="FF0000"/>
                </a:solidFill>
                <a:latin typeface="Myriad Pro" panose="020B0503030403020204"/>
              </a:endParaRPr>
            </a:p>
          </p:txBody>
        </p:sp>
      </p:grpSp>
      <p:sp>
        <p:nvSpPr>
          <p:cNvPr id="3" name="CuadroTexto 2">
            <a:extLst>
              <a:ext uri="{FF2B5EF4-FFF2-40B4-BE49-F238E27FC236}">
                <a16:creationId xmlns:a16="http://schemas.microsoft.com/office/drawing/2014/main" id="{7EB469C4-37F6-4DEE-8EE3-E57B3BFC967B}"/>
              </a:ext>
            </a:extLst>
          </p:cNvPr>
          <p:cNvSpPr txBox="1"/>
          <p:nvPr/>
        </p:nvSpPr>
        <p:spPr>
          <a:xfrm>
            <a:off x="11371226" y="6096920"/>
            <a:ext cx="716173" cy="461665"/>
          </a:xfrm>
          <a:prstGeom prst="rect">
            <a:avLst/>
          </a:prstGeom>
          <a:noFill/>
        </p:spPr>
        <p:txBody>
          <a:bodyPr wrap="square" rtlCol="0">
            <a:spAutoFit/>
          </a:bodyPr>
          <a:lstStyle/>
          <a:p>
            <a:r>
              <a:rPr lang="es-ES" sz="2400" b="1" dirty="0"/>
              <a:t>1</a:t>
            </a:r>
            <a:endParaRPr lang="es-MX" sz="2400" b="1" dirty="0"/>
          </a:p>
        </p:txBody>
      </p:sp>
    </p:spTree>
    <p:extLst>
      <p:ext uri="{BB962C8B-B14F-4D97-AF65-F5344CB8AC3E}">
        <p14:creationId xmlns:p14="http://schemas.microsoft.com/office/powerpoint/2010/main" val="216806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5E55A-0372-F649-8386-22AEDFFFE6D5}"/>
              </a:ext>
            </a:extLst>
          </p:cNvPr>
          <p:cNvSpPr>
            <a:spLocks noGrp="1"/>
          </p:cNvSpPr>
          <p:nvPr>
            <p:ph type="title"/>
          </p:nvPr>
        </p:nvSpPr>
        <p:spPr>
          <a:xfrm>
            <a:off x="2978092" y="0"/>
            <a:ext cx="9213908" cy="1174793"/>
          </a:xfrm>
        </p:spPr>
        <p:txBody>
          <a:bodyPr>
            <a:normAutofit/>
          </a:bodyPr>
          <a:lstStyle/>
          <a:p>
            <a:r>
              <a:rPr lang="es-ES_tradnl" sz="3200" b="1" dirty="0">
                <a:solidFill>
                  <a:schemeClr val="accent6">
                    <a:lumMod val="75000"/>
                  </a:schemeClr>
                </a:solidFill>
                <a:latin typeface="Arial Black" panose="020B0A04020102020204" pitchFamily="34" charset="0"/>
              </a:rPr>
              <a:t>12</a:t>
            </a:r>
            <a:r>
              <a:rPr lang="es-ES_tradnl" sz="3200" b="1" dirty="0">
                <a:solidFill>
                  <a:schemeClr val="accent5">
                    <a:lumMod val="50000"/>
                  </a:schemeClr>
                </a:solidFill>
                <a:latin typeface="Myriad Pro" panose="020B0503030403020204" pitchFamily="34" charset="0"/>
              </a:rPr>
              <a:t> entidades federativas aplican la LGRA</a:t>
            </a:r>
            <a:br>
              <a:rPr lang="es-ES_tradnl" sz="3200" b="1" dirty="0">
                <a:solidFill>
                  <a:schemeClr val="accent5">
                    <a:lumMod val="50000"/>
                  </a:schemeClr>
                </a:solidFill>
                <a:latin typeface="Myriad Pro" panose="020B0503030403020204" pitchFamily="34" charset="0"/>
              </a:rPr>
            </a:br>
            <a:r>
              <a:rPr lang="es-ES_tradnl" sz="3200" dirty="0">
                <a:solidFill>
                  <a:schemeClr val="accent4">
                    <a:lumMod val="75000"/>
                  </a:schemeClr>
                </a:solidFill>
                <a:latin typeface="Arial Black" panose="020B0A04020102020204" pitchFamily="34" charset="0"/>
              </a:rPr>
              <a:t>20</a:t>
            </a:r>
            <a:r>
              <a:rPr lang="es-ES_tradnl" sz="3200" b="1" dirty="0">
                <a:solidFill>
                  <a:schemeClr val="accent5">
                    <a:lumMod val="50000"/>
                  </a:schemeClr>
                </a:solidFill>
                <a:latin typeface="Myriad Pro" panose="020B0503030403020204" pitchFamily="34" charset="0"/>
              </a:rPr>
              <a:t> entidades federativas con ley local de RA</a:t>
            </a:r>
            <a:endParaRPr lang="es-ES_tradnl" sz="3200" dirty="0">
              <a:solidFill>
                <a:schemeClr val="accent5">
                  <a:lumMod val="50000"/>
                </a:schemeClr>
              </a:solidFill>
              <a:latin typeface="Myriad Pro" panose="020B0503030403020204" pitchFamily="34" charset="0"/>
            </a:endParaRPr>
          </a:p>
        </p:txBody>
      </p:sp>
      <p:graphicFrame>
        <p:nvGraphicFramePr>
          <p:cNvPr id="3" name="Marcador de contenido 6">
            <a:extLst>
              <a:ext uri="{FF2B5EF4-FFF2-40B4-BE49-F238E27FC236}">
                <a16:creationId xmlns:a16="http://schemas.microsoft.com/office/drawing/2014/main" id="{FF067415-A51F-4678-996D-42C59D8CA09A}"/>
              </a:ext>
            </a:extLst>
          </p:cNvPr>
          <p:cNvGraphicFramePr>
            <a:graphicFrameLocks/>
          </p:cNvGraphicFramePr>
          <p:nvPr>
            <p:extLst>
              <p:ext uri="{D42A27DB-BD31-4B8C-83A1-F6EECF244321}">
                <p14:modId xmlns:p14="http://schemas.microsoft.com/office/powerpoint/2010/main" val="945974862"/>
              </p:ext>
            </p:extLst>
          </p:nvPr>
        </p:nvGraphicFramePr>
        <p:xfrm>
          <a:off x="446049" y="1174793"/>
          <a:ext cx="11430293" cy="5295763"/>
        </p:xfrm>
        <a:graphic>
          <a:graphicData uri="http://schemas.openxmlformats.org/drawingml/2006/table">
            <a:tbl>
              <a:tblPr firstRow="1" firstCol="1" bandRow="1">
                <a:tableStyleId>{0E3FDE45-AF77-4B5C-9715-49D594BDF05E}</a:tableStyleId>
              </a:tblPr>
              <a:tblGrid>
                <a:gridCol w="3849765">
                  <a:extLst>
                    <a:ext uri="{9D8B030D-6E8A-4147-A177-3AD203B41FA5}">
                      <a16:colId xmlns:a16="http://schemas.microsoft.com/office/drawing/2014/main" val="1698985138"/>
                    </a:ext>
                  </a:extLst>
                </a:gridCol>
                <a:gridCol w="3854890">
                  <a:extLst>
                    <a:ext uri="{9D8B030D-6E8A-4147-A177-3AD203B41FA5}">
                      <a16:colId xmlns:a16="http://schemas.microsoft.com/office/drawing/2014/main" val="546823675"/>
                    </a:ext>
                  </a:extLst>
                </a:gridCol>
                <a:gridCol w="3725638">
                  <a:extLst>
                    <a:ext uri="{9D8B030D-6E8A-4147-A177-3AD203B41FA5}">
                      <a16:colId xmlns:a16="http://schemas.microsoft.com/office/drawing/2014/main" val="4058247343"/>
                    </a:ext>
                  </a:extLst>
                </a:gridCol>
              </a:tblGrid>
              <a:tr h="682162">
                <a:tc>
                  <a:txBody>
                    <a:bodyPr/>
                    <a:lstStyle/>
                    <a:p>
                      <a:pPr algn="ctr">
                        <a:lnSpc>
                          <a:spcPct val="107000"/>
                        </a:lnSpc>
                        <a:spcAft>
                          <a:spcPts val="800"/>
                        </a:spcAft>
                      </a:pPr>
                      <a:r>
                        <a:rPr lang="es-MX" sz="2000" b="1" kern="1200" dirty="0">
                          <a:solidFill>
                            <a:schemeClr val="accent6">
                              <a:lumMod val="75000"/>
                            </a:schemeClr>
                          </a:solidFill>
                          <a:effectLst/>
                          <a:latin typeface="Arial Black" panose="020B0A04020102020204" pitchFamily="34" charset="0"/>
                          <a:ea typeface="+mn-ea"/>
                          <a:cs typeface="+mn-cs"/>
                        </a:rPr>
                        <a:t>*</a:t>
                      </a:r>
                      <a:r>
                        <a:rPr lang="es-MX" sz="2400" b="1" kern="1200" dirty="0">
                          <a:solidFill>
                            <a:schemeClr val="accent6">
                              <a:lumMod val="75000"/>
                            </a:schemeClr>
                          </a:solidFill>
                          <a:effectLst/>
                          <a:latin typeface="Arial Black" panose="020B0A04020102020204" pitchFamily="34" charset="0"/>
                          <a:ea typeface="+mn-ea"/>
                          <a:cs typeface="+mn-cs"/>
                        </a:rPr>
                        <a:t>12 </a:t>
                      </a:r>
                      <a:r>
                        <a:rPr lang="es-MX" sz="1800" b="1" kern="1200" dirty="0">
                          <a:solidFill>
                            <a:schemeClr val="accent6">
                              <a:lumMod val="75000"/>
                            </a:schemeClr>
                          </a:solidFill>
                          <a:effectLst/>
                          <a:latin typeface="+mn-lt"/>
                          <a:ea typeface="+mn-ea"/>
                          <a:cs typeface="+mn-cs"/>
                        </a:rPr>
                        <a:t>LEY GENERAL </a:t>
                      </a:r>
                      <a:r>
                        <a:rPr lang="es-MX" sz="1800" b="1" dirty="0">
                          <a:solidFill>
                            <a:schemeClr val="accent6">
                              <a:lumMod val="75000"/>
                            </a:schemeClr>
                          </a:solidFill>
                          <a:effectLst/>
                        </a:rPr>
                        <a:t>DE RESPONSABILIDADES ADMINISTRATIVAS</a:t>
                      </a:r>
                      <a:endParaRPr lang="es-MX" sz="16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07" marR="39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s-MX" sz="2000" b="1" kern="1200" dirty="0">
                          <a:solidFill>
                            <a:schemeClr val="accent4">
                              <a:lumMod val="75000"/>
                            </a:schemeClr>
                          </a:solidFill>
                          <a:effectLst/>
                          <a:latin typeface="Arial Black" panose="020B0A04020102020204" pitchFamily="34" charset="0"/>
                          <a:ea typeface="+mn-ea"/>
                          <a:cs typeface="+mn-cs"/>
                        </a:rPr>
                        <a:t>*20</a:t>
                      </a:r>
                      <a:r>
                        <a:rPr lang="es-MX" sz="1600" b="1" kern="1200" dirty="0">
                          <a:solidFill>
                            <a:schemeClr val="accent4">
                              <a:lumMod val="75000"/>
                            </a:schemeClr>
                          </a:solidFill>
                          <a:effectLst/>
                          <a:latin typeface="+mn-lt"/>
                          <a:ea typeface="+mn-ea"/>
                          <a:cs typeface="+mn-cs"/>
                        </a:rPr>
                        <a:t> LEY LOCAL </a:t>
                      </a:r>
                      <a:r>
                        <a:rPr lang="es-MX" sz="1600" b="1" dirty="0">
                          <a:solidFill>
                            <a:schemeClr val="accent4">
                              <a:lumMod val="75000"/>
                            </a:schemeClr>
                          </a:solidFill>
                          <a:effectLst/>
                        </a:rPr>
                        <a:t>DE RESPONSABILIDADES ADMINISTRATIVAS</a:t>
                      </a:r>
                      <a:endParaRPr lang="es-MX" sz="1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507" marR="39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765791844"/>
                  </a:ext>
                </a:extLst>
              </a:tr>
              <a:tr h="478714">
                <a:tc>
                  <a:txBody>
                    <a:bodyPr/>
                    <a:lstStyle/>
                    <a:p>
                      <a:pPr algn="just">
                        <a:lnSpc>
                          <a:spcPct val="107000"/>
                        </a:lnSpc>
                        <a:spcAft>
                          <a:spcPts val="800"/>
                        </a:spcAft>
                      </a:pPr>
                      <a:r>
                        <a:rPr lang="es-MX" sz="1600" b="1" kern="1200" dirty="0">
                          <a:solidFill>
                            <a:schemeClr val="tx1"/>
                          </a:solidFill>
                          <a:effectLst/>
                          <a:latin typeface="+mn-lt"/>
                        </a:rPr>
                        <a:t>1. PUEBLA</a:t>
                      </a:r>
                      <a:endParaRPr lang="es-MX" sz="1600" dirty="0">
                        <a:solidFill>
                          <a:schemeClr val="tx1"/>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CIUDAD DE MÉXICO </a:t>
                      </a:r>
                      <a:r>
                        <a:rPr lang="es-MX" sz="1600" b="1" kern="1200" dirty="0">
                          <a:solidFill>
                            <a:schemeClr val="accent2">
                              <a:lumMod val="50000"/>
                            </a:schemeClr>
                          </a:solidFill>
                          <a:effectLst/>
                          <a:latin typeface="+mn-lt"/>
                        </a:rPr>
                        <a:t>1/9/2017</a:t>
                      </a:r>
                      <a:endParaRPr lang="es-MX" sz="16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TAMAULIPAS </a:t>
                      </a:r>
                      <a:r>
                        <a:rPr lang="es-MX" sz="1600" b="1" kern="1200" dirty="0">
                          <a:solidFill>
                            <a:schemeClr val="accent2"/>
                          </a:solidFill>
                          <a:effectLst/>
                          <a:latin typeface="+mn-lt"/>
                        </a:rPr>
                        <a:t>14/7/2021</a:t>
                      </a:r>
                      <a:endParaRPr lang="es-MX" sz="1600" b="1" dirty="0">
                        <a:solidFill>
                          <a:schemeClr val="accent2"/>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19707672"/>
                  </a:ext>
                </a:extLst>
              </a:tr>
              <a:tr h="426015">
                <a:tc>
                  <a:txBody>
                    <a:bodyPr/>
                    <a:lstStyle/>
                    <a:p>
                      <a:pPr algn="just">
                        <a:lnSpc>
                          <a:spcPct val="107000"/>
                        </a:lnSpc>
                        <a:spcAft>
                          <a:spcPts val="800"/>
                        </a:spcAft>
                      </a:pPr>
                      <a:r>
                        <a:rPr lang="es-MX" sz="1600" kern="1200" dirty="0">
                          <a:solidFill>
                            <a:srgbClr val="000000"/>
                          </a:solidFill>
                          <a:effectLst/>
                          <a:latin typeface="+mn-lt"/>
                        </a:rPr>
                        <a:t>2. TLAXCALA</a:t>
                      </a:r>
                      <a:endParaRPr lang="es-MX" sz="1600" dirty="0">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FF0000"/>
                          </a:solidFill>
                          <a:effectLst/>
                          <a:latin typeface="+mn-lt"/>
                          <a:ea typeface="+mn-ea"/>
                          <a:cs typeface="+mn-cs"/>
                        </a:rPr>
                        <a:t>GUANAJUATO </a:t>
                      </a:r>
                      <a:r>
                        <a:rPr lang="es-MX" sz="1600" b="1" kern="1200" baseline="0" dirty="0">
                          <a:solidFill>
                            <a:schemeClr val="accent2">
                              <a:lumMod val="50000"/>
                            </a:schemeClr>
                          </a:solidFill>
                          <a:effectLst/>
                          <a:latin typeface="+mn-lt"/>
                          <a:ea typeface="+mn-ea"/>
                          <a:cs typeface="+mn-cs"/>
                        </a:rPr>
                        <a:t>6</a:t>
                      </a:r>
                      <a:r>
                        <a:rPr lang="es-MX" sz="1600" b="1" kern="1200" dirty="0">
                          <a:solidFill>
                            <a:schemeClr val="accent2">
                              <a:lumMod val="50000"/>
                            </a:schemeClr>
                          </a:solidFill>
                          <a:effectLst/>
                          <a:latin typeface="+mn-lt"/>
                          <a:ea typeface="+mn-ea"/>
                          <a:cs typeface="+mn-cs"/>
                        </a:rPr>
                        <a:t>/9/2017</a:t>
                      </a:r>
                      <a:endParaRPr lang="es-MX" sz="16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SAN LUIS POTOSI </a:t>
                      </a:r>
                      <a:r>
                        <a:rPr lang="es-MX" sz="1600" b="1" kern="1200" dirty="0">
                          <a:solidFill>
                            <a:schemeClr val="accent2"/>
                          </a:solidFill>
                          <a:effectLst/>
                          <a:latin typeface="+mn-lt"/>
                        </a:rPr>
                        <a:t>10/8/2021</a:t>
                      </a:r>
                      <a:endParaRPr lang="es-MX" sz="1600" b="1" dirty="0">
                        <a:solidFill>
                          <a:schemeClr val="accent2"/>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47842687"/>
                  </a:ext>
                </a:extLst>
              </a:tr>
              <a:tr h="345873">
                <a:tc>
                  <a:txBody>
                    <a:bodyPr/>
                    <a:lstStyle/>
                    <a:p>
                      <a:pPr algn="just">
                        <a:lnSpc>
                          <a:spcPct val="107000"/>
                        </a:lnSpc>
                        <a:spcAft>
                          <a:spcPts val="800"/>
                        </a:spcAft>
                      </a:pPr>
                      <a:r>
                        <a:rPr lang="es-MX" sz="1600" kern="1200" dirty="0">
                          <a:solidFill>
                            <a:srgbClr val="000000"/>
                          </a:solidFill>
                          <a:effectLst/>
                          <a:latin typeface="+mn-lt"/>
                        </a:rPr>
                        <a:t>3. QUINTANA ROO</a:t>
                      </a:r>
                      <a:endParaRPr lang="es-MX" sz="1600" dirty="0">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MORELOS </a:t>
                      </a:r>
                      <a:r>
                        <a:rPr lang="es-MX" sz="1600" b="1" kern="1200" dirty="0">
                          <a:solidFill>
                            <a:schemeClr val="accent2">
                              <a:lumMod val="50000"/>
                            </a:schemeClr>
                          </a:solidFill>
                          <a:effectLst/>
                          <a:latin typeface="+mn-lt"/>
                        </a:rPr>
                        <a:t>15/11/2017</a:t>
                      </a:r>
                      <a:endParaRPr lang="es-MX" sz="16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QUERETARO </a:t>
                      </a:r>
                      <a:r>
                        <a:rPr lang="es-MX" sz="1600" b="1" kern="1200" dirty="0">
                          <a:solidFill>
                            <a:schemeClr val="accent2"/>
                          </a:solidFill>
                          <a:effectLst/>
                          <a:latin typeface="+mn-lt"/>
                        </a:rPr>
                        <a:t>8/10/2021</a:t>
                      </a:r>
                      <a:endParaRPr lang="es-MX" sz="1600" b="1" dirty="0">
                        <a:solidFill>
                          <a:schemeClr val="accent2"/>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02517714"/>
                  </a:ext>
                </a:extLst>
              </a:tr>
              <a:tr h="370734">
                <a:tc>
                  <a:txBody>
                    <a:bodyPr/>
                    <a:lstStyle/>
                    <a:p>
                      <a:pPr algn="just">
                        <a:lnSpc>
                          <a:spcPct val="107000"/>
                        </a:lnSpc>
                        <a:spcAft>
                          <a:spcPts val="800"/>
                        </a:spcAft>
                      </a:pPr>
                      <a:r>
                        <a:rPr lang="es-MX" sz="1600" b="1" kern="1200" dirty="0">
                          <a:solidFill>
                            <a:srgbClr val="000000"/>
                          </a:solidFill>
                          <a:effectLst/>
                          <a:latin typeface="+mn-lt"/>
                          <a:ea typeface="+mn-ea"/>
                          <a:cs typeface="+mn-cs"/>
                        </a:rPr>
                        <a:t>4. SINALOA</a:t>
                      </a: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CHIAPAS </a:t>
                      </a:r>
                      <a:r>
                        <a:rPr lang="es-MX" sz="1600" b="1" kern="1200" dirty="0">
                          <a:solidFill>
                            <a:schemeClr val="tx2">
                              <a:lumMod val="60000"/>
                              <a:lumOff val="40000"/>
                            </a:schemeClr>
                          </a:solidFill>
                          <a:effectLst/>
                          <a:latin typeface="+mn-lt"/>
                        </a:rPr>
                        <a:t>19/8/2020</a:t>
                      </a:r>
                      <a:endParaRPr lang="es-MX" sz="1600" b="1" dirty="0">
                        <a:solidFill>
                          <a:schemeClr val="tx2">
                            <a:lumMod val="60000"/>
                            <a:lumOff val="40000"/>
                          </a:schemeClr>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BAJA CALIFORNIA SUR </a:t>
                      </a:r>
                      <a:r>
                        <a:rPr lang="es-MX" sz="1600" b="1" kern="1200" dirty="0">
                          <a:solidFill>
                            <a:schemeClr val="accent2"/>
                          </a:solidFill>
                          <a:effectLst/>
                          <a:latin typeface="+mn-lt"/>
                        </a:rPr>
                        <a:t>14/12/2021</a:t>
                      </a:r>
                      <a:endParaRPr lang="es-MX" sz="1600" b="1" dirty="0">
                        <a:solidFill>
                          <a:schemeClr val="accent2"/>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56107646"/>
                  </a:ext>
                </a:extLst>
              </a:tr>
              <a:tr h="352615">
                <a:tc>
                  <a:txBody>
                    <a:bodyPr/>
                    <a:lstStyle/>
                    <a:p>
                      <a:pPr algn="just">
                        <a:lnSpc>
                          <a:spcPct val="107000"/>
                        </a:lnSpc>
                        <a:spcAft>
                          <a:spcPts val="800"/>
                        </a:spcAft>
                      </a:pPr>
                      <a:r>
                        <a:rPr lang="es-MX" sz="1600" kern="1200" dirty="0">
                          <a:solidFill>
                            <a:srgbClr val="000000"/>
                          </a:solidFill>
                          <a:effectLst/>
                          <a:latin typeface="+mn-lt"/>
                        </a:rPr>
                        <a:t>5. NAYARIT</a:t>
                      </a:r>
                      <a:endParaRPr lang="es-MX" sz="1600" dirty="0">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ea typeface="+mn-ea"/>
                          <a:cs typeface="+mn-cs"/>
                        </a:rPr>
                        <a:t>YUCATÁN </a:t>
                      </a:r>
                      <a:r>
                        <a:rPr lang="es-MX" sz="1600" b="1" kern="1200" dirty="0">
                          <a:solidFill>
                            <a:schemeClr val="tx2">
                              <a:lumMod val="60000"/>
                              <a:lumOff val="40000"/>
                            </a:schemeClr>
                          </a:solidFill>
                          <a:effectLst/>
                          <a:latin typeface="+mn-lt"/>
                          <a:ea typeface="+mn-ea"/>
                          <a:cs typeface="+mn-cs"/>
                        </a:rPr>
                        <a:t>23/7/2020</a:t>
                      </a: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OAXACA </a:t>
                      </a:r>
                      <a:r>
                        <a:rPr lang="es-MX" sz="1600" b="1" kern="1200" dirty="0">
                          <a:solidFill>
                            <a:schemeClr val="accent2"/>
                          </a:solidFill>
                          <a:effectLst/>
                          <a:latin typeface="+mn-lt"/>
                        </a:rPr>
                        <a:t>4/12/2021</a:t>
                      </a:r>
                      <a:endParaRPr lang="es-MX" sz="1600" b="1" dirty="0">
                        <a:solidFill>
                          <a:schemeClr val="accent2"/>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53879958"/>
                  </a:ext>
                </a:extLst>
              </a:tr>
              <a:tr h="318010">
                <a:tc>
                  <a:txBody>
                    <a:bodyPr/>
                    <a:lstStyle/>
                    <a:p>
                      <a:pPr algn="just">
                        <a:lnSpc>
                          <a:spcPct val="107000"/>
                        </a:lnSpc>
                        <a:spcAft>
                          <a:spcPts val="800"/>
                        </a:spcAft>
                      </a:pPr>
                      <a:r>
                        <a:rPr lang="es-MX" sz="1600" kern="1200" dirty="0">
                          <a:solidFill>
                            <a:srgbClr val="000000"/>
                          </a:solidFill>
                          <a:effectLst/>
                          <a:latin typeface="+mn-lt"/>
                        </a:rPr>
                        <a:t>6. TABASCO</a:t>
                      </a:r>
                      <a:endParaRPr lang="es-MX" sz="1600" dirty="0">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BAJA CALIFORNIA </a:t>
                      </a:r>
                      <a:r>
                        <a:rPr lang="es-MX" sz="1600" b="1" kern="1200" dirty="0">
                          <a:solidFill>
                            <a:schemeClr val="tx2">
                              <a:lumMod val="60000"/>
                              <a:lumOff val="40000"/>
                            </a:schemeClr>
                          </a:solidFill>
                          <a:effectLst/>
                          <a:latin typeface="+mn-lt"/>
                        </a:rPr>
                        <a:t>2/9/2020</a:t>
                      </a:r>
                      <a:endParaRPr lang="es-MX" sz="1600" b="1" dirty="0">
                        <a:solidFill>
                          <a:schemeClr val="tx2">
                            <a:lumMod val="60000"/>
                            <a:lumOff val="40000"/>
                          </a:schemeClr>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NUEVO LEÓN 24/12/2021</a:t>
                      </a:r>
                      <a:endParaRPr lang="es-MX" sz="1600" b="1" dirty="0">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93822226"/>
                  </a:ext>
                </a:extLst>
              </a:tr>
              <a:tr h="309110">
                <a:tc>
                  <a:txBody>
                    <a:bodyPr/>
                    <a:lstStyle/>
                    <a:p>
                      <a:pPr algn="just">
                        <a:lnSpc>
                          <a:spcPct val="107000"/>
                        </a:lnSpc>
                        <a:spcAft>
                          <a:spcPts val="800"/>
                        </a:spcAft>
                      </a:pPr>
                      <a:r>
                        <a:rPr lang="es-MX" sz="1600" kern="1200" dirty="0">
                          <a:solidFill>
                            <a:srgbClr val="000000"/>
                          </a:solidFill>
                          <a:effectLst/>
                          <a:latin typeface="+mn-lt"/>
                        </a:rPr>
                        <a:t>7. COAHUILA</a:t>
                      </a:r>
                      <a:endParaRPr lang="es-MX" sz="1600" dirty="0">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ea typeface="+mn-ea"/>
                          <a:cs typeface="+mn-cs"/>
                        </a:rPr>
                        <a:t>VERACRUZ </a:t>
                      </a:r>
                      <a:r>
                        <a:rPr lang="es-MX" sz="1600" b="1" kern="1200" dirty="0">
                          <a:solidFill>
                            <a:schemeClr val="tx2">
                              <a:lumMod val="60000"/>
                              <a:lumOff val="40000"/>
                            </a:schemeClr>
                          </a:solidFill>
                          <a:effectLst/>
                          <a:latin typeface="+mn-lt"/>
                          <a:ea typeface="+mn-ea"/>
                          <a:cs typeface="+mn-cs"/>
                        </a:rPr>
                        <a:t>15/9/2020</a:t>
                      </a: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kern="1200" dirty="0">
                          <a:solidFill>
                            <a:srgbClr val="000000"/>
                          </a:solidFill>
                          <a:effectLst/>
                          <a:latin typeface="+mn-lt"/>
                          <a:ea typeface="+mn-ea"/>
                          <a:cs typeface="+mn-cs"/>
                        </a:rPr>
                        <a:t>JALISCO 04/08/2022</a:t>
                      </a: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60125576"/>
                  </a:ext>
                </a:extLst>
              </a:tr>
              <a:tr h="345873">
                <a:tc>
                  <a:txBody>
                    <a:bodyPr/>
                    <a:lstStyle/>
                    <a:p>
                      <a:pPr algn="just">
                        <a:lnSpc>
                          <a:spcPct val="107000"/>
                        </a:lnSpc>
                        <a:spcAft>
                          <a:spcPts val="800"/>
                        </a:spcAft>
                      </a:pPr>
                      <a:r>
                        <a:rPr lang="es-MX" sz="1600" kern="1200" dirty="0">
                          <a:solidFill>
                            <a:srgbClr val="000000"/>
                          </a:solidFill>
                          <a:effectLst/>
                          <a:latin typeface="+mn-lt"/>
                        </a:rPr>
                        <a:t>8. ZACATECAS</a:t>
                      </a:r>
                      <a:endParaRPr lang="es-MX" sz="1600" dirty="0">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ESTADO DE MÉXICO </a:t>
                      </a:r>
                      <a:r>
                        <a:rPr lang="es-MX" sz="1600" b="1" kern="1200" dirty="0">
                          <a:solidFill>
                            <a:schemeClr val="tx2">
                              <a:lumMod val="60000"/>
                              <a:lumOff val="40000"/>
                            </a:schemeClr>
                          </a:solidFill>
                          <a:effectLst/>
                          <a:latin typeface="+mn-lt"/>
                        </a:rPr>
                        <a:t>24/9/2020</a:t>
                      </a:r>
                      <a:endParaRPr lang="es-MX" sz="1600" b="1" dirty="0">
                        <a:solidFill>
                          <a:schemeClr val="tx2">
                            <a:lumMod val="60000"/>
                            <a:lumOff val="40000"/>
                          </a:schemeClr>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tx1"/>
                          </a:solidFill>
                          <a:effectLst/>
                          <a:latin typeface="+mn-lt"/>
                          <a:ea typeface="+mn-ea"/>
                          <a:cs typeface="+mn-cs"/>
                        </a:rPr>
                        <a:t>HIDALGO 9/8/2022</a:t>
                      </a: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40518504"/>
                  </a:ext>
                </a:extLst>
              </a:tr>
              <a:tr h="345873">
                <a:tc>
                  <a:txBody>
                    <a:bodyPr/>
                    <a:lstStyle/>
                    <a:p>
                      <a:pPr algn="just">
                        <a:lnSpc>
                          <a:spcPct val="107000"/>
                        </a:lnSpc>
                        <a:spcAft>
                          <a:spcPts val="800"/>
                        </a:spcAft>
                      </a:pPr>
                      <a:r>
                        <a:rPr lang="es-MX" sz="1600" kern="1200" dirty="0">
                          <a:solidFill>
                            <a:srgbClr val="000000"/>
                          </a:solidFill>
                          <a:effectLst/>
                          <a:latin typeface="+mn-lt"/>
                        </a:rPr>
                        <a:t>9. CHIHUAHUA</a:t>
                      </a:r>
                      <a:endParaRPr lang="es-MX" sz="1600" dirty="0">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dirty="0">
                          <a:effectLst/>
                          <a:latin typeface="+mn-lt"/>
                        </a:rPr>
                        <a:t>SONORA </a:t>
                      </a:r>
                      <a:r>
                        <a:rPr lang="es-MX" sz="1600" b="1" dirty="0">
                          <a:solidFill>
                            <a:schemeClr val="tx2">
                              <a:lumMod val="60000"/>
                              <a:lumOff val="40000"/>
                            </a:schemeClr>
                          </a:solidFill>
                          <a:effectLst/>
                          <a:latin typeface="+mn-lt"/>
                        </a:rPr>
                        <a:t>29/10/2020</a:t>
                      </a:r>
                      <a:endParaRPr lang="es-MX" sz="1600" b="1" kern="1200" dirty="0">
                        <a:solidFill>
                          <a:schemeClr val="tx2">
                            <a:lumMod val="60000"/>
                            <a:lumOff val="40000"/>
                          </a:schemeClr>
                        </a:solidFill>
                        <a:effectLst/>
                        <a:latin typeface="+mn-lt"/>
                        <a:ea typeface="+mn-ea"/>
                        <a:cs typeface="+mn-cs"/>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s-MX" dirty="0"/>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14498464"/>
                  </a:ext>
                </a:extLst>
              </a:tr>
              <a:tr h="345873">
                <a:tc>
                  <a:txBody>
                    <a:bodyPr/>
                    <a:lstStyle/>
                    <a:p>
                      <a:pPr algn="just">
                        <a:lnSpc>
                          <a:spcPct val="107000"/>
                        </a:lnSpc>
                        <a:spcAft>
                          <a:spcPts val="800"/>
                        </a:spcAft>
                      </a:pPr>
                      <a:r>
                        <a:rPr lang="es-MX" sz="1600" kern="1200" dirty="0">
                          <a:solidFill>
                            <a:srgbClr val="000000"/>
                          </a:solidFill>
                          <a:effectLst/>
                          <a:latin typeface="+mn-lt"/>
                        </a:rPr>
                        <a:t>10. DURANGO</a:t>
                      </a:r>
                      <a:endParaRPr lang="es-MX" sz="1600" dirty="0">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GUERRERO </a:t>
                      </a:r>
                      <a:r>
                        <a:rPr lang="es-MX" sz="1600" b="1" kern="1200" dirty="0">
                          <a:solidFill>
                            <a:schemeClr val="tx2">
                              <a:lumMod val="60000"/>
                              <a:lumOff val="40000"/>
                            </a:schemeClr>
                          </a:solidFill>
                          <a:effectLst/>
                          <a:latin typeface="+mn-lt"/>
                        </a:rPr>
                        <a:t>27/11/2020</a:t>
                      </a:r>
                      <a:endParaRPr lang="es-MX" sz="1600" b="1" dirty="0">
                        <a:solidFill>
                          <a:schemeClr val="tx2">
                            <a:lumMod val="60000"/>
                            <a:lumOff val="40000"/>
                          </a:schemeClr>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s-MX" dirty="0"/>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16223793"/>
                  </a:ext>
                </a:extLst>
              </a:tr>
              <a:tr h="345873">
                <a:tc>
                  <a:txBody>
                    <a:bodyPr/>
                    <a:lstStyle/>
                    <a:p>
                      <a:pPr algn="just">
                        <a:lnSpc>
                          <a:spcPct val="107000"/>
                        </a:lnSpc>
                        <a:spcAft>
                          <a:spcPts val="800"/>
                        </a:spcAft>
                      </a:pPr>
                      <a:r>
                        <a:rPr lang="es-MX" sz="1600" kern="1200" dirty="0">
                          <a:solidFill>
                            <a:srgbClr val="000000"/>
                          </a:solidFill>
                          <a:effectLst/>
                          <a:latin typeface="+mn-lt"/>
                        </a:rPr>
                        <a:t>11. CAMPECHE</a:t>
                      </a:r>
                      <a:endParaRPr lang="es-MX" sz="1600" dirty="0">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MICHOACAN </a:t>
                      </a:r>
                      <a:r>
                        <a:rPr lang="es-MX" sz="1600" b="1" kern="1200" dirty="0">
                          <a:solidFill>
                            <a:schemeClr val="accent2"/>
                          </a:solidFill>
                          <a:effectLst/>
                          <a:latin typeface="+mn-lt"/>
                        </a:rPr>
                        <a:t>20/5/2021</a:t>
                      </a:r>
                      <a:endParaRPr lang="es-MX" sz="1600" b="1" dirty="0">
                        <a:solidFill>
                          <a:schemeClr val="accent2"/>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s-MX" sz="1600" dirty="0">
                        <a:latin typeface="+mn-lt"/>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45205295"/>
                  </a:ext>
                </a:extLst>
              </a:tr>
              <a:tr h="345873">
                <a:tc>
                  <a:txBody>
                    <a:bodyPr/>
                    <a:lstStyle/>
                    <a:p>
                      <a:pPr algn="just">
                        <a:lnSpc>
                          <a:spcPct val="107000"/>
                        </a:lnSpc>
                        <a:spcAft>
                          <a:spcPts val="800"/>
                        </a:spcAft>
                      </a:pPr>
                      <a:r>
                        <a:rPr lang="es-MX" sz="1600" kern="1200" dirty="0">
                          <a:solidFill>
                            <a:srgbClr val="000000"/>
                          </a:solidFill>
                          <a:effectLst/>
                          <a:latin typeface="+mn-lt"/>
                        </a:rPr>
                        <a:t>12. COLIMA</a:t>
                      </a:r>
                      <a:endParaRPr lang="es-MX" sz="1600" dirty="0">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MX" sz="1600" b="1" kern="1200" dirty="0">
                          <a:solidFill>
                            <a:srgbClr val="000000"/>
                          </a:solidFill>
                          <a:effectLst/>
                          <a:latin typeface="+mn-lt"/>
                        </a:rPr>
                        <a:t>AGUASCALIENTES </a:t>
                      </a:r>
                      <a:r>
                        <a:rPr lang="es-MX" sz="1600" b="1" kern="1200" dirty="0">
                          <a:solidFill>
                            <a:schemeClr val="accent2"/>
                          </a:solidFill>
                          <a:effectLst/>
                          <a:latin typeface="+mn-lt"/>
                        </a:rPr>
                        <a:t>7/6/2021</a:t>
                      </a:r>
                      <a:endParaRPr lang="es-MX" sz="1600" b="1" dirty="0">
                        <a:solidFill>
                          <a:schemeClr val="accent2"/>
                        </a:solidFill>
                        <a:effectLst/>
                        <a:latin typeface="+mn-lt"/>
                        <a:ea typeface="Calibri" panose="020F0502020204030204" pitchFamily="34" charset="0"/>
                        <a:cs typeface="Times New Roman" panose="02020603050405020304" pitchFamily="18" charset="0"/>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s-MX" sz="1600" dirty="0">
                        <a:latin typeface="+mn-lt"/>
                      </a:endParaRPr>
                    </a:p>
                  </a:txBody>
                  <a:tcPr marL="39507" marR="395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57979718"/>
                  </a:ext>
                </a:extLst>
              </a:tr>
            </a:tbl>
          </a:graphicData>
        </a:graphic>
      </p:graphicFrame>
      <p:sp>
        <p:nvSpPr>
          <p:cNvPr id="4" name="CuadroTexto 3"/>
          <p:cNvSpPr txBox="1"/>
          <p:nvPr/>
        </p:nvSpPr>
        <p:spPr>
          <a:xfrm>
            <a:off x="8671705" y="6441304"/>
            <a:ext cx="4415169" cy="253916"/>
          </a:xfrm>
          <a:prstGeom prst="rect">
            <a:avLst/>
          </a:prstGeom>
          <a:noFill/>
        </p:spPr>
        <p:txBody>
          <a:bodyPr wrap="square" rtlCol="0">
            <a:spAutoFit/>
          </a:bodyPr>
          <a:lstStyle/>
          <a:p>
            <a:r>
              <a:rPr lang="es-ES" sz="1050" dirty="0"/>
              <a:t>Consultado en: https://legislacion.scjn.gob.mx, 10/09/2022</a:t>
            </a:r>
            <a:endParaRPr lang="es-MX" sz="3200" dirty="0"/>
          </a:p>
        </p:txBody>
      </p:sp>
      <p:sp>
        <p:nvSpPr>
          <p:cNvPr id="5" name="CuadroTexto 4">
            <a:extLst>
              <a:ext uri="{FF2B5EF4-FFF2-40B4-BE49-F238E27FC236}">
                <a16:creationId xmlns:a16="http://schemas.microsoft.com/office/drawing/2014/main" id="{00D0A4C5-75B6-4302-AD15-F7EAA8E76317}"/>
              </a:ext>
            </a:extLst>
          </p:cNvPr>
          <p:cNvSpPr txBox="1"/>
          <p:nvPr/>
        </p:nvSpPr>
        <p:spPr>
          <a:xfrm>
            <a:off x="11371226" y="6096920"/>
            <a:ext cx="716173" cy="461665"/>
          </a:xfrm>
          <a:prstGeom prst="rect">
            <a:avLst/>
          </a:prstGeom>
          <a:noFill/>
        </p:spPr>
        <p:txBody>
          <a:bodyPr wrap="square" rtlCol="0">
            <a:spAutoFit/>
          </a:bodyPr>
          <a:lstStyle/>
          <a:p>
            <a:r>
              <a:rPr lang="es-ES" sz="2400" b="1" dirty="0"/>
              <a:t>2</a:t>
            </a:r>
            <a:endParaRPr lang="es-MX" sz="2400" b="1" dirty="0"/>
          </a:p>
        </p:txBody>
      </p:sp>
    </p:spTree>
    <p:extLst>
      <p:ext uri="{BB962C8B-B14F-4D97-AF65-F5344CB8AC3E}">
        <p14:creationId xmlns:p14="http://schemas.microsoft.com/office/powerpoint/2010/main" val="298673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BD5E55A-0372-F649-8386-22AEDFFFE6D5}"/>
              </a:ext>
            </a:extLst>
          </p:cNvPr>
          <p:cNvSpPr>
            <a:spLocks noGrp="1"/>
          </p:cNvSpPr>
          <p:nvPr>
            <p:ph type="title"/>
          </p:nvPr>
        </p:nvSpPr>
        <p:spPr>
          <a:xfrm>
            <a:off x="1867749" y="73101"/>
            <a:ext cx="9213908" cy="1174793"/>
          </a:xfrm>
        </p:spPr>
        <p:txBody>
          <a:bodyPr>
            <a:normAutofit/>
          </a:bodyPr>
          <a:lstStyle/>
          <a:p>
            <a:pPr algn="r"/>
            <a:r>
              <a:rPr lang="es-ES_tradnl" sz="3600" b="1" dirty="0">
                <a:solidFill>
                  <a:schemeClr val="accent5">
                    <a:lumMod val="50000"/>
                  </a:schemeClr>
                </a:solidFill>
                <a:latin typeface="Myriad Pro" panose="020B0503030403020204" pitchFamily="34" charset="0"/>
              </a:rPr>
              <a:t>Tipos de Responsabilidades</a:t>
            </a:r>
          </a:p>
        </p:txBody>
      </p:sp>
      <p:sp>
        <p:nvSpPr>
          <p:cNvPr id="8" name="CuadroTexto 7">
            <a:extLst>
              <a:ext uri="{FF2B5EF4-FFF2-40B4-BE49-F238E27FC236}">
                <a16:creationId xmlns:a16="http://schemas.microsoft.com/office/drawing/2014/main" id="{2CE409FB-9FBE-4D00-BBE0-641A7D169B0A}"/>
              </a:ext>
            </a:extLst>
          </p:cNvPr>
          <p:cNvSpPr txBox="1"/>
          <p:nvPr/>
        </p:nvSpPr>
        <p:spPr>
          <a:xfrm>
            <a:off x="231494" y="3797531"/>
            <a:ext cx="3426106" cy="1323439"/>
          </a:xfrm>
          <a:prstGeom prst="rect">
            <a:avLst/>
          </a:prstGeom>
          <a:noFill/>
        </p:spPr>
        <p:txBody>
          <a:bodyPr wrap="square">
            <a:spAutoFit/>
          </a:bodyPr>
          <a:lstStyle/>
          <a:p>
            <a:pPr algn="ctr"/>
            <a:r>
              <a:rPr lang="es-ES" sz="2000" b="1" dirty="0">
                <a:solidFill>
                  <a:srgbClr val="FF0000"/>
                </a:solidFill>
              </a:rPr>
              <a:t>No podrán imponerse dos veces por una sola conducta sanciones de la misma naturaleza. (</a:t>
            </a:r>
            <a:r>
              <a:rPr lang="es-ES" sz="2000" b="1" i="1" dirty="0">
                <a:solidFill>
                  <a:srgbClr val="FF0000"/>
                </a:solidFill>
              </a:rPr>
              <a:t>Non bis in </a:t>
            </a:r>
            <a:r>
              <a:rPr lang="es-ES" sz="2000" b="1" i="1" dirty="0" err="1">
                <a:solidFill>
                  <a:srgbClr val="FF0000"/>
                </a:solidFill>
              </a:rPr>
              <a:t>idem</a:t>
            </a:r>
            <a:r>
              <a:rPr lang="es-ES" sz="2000" b="1" i="1" dirty="0">
                <a:solidFill>
                  <a:srgbClr val="FF0000"/>
                </a:solidFill>
              </a:rPr>
              <a:t>)</a:t>
            </a:r>
            <a:endParaRPr lang="es-MX" sz="2000" b="1" dirty="0">
              <a:solidFill>
                <a:srgbClr val="FF0000"/>
              </a:solidFill>
            </a:endParaRPr>
          </a:p>
        </p:txBody>
      </p:sp>
      <p:sp>
        <p:nvSpPr>
          <p:cNvPr id="3" name="Rectángulo 2"/>
          <p:cNvSpPr/>
          <p:nvPr/>
        </p:nvSpPr>
        <p:spPr>
          <a:xfrm>
            <a:off x="3547482" y="911403"/>
            <a:ext cx="8233458" cy="5570756"/>
          </a:xfrm>
          <a:prstGeom prst="rect">
            <a:avLst/>
          </a:prstGeom>
        </p:spPr>
        <p:txBody>
          <a:bodyPr wrap="square">
            <a:spAutoFit/>
          </a:bodyPr>
          <a:lstStyle/>
          <a:p>
            <a:pPr lvl="0" algn="just"/>
            <a:r>
              <a:rPr lang="es-ES_tradnl" sz="2400" b="1" dirty="0">
                <a:latin typeface="Arial" panose="020B0604020202020204" pitchFamily="34" charset="0"/>
                <a:cs typeface="Arial" panose="020B0604020202020204" pitchFamily="34" charset="0"/>
              </a:rPr>
              <a:t>1. Política </a:t>
            </a:r>
            <a:r>
              <a:rPr lang="es-ES_tradnl" sz="24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s-ES_tradnl" sz="2400" b="1" dirty="0">
                <a:latin typeface="Arial" panose="020B0604020202020204" pitchFamily="34" charset="0"/>
                <a:cs typeface="Arial" panose="020B0604020202020204" pitchFamily="34" charset="0"/>
                <a:sym typeface="Wingdings" panose="05000000000000000000" pitchFamily="2" charset="2"/>
              </a:rPr>
              <a:t>Sanciona el Congreso</a:t>
            </a:r>
            <a:endParaRPr lang="es-ES" sz="2400" b="1" dirty="0">
              <a:solidFill>
                <a:srgbClr val="FF0000"/>
              </a:solidFill>
              <a:latin typeface="Arial" panose="020B0604020202020204" pitchFamily="34" charset="0"/>
              <a:cs typeface="Arial" panose="020B0604020202020204" pitchFamily="34" charset="0"/>
            </a:endParaRPr>
          </a:p>
          <a:p>
            <a:pPr lvl="0" algn="just"/>
            <a:endParaRPr lang="es-ES" sz="2400" b="1" dirty="0">
              <a:solidFill>
                <a:srgbClr val="FF0000"/>
              </a:solidFill>
              <a:latin typeface="Arial" panose="020B0604020202020204" pitchFamily="34" charset="0"/>
              <a:cs typeface="Arial" panose="020B0604020202020204" pitchFamily="34" charset="0"/>
            </a:endParaRPr>
          </a:p>
          <a:p>
            <a:pPr lvl="0" algn="just"/>
            <a:r>
              <a:rPr lang="es-ES_tradnl" sz="2400" b="1" dirty="0">
                <a:latin typeface="Arial" panose="020B0604020202020204" pitchFamily="34" charset="0"/>
                <a:cs typeface="Arial" panose="020B0604020202020204" pitchFamily="34" charset="0"/>
              </a:rPr>
              <a:t>2. Penal </a:t>
            </a:r>
            <a:r>
              <a:rPr lang="es-ES_tradnl" sz="2400" b="1" dirty="0">
                <a:solidFill>
                  <a:srgbClr val="FF0000"/>
                </a:solidFill>
                <a:latin typeface="Arial" panose="020B0604020202020204" pitchFamily="34" charset="0"/>
                <a:cs typeface="Arial" panose="020B0604020202020204" pitchFamily="34" charset="0"/>
              </a:rPr>
              <a:t>HECHOS DE CORRUPCIÓN</a:t>
            </a:r>
            <a:endParaRPr lang="es-ES" sz="2400" dirty="0">
              <a:solidFill>
                <a:srgbClr val="FF0000"/>
              </a:solidFill>
              <a:latin typeface="Arial" panose="020B0604020202020204" pitchFamily="34" charset="0"/>
              <a:cs typeface="Arial" panose="020B0604020202020204" pitchFamily="34" charset="0"/>
            </a:endParaRPr>
          </a:p>
          <a:p>
            <a:pPr lvl="0" algn="just"/>
            <a:endParaRPr lang="es-ES" sz="2400" dirty="0">
              <a:solidFill>
                <a:srgbClr val="FF0000"/>
              </a:solidFill>
              <a:latin typeface="Arial" panose="020B0604020202020204" pitchFamily="34" charset="0"/>
              <a:cs typeface="Arial" panose="020B0604020202020204" pitchFamily="34" charset="0"/>
            </a:endParaRPr>
          </a:p>
          <a:p>
            <a:pPr lvl="0" algn="just"/>
            <a:r>
              <a:rPr lang="es-ES_tradnl" sz="2400" b="1" dirty="0">
                <a:latin typeface="Arial" panose="020B0604020202020204" pitchFamily="34" charset="0"/>
                <a:cs typeface="Arial" panose="020B0604020202020204" pitchFamily="34" charset="0"/>
              </a:rPr>
              <a:t>3. Administrativa:</a:t>
            </a:r>
          </a:p>
          <a:p>
            <a:pPr algn="just"/>
            <a:r>
              <a:rPr lang="es-ES" sz="2400" dirty="0">
                <a:solidFill>
                  <a:srgbClr val="FF0000"/>
                </a:solidFill>
                <a:latin typeface="Arial" panose="020B0604020202020204" pitchFamily="34" charset="0"/>
                <a:cs typeface="Arial" panose="020B0604020202020204" pitchFamily="34" charset="0"/>
              </a:rPr>
              <a:t>Faltas </a:t>
            </a:r>
            <a:r>
              <a:rPr lang="es-ES" sz="2400" b="1" dirty="0">
                <a:solidFill>
                  <a:srgbClr val="FF0000"/>
                </a:solidFill>
                <a:latin typeface="Arial" panose="020B0604020202020204" pitchFamily="34" charset="0"/>
                <a:cs typeface="Arial" panose="020B0604020202020204" pitchFamily="34" charset="0"/>
              </a:rPr>
              <a:t>no graves                  </a:t>
            </a:r>
            <a:r>
              <a:rPr lang="es-ES" sz="24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s-ES" sz="2200" b="1" dirty="0">
                <a:latin typeface="Arial" panose="020B0604020202020204" pitchFamily="34" charset="0"/>
                <a:cs typeface="Arial" panose="020B0604020202020204" pitchFamily="34" charset="0"/>
                <a:sym typeface="Wingdings" panose="05000000000000000000" pitchFamily="2" charset="2"/>
              </a:rPr>
              <a:t>Sanciona resolutora del OIC</a:t>
            </a:r>
            <a:endParaRPr lang="es-ES" sz="2400" dirty="0">
              <a:solidFill>
                <a:srgbClr val="FF0000"/>
              </a:solidFill>
              <a:latin typeface="Arial" panose="020B0604020202020204" pitchFamily="34" charset="0"/>
              <a:cs typeface="Arial" panose="020B0604020202020204" pitchFamily="34" charset="0"/>
            </a:endParaRPr>
          </a:p>
          <a:p>
            <a:pPr lvl="0" algn="just"/>
            <a:r>
              <a:rPr lang="es-ES" sz="2400" dirty="0">
                <a:solidFill>
                  <a:srgbClr val="FF0000"/>
                </a:solidFill>
                <a:latin typeface="Arial" panose="020B0604020202020204" pitchFamily="34" charset="0"/>
                <a:cs typeface="Arial" panose="020B0604020202020204" pitchFamily="34" charset="0"/>
              </a:rPr>
              <a:t>Faltas </a:t>
            </a:r>
            <a:r>
              <a:rPr lang="es-ES" sz="2400" b="1" dirty="0">
                <a:solidFill>
                  <a:srgbClr val="FF0000"/>
                </a:solidFill>
                <a:latin typeface="Arial" panose="020B0604020202020204" pitchFamily="34" charset="0"/>
                <a:cs typeface="Arial" panose="020B0604020202020204" pitchFamily="34" charset="0"/>
              </a:rPr>
              <a:t>graves                        </a:t>
            </a:r>
            <a:r>
              <a:rPr lang="es-ES" sz="24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s-ES" sz="2400" dirty="0">
                <a:solidFill>
                  <a:srgbClr val="FF0000"/>
                </a:solidFill>
                <a:latin typeface="Arial" panose="020B0604020202020204" pitchFamily="34" charset="0"/>
                <a:cs typeface="Arial" panose="020B0604020202020204" pitchFamily="34" charset="0"/>
              </a:rPr>
              <a:t> </a:t>
            </a:r>
            <a:r>
              <a:rPr lang="es-ES" sz="2200" b="1" dirty="0">
                <a:latin typeface="Arial" panose="020B0604020202020204" pitchFamily="34" charset="0"/>
                <a:cs typeface="Arial" panose="020B0604020202020204" pitchFamily="34" charset="0"/>
              </a:rPr>
              <a:t>Sanciona TJA</a:t>
            </a:r>
          </a:p>
          <a:p>
            <a:pPr lvl="0" algn="just"/>
            <a:r>
              <a:rPr lang="es-ES_tradnl" sz="2200" dirty="0">
                <a:solidFill>
                  <a:srgbClr val="FF0000"/>
                </a:solidFill>
                <a:latin typeface="Arial" panose="020B0604020202020204" pitchFamily="34" charset="0"/>
                <a:cs typeface="Arial" panose="020B0604020202020204" pitchFamily="34" charset="0"/>
              </a:rPr>
              <a:t>Faltas</a:t>
            </a:r>
            <a:r>
              <a:rPr lang="es-ES_tradnl" sz="2200" b="1" dirty="0">
                <a:solidFill>
                  <a:srgbClr val="FF0000"/>
                </a:solidFill>
                <a:latin typeface="Arial" panose="020B0604020202020204" pitchFamily="34" charset="0"/>
                <a:cs typeface="Arial" panose="020B0604020202020204" pitchFamily="34" charset="0"/>
              </a:rPr>
              <a:t> de particulares </a:t>
            </a:r>
          </a:p>
          <a:p>
            <a:pPr lvl="0" algn="just"/>
            <a:r>
              <a:rPr lang="es-ES_tradnl" sz="2200" b="1" dirty="0">
                <a:solidFill>
                  <a:srgbClr val="FF0000"/>
                </a:solidFill>
                <a:latin typeface="Arial" panose="020B0604020202020204" pitchFamily="34" charset="0"/>
                <a:cs typeface="Arial" panose="020B0604020202020204" pitchFamily="34" charset="0"/>
              </a:rPr>
              <a:t>Vinculados a faltas graves     </a:t>
            </a:r>
            <a:r>
              <a:rPr lang="es-ES_tradnl" sz="22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s-ES_tradnl" sz="2200" b="1" dirty="0">
                <a:latin typeface="Arial" panose="020B0604020202020204" pitchFamily="34" charset="0"/>
                <a:cs typeface="Arial" panose="020B0604020202020204" pitchFamily="34" charset="0"/>
                <a:sym typeface="Wingdings" panose="05000000000000000000" pitchFamily="2" charset="2"/>
              </a:rPr>
              <a:t>Sanciona TJA</a:t>
            </a:r>
            <a:r>
              <a:rPr lang="es-ES_tradnl" sz="2200" b="1" dirty="0">
                <a:latin typeface="Arial" panose="020B0604020202020204" pitchFamily="34" charset="0"/>
                <a:cs typeface="Arial" panose="020B0604020202020204" pitchFamily="34" charset="0"/>
              </a:rPr>
              <a:t>  </a:t>
            </a:r>
            <a:r>
              <a:rPr lang="es-ES_tradnl" sz="2200" dirty="0">
                <a:latin typeface="Arial" panose="020B0604020202020204" pitchFamily="34" charset="0"/>
                <a:cs typeface="Arial" panose="020B0604020202020204" pitchFamily="34" charset="0"/>
              </a:rPr>
              <a:t>   </a:t>
            </a:r>
          </a:p>
          <a:p>
            <a:pPr lvl="0" algn="just"/>
            <a:endParaRPr lang="es-ES_tradnl" sz="2400" dirty="0">
              <a:solidFill>
                <a:srgbClr val="FF0000"/>
              </a:solidFill>
              <a:latin typeface="Arial" panose="020B0604020202020204" pitchFamily="34" charset="0"/>
              <a:cs typeface="Arial" panose="020B0604020202020204" pitchFamily="34" charset="0"/>
            </a:endParaRPr>
          </a:p>
          <a:p>
            <a:pPr lvl="0" algn="just"/>
            <a:r>
              <a:rPr lang="es-ES_tradnl" sz="2400" b="1" dirty="0">
                <a:latin typeface="Arial" panose="020B0604020202020204" pitchFamily="34" charset="0"/>
                <a:cs typeface="Arial" panose="020B0604020202020204" pitchFamily="34" charset="0"/>
              </a:rPr>
              <a:t>4. Responsabilidad Patrimonial del Estado</a:t>
            </a:r>
          </a:p>
          <a:p>
            <a:pPr lvl="0" algn="just"/>
            <a:r>
              <a:rPr lang="es-ES_tradnl" sz="2400" dirty="0">
                <a:latin typeface="Arial" panose="020B0604020202020204" pitchFamily="34" charset="0"/>
                <a:cs typeface="Arial" panose="020B0604020202020204" pitchFamily="34" charset="0"/>
              </a:rPr>
              <a:t>Por daños que en su </a:t>
            </a:r>
            <a:r>
              <a:rPr lang="es-ES_tradnl" sz="2400" b="1" u="sng" dirty="0">
                <a:latin typeface="Arial" panose="020B0604020202020204" pitchFamily="34" charset="0"/>
                <a:cs typeface="Arial" panose="020B0604020202020204" pitchFamily="34" charset="0"/>
              </a:rPr>
              <a:t>actividad administrativa irregular</a:t>
            </a:r>
            <a:r>
              <a:rPr lang="es-ES_tradnl" sz="2400" dirty="0">
                <a:latin typeface="Arial" panose="020B0604020202020204" pitchFamily="34" charset="0"/>
                <a:cs typeface="Arial" panose="020B0604020202020204" pitchFamily="34" charset="0"/>
              </a:rPr>
              <a:t> cause en los bienes o derechos de los particulares, que en caso de que les asista la razón legal, tendrán derecho a </a:t>
            </a:r>
            <a:r>
              <a:rPr lang="es-ES_tradnl" sz="2400" b="1" dirty="0">
                <a:solidFill>
                  <a:srgbClr val="FF0000"/>
                </a:solidFill>
                <a:latin typeface="Arial" panose="020B0604020202020204" pitchFamily="34" charset="0"/>
                <a:cs typeface="Arial" panose="020B0604020202020204" pitchFamily="34" charset="0"/>
              </a:rPr>
              <a:t>indemnización </a:t>
            </a:r>
            <a:r>
              <a:rPr lang="es-ES_tradnl" sz="24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s-ES_tradnl" sz="2400" b="1" dirty="0">
                <a:latin typeface="Arial" panose="020B0604020202020204" pitchFamily="34" charset="0"/>
                <a:cs typeface="Arial" panose="020B0604020202020204" pitchFamily="34" charset="0"/>
                <a:sym typeface="Wingdings" panose="05000000000000000000" pitchFamily="2" charset="2"/>
              </a:rPr>
              <a:t>Sanciona TJA</a:t>
            </a:r>
            <a:endParaRPr lang="es-ES_tradnl" sz="2400" b="1" dirty="0">
              <a:latin typeface="Arial" panose="020B0604020202020204" pitchFamily="34" charset="0"/>
              <a:cs typeface="Arial" panose="020B0604020202020204" pitchFamily="34" charset="0"/>
            </a:endParaRPr>
          </a:p>
        </p:txBody>
      </p:sp>
      <p:grpSp>
        <p:nvGrpSpPr>
          <p:cNvPr id="9" name="Grupo 8"/>
          <p:cNvGrpSpPr/>
          <p:nvPr/>
        </p:nvGrpSpPr>
        <p:grpSpPr>
          <a:xfrm>
            <a:off x="328054" y="1916737"/>
            <a:ext cx="3931324" cy="1890205"/>
            <a:chOff x="-626287" y="1470440"/>
            <a:chExt cx="3931324" cy="1890205"/>
          </a:xfrm>
        </p:grpSpPr>
        <p:sp>
          <p:nvSpPr>
            <p:cNvPr id="10" name="Rectángulo 9"/>
            <p:cNvSpPr/>
            <p:nvPr/>
          </p:nvSpPr>
          <p:spPr>
            <a:xfrm>
              <a:off x="403860" y="1910278"/>
              <a:ext cx="2901177" cy="1450367"/>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p:cNvSpPr txBox="1"/>
            <p:nvPr/>
          </p:nvSpPr>
          <p:spPr>
            <a:xfrm>
              <a:off x="-626287" y="1470440"/>
              <a:ext cx="2901177" cy="14503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b="1" kern="1200" dirty="0">
                  <a:latin typeface="Myriad Pro" panose="020B0503030403020204"/>
                </a:rPr>
                <a:t>A. 109 </a:t>
              </a:r>
            </a:p>
            <a:p>
              <a:pPr lvl="0" algn="ctr" defTabSz="1244600">
                <a:lnSpc>
                  <a:spcPct val="90000"/>
                </a:lnSpc>
                <a:spcBef>
                  <a:spcPct val="0"/>
                </a:spcBef>
                <a:spcAft>
                  <a:spcPct val="35000"/>
                </a:spcAft>
              </a:pPr>
              <a:r>
                <a:rPr lang="es-ES" sz="3600" b="1" kern="1200" dirty="0">
                  <a:latin typeface="Myriad Pro" panose="020B0503030403020204"/>
                </a:rPr>
                <a:t>CPEUM</a:t>
              </a:r>
              <a:endParaRPr lang="es-ES" sz="2800" b="1" kern="1200" dirty="0">
                <a:latin typeface="Myriad Pro" panose="020B0503030403020204"/>
              </a:endParaRPr>
            </a:p>
            <a:p>
              <a:pPr lvl="0" algn="ctr" defTabSz="1244600">
                <a:lnSpc>
                  <a:spcPct val="90000"/>
                </a:lnSpc>
                <a:spcBef>
                  <a:spcPct val="0"/>
                </a:spcBef>
                <a:spcAft>
                  <a:spcPct val="35000"/>
                </a:spcAft>
              </a:pPr>
              <a:r>
                <a:rPr lang="es-ES" sz="2800" b="1" kern="1200" dirty="0">
                  <a:solidFill>
                    <a:srgbClr val="FF0000"/>
                  </a:solidFill>
                  <a:latin typeface="Myriad Pro" panose="020B0503030403020204"/>
                </a:rPr>
                <a:t>27/5/2015</a:t>
              </a:r>
            </a:p>
          </p:txBody>
        </p:sp>
      </p:grpSp>
      <p:sp>
        <p:nvSpPr>
          <p:cNvPr id="2" name="CuadroTexto 1"/>
          <p:cNvSpPr txBox="1"/>
          <p:nvPr/>
        </p:nvSpPr>
        <p:spPr>
          <a:xfrm>
            <a:off x="10219343" y="6297493"/>
            <a:ext cx="1724628" cy="369332"/>
          </a:xfrm>
          <a:prstGeom prst="rect">
            <a:avLst/>
          </a:prstGeom>
          <a:noFill/>
        </p:spPr>
        <p:txBody>
          <a:bodyPr wrap="square" rtlCol="0">
            <a:spAutoFit/>
          </a:bodyPr>
          <a:lstStyle/>
          <a:p>
            <a:r>
              <a:rPr lang="es-MX" dirty="0"/>
              <a:t>*Ver anexo 2</a:t>
            </a:r>
          </a:p>
        </p:txBody>
      </p:sp>
      <p:sp>
        <p:nvSpPr>
          <p:cNvPr id="12" name="CuadroTexto 11">
            <a:extLst>
              <a:ext uri="{FF2B5EF4-FFF2-40B4-BE49-F238E27FC236}">
                <a16:creationId xmlns:a16="http://schemas.microsoft.com/office/drawing/2014/main" id="{E1F1F1F7-9E68-4C8E-AE4A-AE5069E531D0}"/>
              </a:ext>
            </a:extLst>
          </p:cNvPr>
          <p:cNvSpPr txBox="1"/>
          <p:nvPr/>
        </p:nvSpPr>
        <p:spPr>
          <a:xfrm>
            <a:off x="11729312" y="6297493"/>
            <a:ext cx="716173" cy="461665"/>
          </a:xfrm>
          <a:prstGeom prst="rect">
            <a:avLst/>
          </a:prstGeom>
          <a:noFill/>
        </p:spPr>
        <p:txBody>
          <a:bodyPr wrap="square" rtlCol="0">
            <a:spAutoFit/>
          </a:bodyPr>
          <a:lstStyle/>
          <a:p>
            <a:r>
              <a:rPr lang="es-ES" sz="2400" b="1" dirty="0"/>
              <a:t>3</a:t>
            </a:r>
            <a:endParaRPr lang="es-MX" sz="2400" b="1" dirty="0"/>
          </a:p>
        </p:txBody>
      </p:sp>
    </p:spTree>
    <p:extLst>
      <p:ext uri="{BB962C8B-B14F-4D97-AF65-F5344CB8AC3E}">
        <p14:creationId xmlns:p14="http://schemas.microsoft.com/office/powerpoint/2010/main" val="29457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5E55A-0372-F649-8386-22AEDFFFE6D5}"/>
              </a:ext>
            </a:extLst>
          </p:cNvPr>
          <p:cNvSpPr>
            <a:spLocks noGrp="1"/>
          </p:cNvSpPr>
          <p:nvPr>
            <p:ph type="title"/>
          </p:nvPr>
        </p:nvSpPr>
        <p:spPr>
          <a:xfrm>
            <a:off x="2978092" y="134205"/>
            <a:ext cx="9213908" cy="1174793"/>
          </a:xfrm>
        </p:spPr>
        <p:txBody>
          <a:bodyPr>
            <a:normAutofit/>
          </a:bodyPr>
          <a:lstStyle/>
          <a:p>
            <a:r>
              <a:rPr lang="es-ES_tradnl" sz="3200" b="1" dirty="0">
                <a:solidFill>
                  <a:schemeClr val="accent5">
                    <a:lumMod val="50000"/>
                  </a:schemeClr>
                </a:solidFill>
                <a:latin typeface="Myriad Pro" panose="020B0503030403020204" pitchFamily="34" charset="0"/>
              </a:rPr>
              <a:t>Responsabilidad patrimonial del Estado</a:t>
            </a:r>
            <a:br>
              <a:rPr lang="es-ES_tradnl" sz="3200" b="1" dirty="0">
                <a:solidFill>
                  <a:schemeClr val="accent5">
                    <a:lumMod val="50000"/>
                  </a:schemeClr>
                </a:solidFill>
                <a:latin typeface="Myriad Pro" panose="020B0503030403020204" pitchFamily="34" charset="0"/>
              </a:rPr>
            </a:br>
            <a:r>
              <a:rPr lang="es-ES_tradnl" sz="3200" b="1" dirty="0">
                <a:solidFill>
                  <a:schemeClr val="accent5">
                    <a:lumMod val="50000"/>
                  </a:schemeClr>
                </a:solidFill>
                <a:latin typeface="Myriad Pro" panose="020B0503030403020204" pitchFamily="34" charset="0"/>
              </a:rPr>
              <a:t>Entidades Federativas. </a:t>
            </a:r>
            <a:r>
              <a:rPr lang="es-ES_tradnl" sz="3200" b="1" dirty="0">
                <a:solidFill>
                  <a:srgbClr val="FF0000"/>
                </a:solidFill>
                <a:latin typeface="Myriad Pro" panose="020B0503030403020204" pitchFamily="34" charset="0"/>
              </a:rPr>
              <a:t>SIN ORDENAMIENTO LOCAL</a:t>
            </a:r>
            <a:endParaRPr lang="es-ES_tradnl" sz="3200" dirty="0">
              <a:solidFill>
                <a:srgbClr val="FF0000"/>
              </a:solidFill>
              <a:latin typeface="Myriad Pro" panose="020B0503030403020204" pitchFamily="34" charset="0"/>
            </a:endParaRPr>
          </a:p>
        </p:txBody>
      </p:sp>
      <p:sp>
        <p:nvSpPr>
          <p:cNvPr id="4" name="CuadroTexto 3"/>
          <p:cNvSpPr txBox="1"/>
          <p:nvPr/>
        </p:nvSpPr>
        <p:spPr>
          <a:xfrm>
            <a:off x="8790294" y="6441304"/>
            <a:ext cx="4415169" cy="253916"/>
          </a:xfrm>
          <a:prstGeom prst="rect">
            <a:avLst/>
          </a:prstGeom>
          <a:noFill/>
        </p:spPr>
        <p:txBody>
          <a:bodyPr wrap="square" rtlCol="0">
            <a:spAutoFit/>
          </a:bodyPr>
          <a:lstStyle/>
          <a:p>
            <a:r>
              <a:rPr lang="es-ES" sz="1050" dirty="0"/>
              <a:t>Consultado en: https://legislacion.scjn.gob.mx, 21/10/2022</a:t>
            </a:r>
            <a:endParaRPr lang="es-MX" sz="3200" dirty="0"/>
          </a:p>
        </p:txBody>
      </p:sp>
      <p:graphicFrame>
        <p:nvGraphicFramePr>
          <p:cNvPr id="7" name="Tabla 6">
            <a:extLst>
              <a:ext uri="{FF2B5EF4-FFF2-40B4-BE49-F238E27FC236}">
                <a16:creationId xmlns:a16="http://schemas.microsoft.com/office/drawing/2014/main" id="{1FA28929-89D8-A893-235F-B93FCA9F0731}"/>
              </a:ext>
            </a:extLst>
          </p:cNvPr>
          <p:cNvGraphicFramePr>
            <a:graphicFrameLocks noGrp="1"/>
          </p:cNvGraphicFramePr>
          <p:nvPr>
            <p:extLst>
              <p:ext uri="{D42A27DB-BD31-4B8C-83A1-F6EECF244321}">
                <p14:modId xmlns:p14="http://schemas.microsoft.com/office/powerpoint/2010/main" val="2124789279"/>
              </p:ext>
            </p:extLst>
          </p:nvPr>
        </p:nvGraphicFramePr>
        <p:xfrm>
          <a:off x="304800" y="1146954"/>
          <a:ext cx="11372850" cy="5216719"/>
        </p:xfrm>
        <a:graphic>
          <a:graphicData uri="http://schemas.openxmlformats.org/drawingml/2006/table">
            <a:tbl>
              <a:tblPr firstRow="1" firstCol="1" bandRow="1">
                <a:tableStyleId>{68D230F3-CF80-4859-8CE7-A43EE81993B5}</a:tableStyleId>
              </a:tblPr>
              <a:tblGrid>
                <a:gridCol w="3327072">
                  <a:extLst>
                    <a:ext uri="{9D8B030D-6E8A-4147-A177-3AD203B41FA5}">
                      <a16:colId xmlns:a16="http://schemas.microsoft.com/office/drawing/2014/main" val="1821862432"/>
                    </a:ext>
                  </a:extLst>
                </a:gridCol>
                <a:gridCol w="8045778">
                  <a:extLst>
                    <a:ext uri="{9D8B030D-6E8A-4147-A177-3AD203B41FA5}">
                      <a16:colId xmlns:a16="http://schemas.microsoft.com/office/drawing/2014/main" val="639387650"/>
                    </a:ext>
                  </a:extLst>
                </a:gridCol>
              </a:tblGrid>
              <a:tr h="691251">
                <a:tc>
                  <a:txBody>
                    <a:bodyPr/>
                    <a:lstStyle/>
                    <a:p>
                      <a:pPr algn="ctr">
                        <a:lnSpc>
                          <a:spcPct val="107000"/>
                        </a:lnSpc>
                        <a:spcAft>
                          <a:spcPts val="800"/>
                        </a:spcAft>
                      </a:pPr>
                      <a:r>
                        <a:rPr lang="es-MX" sz="1800" dirty="0">
                          <a:effectLst/>
                        </a:rPr>
                        <a:t>SE MENCIONA</a:t>
                      </a:r>
                      <a:r>
                        <a:rPr lang="es-MX" sz="1800" baseline="0" dirty="0">
                          <a:effectLst/>
                        </a:rPr>
                        <a:t> EN SU CONSTITUCIÓN</a:t>
                      </a:r>
                      <a:endParaRPr lang="es-MX" sz="2400" dirty="0">
                        <a:effectLst/>
                        <a:latin typeface="Arial" panose="020B0604020202020204" pitchFamily="34" charset="0"/>
                        <a:ea typeface="Calibri" panose="020F0502020204030204" pitchFamily="34" charset="0"/>
                        <a:cs typeface="Arial" panose="020B0604020202020204" pitchFamily="34" charset="0"/>
                      </a:endParaRPr>
                    </a:p>
                  </a:txBody>
                  <a:tcPr marL="39370" marR="39370" marT="9525" marB="0" anchor="ctr"/>
                </a:tc>
                <a:tc>
                  <a:txBody>
                    <a:bodyPr/>
                    <a:lstStyle/>
                    <a:p>
                      <a:pPr algn="ctr">
                        <a:lnSpc>
                          <a:spcPct val="107000"/>
                        </a:lnSpc>
                        <a:spcAft>
                          <a:spcPts val="800"/>
                        </a:spcAft>
                      </a:pPr>
                      <a:r>
                        <a:rPr lang="es-MX" sz="1800">
                          <a:effectLst/>
                        </a:rPr>
                        <a:t> SIN ORDENAMIENTO LOCAL</a:t>
                      </a:r>
                      <a:endParaRPr lang="es-MX" sz="2400">
                        <a:effectLst/>
                        <a:latin typeface="Arial" panose="020B0604020202020204" pitchFamily="34" charset="0"/>
                        <a:ea typeface="Calibri" panose="020F0502020204030204" pitchFamily="34" charset="0"/>
                        <a:cs typeface="Arial" panose="020B0604020202020204" pitchFamily="34" charset="0"/>
                      </a:endParaRPr>
                    </a:p>
                  </a:txBody>
                  <a:tcPr marL="39370" marR="39370" marT="9525" marB="0" anchor="ctr"/>
                </a:tc>
                <a:extLst>
                  <a:ext uri="{0D108BD9-81ED-4DB2-BD59-A6C34878D82A}">
                    <a16:rowId xmlns:a16="http://schemas.microsoft.com/office/drawing/2014/main" val="3297904457"/>
                  </a:ext>
                </a:extLst>
              </a:tr>
              <a:tr h="642301">
                <a:tc>
                  <a:txBody>
                    <a:bodyPr/>
                    <a:lstStyle/>
                    <a:p>
                      <a:pPr algn="ctr">
                        <a:lnSpc>
                          <a:spcPct val="107000"/>
                        </a:lnSpc>
                        <a:spcAft>
                          <a:spcPts val="800"/>
                        </a:spcAft>
                      </a:pPr>
                      <a:r>
                        <a:rPr lang="es-MX" sz="2400" dirty="0">
                          <a:effectLst/>
                        </a:rPr>
                        <a:t>CHIAPAS</a:t>
                      </a:r>
                      <a:endParaRPr lang="es-MX" sz="3200" dirty="0">
                        <a:effectLst/>
                      </a:endParaRPr>
                    </a:p>
                  </a:txBody>
                  <a:tcPr marL="39370" marR="39370" marT="9525" marB="0" anchor="ctr"/>
                </a:tc>
                <a:tc>
                  <a:txBody>
                    <a:bodyPr/>
                    <a:lstStyle/>
                    <a:p>
                      <a:pPr algn="ctr">
                        <a:lnSpc>
                          <a:spcPct val="107000"/>
                        </a:lnSpc>
                        <a:spcAft>
                          <a:spcPts val="800"/>
                        </a:spcAft>
                      </a:pPr>
                      <a:r>
                        <a:rPr lang="es-MX" sz="2400" dirty="0">
                          <a:effectLst/>
                        </a:rPr>
                        <a:t>Sin ordenamiento</a:t>
                      </a:r>
                      <a:endParaRPr lang="es-MX" sz="3200" dirty="0">
                        <a:effectLst/>
                        <a:latin typeface="Arial" panose="020B0604020202020204" pitchFamily="34" charset="0"/>
                        <a:ea typeface="Calibri" panose="020F0502020204030204" pitchFamily="34" charset="0"/>
                        <a:cs typeface="Arial" panose="020B0604020202020204" pitchFamily="34" charset="0"/>
                      </a:endParaRPr>
                    </a:p>
                  </a:txBody>
                  <a:tcPr marL="39370" marR="39370" marT="9525" marB="0" anchor="ctr"/>
                </a:tc>
                <a:extLst>
                  <a:ext uri="{0D108BD9-81ED-4DB2-BD59-A6C34878D82A}">
                    <a16:rowId xmlns:a16="http://schemas.microsoft.com/office/drawing/2014/main" val="183246696"/>
                  </a:ext>
                </a:extLst>
              </a:tr>
              <a:tr h="545887">
                <a:tc>
                  <a:txBody>
                    <a:bodyPr/>
                    <a:lstStyle/>
                    <a:p>
                      <a:pPr algn="ctr">
                        <a:lnSpc>
                          <a:spcPct val="107000"/>
                        </a:lnSpc>
                      </a:pPr>
                      <a:r>
                        <a:rPr lang="es-MX" sz="2400" dirty="0">
                          <a:effectLst/>
                        </a:rPr>
                        <a:t>GUERRERO</a:t>
                      </a:r>
                      <a:endParaRPr lang="es-MX" sz="3200" dirty="0">
                        <a:effectLst/>
                      </a:endParaRPr>
                    </a:p>
                  </a:txBody>
                  <a:tcPr marL="39370" marR="39370" marT="9525" marB="0" anchor="ctr"/>
                </a:tc>
                <a:tc>
                  <a:txBody>
                    <a:bodyPr/>
                    <a:lstStyle/>
                    <a:p>
                      <a:pPr algn="ctr">
                        <a:lnSpc>
                          <a:spcPct val="107000"/>
                        </a:lnSpc>
                      </a:pPr>
                      <a:r>
                        <a:rPr lang="es-MX" sz="2400" dirty="0">
                          <a:effectLst/>
                        </a:rPr>
                        <a:t>Sin ordenamiento, mayo 2022, se presentó iniciativa</a:t>
                      </a:r>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txBody>
                  <a:tcPr marL="39370" marR="39370" marT="9525" marB="0" anchor="ctr"/>
                </a:tc>
                <a:extLst>
                  <a:ext uri="{0D108BD9-81ED-4DB2-BD59-A6C34878D82A}">
                    <a16:rowId xmlns:a16="http://schemas.microsoft.com/office/drawing/2014/main" val="4115428216"/>
                  </a:ext>
                </a:extLst>
              </a:tr>
              <a:tr h="545887">
                <a:tc>
                  <a:txBody>
                    <a:bodyPr/>
                    <a:lstStyle/>
                    <a:p>
                      <a:pPr algn="ctr">
                        <a:lnSpc>
                          <a:spcPct val="107000"/>
                        </a:lnSpc>
                      </a:pPr>
                      <a:r>
                        <a:rPr lang="es-MX" sz="2400" dirty="0">
                          <a:effectLst/>
                        </a:rPr>
                        <a:t>PUEBLA</a:t>
                      </a:r>
                      <a:endParaRPr lang="es-MX" sz="3200" dirty="0">
                        <a:effectLst/>
                      </a:endParaRPr>
                    </a:p>
                  </a:txBody>
                  <a:tcPr marL="39370" marR="39370" marT="9525" marB="0" anchor="ctr"/>
                </a:tc>
                <a:tc>
                  <a:txBody>
                    <a:bodyPr/>
                    <a:lstStyle/>
                    <a:p>
                      <a:pPr algn="ctr">
                        <a:lnSpc>
                          <a:spcPct val="107000"/>
                        </a:lnSpc>
                      </a:pPr>
                      <a:r>
                        <a:rPr lang="es-MX" sz="2400" dirty="0">
                          <a:effectLst/>
                        </a:rPr>
                        <a:t>Sin ordenamiento</a:t>
                      </a:r>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txBody>
                  <a:tcPr marL="39370" marR="39370" marT="9525" marB="0" anchor="ctr"/>
                </a:tc>
                <a:extLst>
                  <a:ext uri="{0D108BD9-81ED-4DB2-BD59-A6C34878D82A}">
                    <a16:rowId xmlns:a16="http://schemas.microsoft.com/office/drawing/2014/main" val="365469924"/>
                  </a:ext>
                </a:extLst>
              </a:tr>
              <a:tr h="545887">
                <a:tc>
                  <a:txBody>
                    <a:bodyPr/>
                    <a:lstStyle/>
                    <a:p>
                      <a:pPr algn="ctr">
                        <a:lnSpc>
                          <a:spcPct val="107000"/>
                        </a:lnSpc>
                      </a:pPr>
                      <a:r>
                        <a:rPr lang="es-MX" sz="2400" dirty="0">
                          <a:effectLst/>
                        </a:rPr>
                        <a:t>SINALOA</a:t>
                      </a:r>
                      <a:endParaRPr lang="es-MX" sz="3200" dirty="0">
                        <a:effectLst/>
                      </a:endParaRPr>
                    </a:p>
                  </a:txBody>
                  <a:tcPr marL="39370" marR="39370" marT="9525" marB="0" anchor="ctr"/>
                </a:tc>
                <a:tc>
                  <a:txBody>
                    <a:bodyPr/>
                    <a:lstStyle/>
                    <a:p>
                      <a:pPr algn="ctr">
                        <a:lnSpc>
                          <a:spcPct val="107000"/>
                        </a:lnSpc>
                      </a:pPr>
                      <a:r>
                        <a:rPr lang="es-MX" sz="2400" dirty="0">
                          <a:effectLst/>
                        </a:rPr>
                        <a:t>Sin ordenamiento</a:t>
                      </a:r>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txBody>
                  <a:tcPr marL="39370" marR="39370" marT="9525" marB="0" anchor="ctr"/>
                </a:tc>
                <a:extLst>
                  <a:ext uri="{0D108BD9-81ED-4DB2-BD59-A6C34878D82A}">
                    <a16:rowId xmlns:a16="http://schemas.microsoft.com/office/drawing/2014/main" val="3227213867"/>
                  </a:ext>
                </a:extLst>
              </a:tr>
              <a:tr h="545887">
                <a:tc>
                  <a:txBody>
                    <a:bodyPr/>
                    <a:lstStyle/>
                    <a:p>
                      <a:pPr algn="ctr">
                        <a:lnSpc>
                          <a:spcPct val="107000"/>
                        </a:lnSpc>
                      </a:pPr>
                      <a:r>
                        <a:rPr lang="es-MX" sz="2400" dirty="0">
                          <a:effectLst/>
                        </a:rPr>
                        <a:t>SONORA </a:t>
                      </a:r>
                      <a:endParaRPr lang="es-MX" sz="3200" dirty="0">
                        <a:effectLst/>
                      </a:endParaRPr>
                    </a:p>
                  </a:txBody>
                  <a:tcPr marL="39370" marR="39370" marT="9525" marB="0" anchor="ctr"/>
                </a:tc>
                <a:tc>
                  <a:txBody>
                    <a:bodyPr/>
                    <a:lstStyle/>
                    <a:p>
                      <a:pPr algn="ctr">
                        <a:lnSpc>
                          <a:spcPct val="107000"/>
                        </a:lnSpc>
                      </a:pPr>
                      <a:r>
                        <a:rPr lang="es-MX" sz="2400" dirty="0">
                          <a:effectLst/>
                        </a:rPr>
                        <a:t>Sin ordenamiento</a:t>
                      </a:r>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txBody>
                  <a:tcPr marL="39370" marR="39370" marT="9525" marB="0" anchor="ctr"/>
                </a:tc>
                <a:extLst>
                  <a:ext uri="{0D108BD9-81ED-4DB2-BD59-A6C34878D82A}">
                    <a16:rowId xmlns:a16="http://schemas.microsoft.com/office/drawing/2014/main" val="527456706"/>
                  </a:ext>
                </a:extLst>
              </a:tr>
              <a:tr h="545887">
                <a:tc>
                  <a:txBody>
                    <a:bodyPr/>
                    <a:lstStyle/>
                    <a:p>
                      <a:pPr algn="ctr">
                        <a:lnSpc>
                          <a:spcPct val="107000"/>
                        </a:lnSpc>
                      </a:pPr>
                      <a:r>
                        <a:rPr lang="es-MX" sz="2400" dirty="0">
                          <a:effectLst/>
                        </a:rPr>
                        <a:t>TABASCO</a:t>
                      </a:r>
                      <a:endParaRPr lang="es-MX" sz="3200" dirty="0">
                        <a:effectLst/>
                      </a:endParaRPr>
                    </a:p>
                  </a:txBody>
                  <a:tcPr marL="39370" marR="39370" marT="9525" marB="0" anchor="ctr"/>
                </a:tc>
                <a:tc>
                  <a:txBody>
                    <a:bodyPr/>
                    <a:lstStyle/>
                    <a:p>
                      <a:pPr algn="ctr">
                        <a:lnSpc>
                          <a:spcPct val="107000"/>
                        </a:lnSpc>
                      </a:pPr>
                      <a:r>
                        <a:rPr lang="es-MX" sz="2400" dirty="0">
                          <a:effectLst/>
                        </a:rPr>
                        <a:t>Sin ordenamiento</a:t>
                      </a:r>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txBody>
                  <a:tcPr marL="39370" marR="39370" marT="9525" marB="0" anchor="ctr"/>
                </a:tc>
                <a:extLst>
                  <a:ext uri="{0D108BD9-81ED-4DB2-BD59-A6C34878D82A}">
                    <a16:rowId xmlns:a16="http://schemas.microsoft.com/office/drawing/2014/main" val="487393841"/>
                  </a:ext>
                </a:extLst>
              </a:tr>
              <a:tr h="0">
                <a:tc>
                  <a:txBody>
                    <a:bodyPr/>
                    <a:lstStyle/>
                    <a:p>
                      <a:pPr algn="ctr">
                        <a:lnSpc>
                          <a:spcPct val="107000"/>
                        </a:lnSpc>
                      </a:pPr>
                      <a:r>
                        <a:rPr lang="es-MX" sz="2400" dirty="0">
                          <a:effectLst/>
                        </a:rPr>
                        <a:t>YUCATÁN </a:t>
                      </a:r>
                      <a:r>
                        <a:rPr lang="es-MX" sz="2400" dirty="0">
                          <a:solidFill>
                            <a:srgbClr val="FF0000"/>
                          </a:solidFill>
                          <a:effectLst/>
                        </a:rPr>
                        <a:t>SIN</a:t>
                      </a:r>
                      <a:r>
                        <a:rPr lang="es-MX" sz="2400" baseline="0" dirty="0">
                          <a:solidFill>
                            <a:srgbClr val="FF0000"/>
                          </a:solidFill>
                          <a:effectLst/>
                        </a:rPr>
                        <a:t> MENCIÓN</a:t>
                      </a:r>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txBody>
                  <a:tcPr marL="39370" marR="39370" marT="9525" marB="0" anchor="ctr"/>
                </a:tc>
                <a:tc>
                  <a:txBody>
                    <a:bodyPr/>
                    <a:lstStyle/>
                    <a:p>
                      <a:pPr algn="ctr">
                        <a:lnSpc>
                          <a:spcPct val="107000"/>
                        </a:lnSpc>
                      </a:pPr>
                      <a:r>
                        <a:rPr lang="es-MX" sz="2400" dirty="0">
                          <a:effectLst/>
                        </a:rPr>
                        <a:t>Sin ordenamiento</a:t>
                      </a:r>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txBody>
                  <a:tcPr marL="39370" marR="39370" marT="9525" marB="0" anchor="ctr"/>
                </a:tc>
                <a:extLst>
                  <a:ext uri="{0D108BD9-81ED-4DB2-BD59-A6C34878D82A}">
                    <a16:rowId xmlns:a16="http://schemas.microsoft.com/office/drawing/2014/main" val="762887282"/>
                  </a:ext>
                </a:extLst>
              </a:tr>
              <a:tr h="267370">
                <a:tc>
                  <a:txBody>
                    <a:bodyPr/>
                    <a:lstStyle/>
                    <a:p>
                      <a:pPr algn="ctr">
                        <a:lnSpc>
                          <a:spcPct val="107000"/>
                        </a:lnSpc>
                      </a:pPr>
                      <a:r>
                        <a:rPr lang="es-MX" sz="2400" dirty="0">
                          <a:effectLst/>
                        </a:rPr>
                        <a:t>ZACATECAS </a:t>
                      </a:r>
                      <a:r>
                        <a:rPr lang="es-MX" sz="2400" dirty="0">
                          <a:solidFill>
                            <a:srgbClr val="FF0000"/>
                          </a:solidFill>
                          <a:effectLst/>
                        </a:rPr>
                        <a:t>SIN MENCIÓN</a:t>
                      </a:r>
                      <a:endParaRPr lang="es-MX"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39370" marR="39370" marT="9525" marB="0" anchor="ctr"/>
                </a:tc>
                <a:tc>
                  <a:txBody>
                    <a:bodyPr/>
                    <a:lstStyle/>
                    <a:p>
                      <a:pPr algn="ctr">
                        <a:lnSpc>
                          <a:spcPct val="107000"/>
                        </a:lnSpc>
                      </a:pPr>
                      <a:r>
                        <a:rPr lang="es-MX" sz="2400" dirty="0">
                          <a:effectLst/>
                        </a:rPr>
                        <a:t>Sin ordenamiento</a:t>
                      </a:r>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txBody>
                  <a:tcPr marL="39370" marR="39370" marT="9525" marB="0" anchor="ctr"/>
                </a:tc>
                <a:extLst>
                  <a:ext uri="{0D108BD9-81ED-4DB2-BD59-A6C34878D82A}">
                    <a16:rowId xmlns:a16="http://schemas.microsoft.com/office/drawing/2014/main" val="1863811968"/>
                  </a:ext>
                </a:extLst>
              </a:tr>
            </a:tbl>
          </a:graphicData>
        </a:graphic>
      </p:graphicFrame>
      <p:sp>
        <p:nvSpPr>
          <p:cNvPr id="5" name="CuadroTexto 4">
            <a:extLst>
              <a:ext uri="{FF2B5EF4-FFF2-40B4-BE49-F238E27FC236}">
                <a16:creationId xmlns:a16="http://schemas.microsoft.com/office/drawing/2014/main" id="{C4A03C02-C66B-4913-8E0A-1961814590C8}"/>
              </a:ext>
            </a:extLst>
          </p:cNvPr>
          <p:cNvSpPr txBox="1"/>
          <p:nvPr/>
        </p:nvSpPr>
        <p:spPr>
          <a:xfrm>
            <a:off x="11729312" y="5979639"/>
            <a:ext cx="716173" cy="461665"/>
          </a:xfrm>
          <a:prstGeom prst="rect">
            <a:avLst/>
          </a:prstGeom>
          <a:noFill/>
        </p:spPr>
        <p:txBody>
          <a:bodyPr wrap="square" rtlCol="0">
            <a:spAutoFit/>
          </a:bodyPr>
          <a:lstStyle/>
          <a:p>
            <a:r>
              <a:rPr lang="es-ES" sz="2400" b="1" dirty="0"/>
              <a:t>4</a:t>
            </a:r>
            <a:endParaRPr lang="es-MX" sz="2400" b="1" dirty="0"/>
          </a:p>
        </p:txBody>
      </p:sp>
    </p:spTree>
    <p:extLst>
      <p:ext uri="{BB962C8B-B14F-4D97-AF65-F5344CB8AC3E}">
        <p14:creationId xmlns:p14="http://schemas.microsoft.com/office/powerpoint/2010/main" val="160865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BD5E55A-0372-F649-8386-22AEDFFFE6D5}"/>
              </a:ext>
            </a:extLst>
          </p:cNvPr>
          <p:cNvSpPr>
            <a:spLocks noGrp="1"/>
          </p:cNvSpPr>
          <p:nvPr>
            <p:ph type="title"/>
          </p:nvPr>
        </p:nvSpPr>
        <p:spPr>
          <a:xfrm>
            <a:off x="2742736" y="-152290"/>
            <a:ext cx="9213908" cy="1174793"/>
          </a:xfrm>
        </p:spPr>
        <p:txBody>
          <a:bodyPr>
            <a:normAutofit/>
          </a:bodyPr>
          <a:lstStyle/>
          <a:p>
            <a:pPr algn="ctr"/>
            <a:r>
              <a:rPr lang="es-ES_tradnl" sz="2400" b="1" dirty="0">
                <a:solidFill>
                  <a:schemeClr val="accent5">
                    <a:lumMod val="50000"/>
                  </a:schemeClr>
                </a:solidFill>
                <a:latin typeface="Myriad Pro" panose="020B0503030403020204" pitchFamily="34" charset="0"/>
              </a:rPr>
              <a:t>CONTRALORÍA MUNICIPAL GUANAJUATO</a:t>
            </a:r>
            <a:br>
              <a:rPr lang="es-ES_tradnl" sz="2400" b="1" dirty="0">
                <a:solidFill>
                  <a:schemeClr val="accent5">
                    <a:lumMod val="50000"/>
                  </a:schemeClr>
                </a:solidFill>
                <a:latin typeface="Myriad Pro" panose="020B0503030403020204" pitchFamily="34" charset="0"/>
              </a:rPr>
            </a:br>
            <a:r>
              <a:rPr lang="es-ES_tradnl" sz="1800" b="1" dirty="0">
                <a:solidFill>
                  <a:srgbClr val="FF0000"/>
                </a:solidFill>
                <a:latin typeface="Arial Black" panose="020B0A04020102020204" pitchFamily="34" charset="0"/>
              </a:rPr>
              <a:t>COMITÉ MUNICIPAL CIUDADANO*  CARGO HONORÍFICO</a:t>
            </a:r>
            <a:endParaRPr lang="es-ES_tradnl" sz="2400" dirty="0">
              <a:solidFill>
                <a:srgbClr val="FF0000"/>
              </a:solidFill>
              <a:latin typeface="Myriad Pro" panose="020B0503030403020204" pitchFamily="34" charset="0"/>
            </a:endParaRPr>
          </a:p>
        </p:txBody>
      </p:sp>
      <p:sp>
        <p:nvSpPr>
          <p:cNvPr id="8" name="CuadroTexto 7"/>
          <p:cNvSpPr txBox="1"/>
          <p:nvPr/>
        </p:nvSpPr>
        <p:spPr>
          <a:xfrm>
            <a:off x="8611563" y="6326023"/>
            <a:ext cx="3580437" cy="584775"/>
          </a:xfrm>
          <a:prstGeom prst="rect">
            <a:avLst/>
          </a:prstGeom>
          <a:noFill/>
        </p:spPr>
        <p:txBody>
          <a:bodyPr wrap="square" rtlCol="0">
            <a:spAutoFit/>
          </a:bodyPr>
          <a:lstStyle/>
          <a:p>
            <a:r>
              <a:rPr lang="es-ES" sz="800" dirty="0"/>
              <a:t>Consultado en: https://www.congresogto.gob.mx/leyes/ley-organica-municipal-para-el-estado-de-Guanajuato https://apps.leon.gob.mx/aplicaciones/normasleyes/public/index.php?s_tip_id=2&amp;s_norm_nombre=reglamento+interior+ </a:t>
            </a:r>
            <a:r>
              <a:rPr lang="es-ES" sz="800" b="1" dirty="0"/>
              <a:t>10/10/2022</a:t>
            </a:r>
            <a:endParaRPr lang="es-MX" sz="2000" b="1" dirty="0"/>
          </a:p>
        </p:txBody>
      </p:sp>
      <p:graphicFrame>
        <p:nvGraphicFramePr>
          <p:cNvPr id="3" name="Tabla 2"/>
          <p:cNvGraphicFramePr>
            <a:graphicFrameLocks noGrp="1"/>
          </p:cNvGraphicFramePr>
          <p:nvPr>
            <p:extLst>
              <p:ext uri="{D42A27DB-BD31-4B8C-83A1-F6EECF244321}">
                <p14:modId xmlns:p14="http://schemas.microsoft.com/office/powerpoint/2010/main" val="2103450450"/>
              </p:ext>
            </p:extLst>
          </p:nvPr>
        </p:nvGraphicFramePr>
        <p:xfrm>
          <a:off x="277792" y="925868"/>
          <a:ext cx="11829327" cy="5422420"/>
        </p:xfrm>
        <a:graphic>
          <a:graphicData uri="http://schemas.openxmlformats.org/drawingml/2006/table">
            <a:tbl>
              <a:tblPr firstRow="1" bandRow="1">
                <a:tableStyleId>{9DCAF9ED-07DC-4A11-8D7F-57B35C25682E}</a:tableStyleId>
              </a:tblPr>
              <a:tblGrid>
                <a:gridCol w="1783397">
                  <a:extLst>
                    <a:ext uri="{9D8B030D-6E8A-4147-A177-3AD203B41FA5}">
                      <a16:colId xmlns:a16="http://schemas.microsoft.com/office/drawing/2014/main" val="1249113601"/>
                    </a:ext>
                  </a:extLst>
                </a:gridCol>
                <a:gridCol w="10045930">
                  <a:extLst>
                    <a:ext uri="{9D8B030D-6E8A-4147-A177-3AD203B41FA5}">
                      <a16:colId xmlns:a16="http://schemas.microsoft.com/office/drawing/2014/main" val="3117948043"/>
                    </a:ext>
                  </a:extLst>
                </a:gridCol>
              </a:tblGrid>
              <a:tr h="693162">
                <a:tc gridSpan="2">
                  <a:txBody>
                    <a:bodyPr/>
                    <a:lstStyle/>
                    <a:p>
                      <a:pPr algn="ctr"/>
                      <a:r>
                        <a:rPr lang="es-MX" sz="2400" dirty="0">
                          <a:solidFill>
                            <a:schemeClr val="tx1"/>
                          </a:solidFill>
                        </a:rPr>
                        <a:t>LEY</a:t>
                      </a:r>
                      <a:r>
                        <a:rPr lang="es-MX" sz="2400" baseline="0" dirty="0">
                          <a:solidFill>
                            <a:schemeClr val="tx1"/>
                          </a:solidFill>
                        </a:rPr>
                        <a:t> ORGÁNICA </a:t>
                      </a:r>
                      <a:r>
                        <a:rPr lang="es-MX" sz="2400" b="0" baseline="0" dirty="0">
                          <a:solidFill>
                            <a:schemeClr val="tx1"/>
                          </a:solidFill>
                        </a:rPr>
                        <a:t>MUNICIPAL</a:t>
                      </a:r>
                      <a:r>
                        <a:rPr lang="es-MX" sz="2400" baseline="0" dirty="0">
                          <a:solidFill>
                            <a:schemeClr val="tx1"/>
                          </a:solidFill>
                        </a:rPr>
                        <a:t> PARA EL ESTADO DE GUANAJUATO. Reformada 1/7/2019</a:t>
                      </a:r>
                      <a:endParaRPr lang="es-MX" sz="2400" dirty="0">
                        <a:solidFill>
                          <a:schemeClr val="tx1"/>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59883285"/>
                  </a:ext>
                </a:extLst>
              </a:tr>
              <a:tr h="788176">
                <a:tc>
                  <a:txBody>
                    <a:bodyPr/>
                    <a:lstStyle/>
                    <a:p>
                      <a:pPr algn="ctr"/>
                      <a:r>
                        <a:rPr lang="es-MX" sz="1800" dirty="0"/>
                        <a:t>A. 131</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l"/>
                      <a:r>
                        <a:rPr lang="es-ES" sz="2350" b="1" i="0" u="none" strike="noStrike" kern="1200" dirty="0">
                          <a:solidFill>
                            <a:schemeClr val="dk1"/>
                          </a:solidFill>
                          <a:effectLst/>
                          <a:highlight>
                            <a:srgbClr val="FFFF00"/>
                          </a:highlight>
                          <a:latin typeface="+mn-lt"/>
                          <a:ea typeface="+mn-ea"/>
                          <a:cs typeface="+mn-cs"/>
                        </a:rPr>
                        <a:t>Cargo por 5 </a:t>
                      </a:r>
                      <a:r>
                        <a:rPr lang="es-ES" sz="2350" b="0" i="0" u="none" strike="noStrike" kern="1200" dirty="0">
                          <a:solidFill>
                            <a:schemeClr val="dk1"/>
                          </a:solidFill>
                          <a:effectLst/>
                          <a:latin typeface="+mn-lt"/>
                          <a:ea typeface="+mn-ea"/>
                          <a:cs typeface="+mn-cs"/>
                        </a:rPr>
                        <a:t>años del Contralor </a:t>
                      </a:r>
                      <a:r>
                        <a:rPr lang="es-ES" sz="2350" b="0" i="0" u="none" strike="noStrike" kern="1200" baseline="0" dirty="0">
                          <a:solidFill>
                            <a:schemeClr val="dk1"/>
                          </a:solidFill>
                          <a:effectLst/>
                          <a:latin typeface="+mn-lt"/>
                          <a:ea typeface="+mn-ea"/>
                          <a:cs typeface="+mn-cs"/>
                        </a:rPr>
                        <a:t>Municipal. </a:t>
                      </a:r>
                    </a:p>
                    <a:p>
                      <a:pPr algn="l"/>
                      <a:r>
                        <a:rPr lang="es-ES" sz="2350" b="0" i="0" u="none" strike="noStrike" kern="1200" baseline="0" dirty="0">
                          <a:solidFill>
                            <a:schemeClr val="dk1"/>
                          </a:solidFill>
                          <a:effectLst/>
                          <a:latin typeface="+mn-lt"/>
                          <a:ea typeface="+mn-ea"/>
                          <a:cs typeface="+mn-cs"/>
                        </a:rPr>
                        <a:t>Se elige por terna a propuesta del </a:t>
                      </a:r>
                      <a:r>
                        <a:rPr lang="es-ES" sz="2350" b="1" i="0" u="none" strike="noStrike" kern="1200" baseline="0" dirty="0">
                          <a:solidFill>
                            <a:schemeClr val="dk1"/>
                          </a:solidFill>
                          <a:effectLst/>
                          <a:latin typeface="+mn-lt"/>
                          <a:ea typeface="+mn-ea"/>
                          <a:cs typeface="+mn-cs"/>
                        </a:rPr>
                        <a:t>CMC*</a:t>
                      </a:r>
                      <a:r>
                        <a:rPr lang="es-ES" sz="2350" b="0" i="0" u="none" strike="noStrike" kern="1200" baseline="0" dirty="0">
                          <a:solidFill>
                            <a:schemeClr val="dk1"/>
                          </a:solidFill>
                          <a:effectLst/>
                          <a:latin typeface="+mn-lt"/>
                          <a:ea typeface="+mn-ea"/>
                          <a:cs typeface="+mn-cs"/>
                        </a:rPr>
                        <a:t> al Ayuntamiento.</a:t>
                      </a:r>
                      <a:endParaRPr lang="es-MX" sz="235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0064410"/>
                  </a:ext>
                </a:extLst>
              </a:tr>
              <a:tr h="693162">
                <a:tc>
                  <a:txBody>
                    <a:bodyPr/>
                    <a:lstStyle/>
                    <a:p>
                      <a:pPr algn="ctr"/>
                      <a:r>
                        <a:rPr lang="es-MX" sz="1800" dirty="0"/>
                        <a:t>A. 131 - 1</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l"/>
                      <a:r>
                        <a:rPr lang="es-ES" sz="2350" b="0" i="0" u="none" strike="noStrike" kern="1200" dirty="0">
                          <a:solidFill>
                            <a:schemeClr val="dk1"/>
                          </a:solidFill>
                          <a:effectLst/>
                          <a:latin typeface="+mn-lt"/>
                          <a:ea typeface="+mn-ea"/>
                          <a:cs typeface="+mn-cs"/>
                        </a:rPr>
                        <a:t>El</a:t>
                      </a:r>
                      <a:r>
                        <a:rPr lang="es-ES" sz="2350" b="0" i="0" u="none" strike="noStrike" kern="1200" baseline="0" dirty="0">
                          <a:solidFill>
                            <a:schemeClr val="dk1"/>
                          </a:solidFill>
                          <a:effectLst/>
                          <a:latin typeface="+mn-lt"/>
                          <a:ea typeface="+mn-ea"/>
                          <a:cs typeface="+mn-cs"/>
                        </a:rPr>
                        <a:t> </a:t>
                      </a:r>
                      <a:r>
                        <a:rPr lang="es-ES" sz="2350" b="1" i="0" u="none" strike="noStrike" kern="1200" baseline="0" dirty="0">
                          <a:solidFill>
                            <a:schemeClr val="dk1"/>
                          </a:solidFill>
                          <a:effectLst/>
                          <a:latin typeface="+mn-lt"/>
                          <a:ea typeface="+mn-ea"/>
                          <a:cs typeface="+mn-cs"/>
                        </a:rPr>
                        <a:t>CMC*</a:t>
                      </a:r>
                      <a:r>
                        <a:rPr lang="es-ES" sz="2350" b="0" i="0" u="none" strike="noStrike" kern="1200" dirty="0">
                          <a:solidFill>
                            <a:schemeClr val="dk1"/>
                          </a:solidFill>
                          <a:effectLst/>
                          <a:latin typeface="+mn-lt"/>
                          <a:ea typeface="+mn-ea"/>
                          <a:cs typeface="+mn-cs"/>
                        </a:rPr>
                        <a:t> es </a:t>
                      </a:r>
                      <a:r>
                        <a:rPr lang="es-ES" sz="2350" b="1" i="0" u="none" strike="noStrike" kern="1200" dirty="0">
                          <a:solidFill>
                            <a:schemeClr val="dk1"/>
                          </a:solidFill>
                          <a:effectLst/>
                          <a:highlight>
                            <a:srgbClr val="FFFF00"/>
                          </a:highlight>
                          <a:latin typeface="+mn-lt"/>
                          <a:ea typeface="+mn-ea"/>
                          <a:cs typeface="+mn-cs"/>
                        </a:rPr>
                        <a:t>constituido por el Ayuntamiento</a:t>
                      </a:r>
                      <a:r>
                        <a:rPr lang="es-ES" sz="2350" b="1" i="0" u="none" strike="noStrike" kern="1200" baseline="0" dirty="0">
                          <a:solidFill>
                            <a:schemeClr val="dk1"/>
                          </a:solidFill>
                          <a:effectLst/>
                          <a:highlight>
                            <a:srgbClr val="FFFF00"/>
                          </a:highlight>
                          <a:latin typeface="+mn-lt"/>
                          <a:ea typeface="+mn-ea"/>
                          <a:cs typeface="+mn-cs"/>
                        </a:rPr>
                        <a:t>- </a:t>
                      </a:r>
                      <a:r>
                        <a:rPr lang="es-ES" sz="2350" b="0" i="0" u="none" strike="noStrike" kern="1200" baseline="0" dirty="0">
                          <a:solidFill>
                            <a:schemeClr val="dk1"/>
                          </a:solidFill>
                          <a:effectLst/>
                          <a:latin typeface="+mn-lt"/>
                          <a:ea typeface="+mn-ea"/>
                          <a:cs typeface="+mn-cs"/>
                        </a:rPr>
                        <a:t>Cargo </a:t>
                      </a:r>
                      <a:r>
                        <a:rPr lang="es-ES" sz="3200" b="0" i="0" u="none" strike="noStrike" kern="1200" baseline="0" dirty="0">
                          <a:solidFill>
                            <a:schemeClr val="dk1"/>
                          </a:solidFill>
                          <a:effectLst/>
                          <a:latin typeface="+mn-lt"/>
                          <a:ea typeface="+mn-ea"/>
                          <a:cs typeface="+mn-cs"/>
                        </a:rPr>
                        <a:t>4 </a:t>
                      </a:r>
                      <a:r>
                        <a:rPr lang="es-ES" sz="2350" b="0" i="0" u="none" strike="noStrike" kern="1200" baseline="0" dirty="0">
                          <a:solidFill>
                            <a:schemeClr val="dk1"/>
                          </a:solidFill>
                          <a:effectLst/>
                          <a:latin typeface="+mn-lt"/>
                          <a:ea typeface="+mn-ea"/>
                          <a:cs typeface="+mn-cs"/>
                        </a:rPr>
                        <a:t>cuatro años.</a:t>
                      </a:r>
                      <a:endParaRPr lang="es-MX" sz="235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49621032"/>
                  </a:ext>
                </a:extLst>
              </a:tr>
              <a:tr h="693162">
                <a:tc gridSpan="2">
                  <a:txBody>
                    <a:bodyPr/>
                    <a:lstStyle/>
                    <a:p>
                      <a:pPr marL="0" algn="ctr" defTabSz="914400" rtl="0" eaLnBrk="1" latinLnBrk="0" hangingPunct="1"/>
                      <a:r>
                        <a:rPr lang="es-MX" sz="2400" b="1" kern="1200" dirty="0">
                          <a:solidFill>
                            <a:schemeClr val="tx1"/>
                          </a:solidFill>
                          <a:latin typeface="+mn-lt"/>
                          <a:ea typeface="+mn-ea"/>
                          <a:cs typeface="+mn-cs"/>
                        </a:rPr>
                        <a:t>REGLAMENTO</a:t>
                      </a:r>
                      <a:r>
                        <a:rPr lang="es-MX" sz="2400" b="1" kern="1200" baseline="0" dirty="0">
                          <a:solidFill>
                            <a:schemeClr val="tx1"/>
                          </a:solidFill>
                          <a:latin typeface="+mn-lt"/>
                          <a:ea typeface="+mn-ea"/>
                          <a:cs typeface="+mn-cs"/>
                        </a:rPr>
                        <a:t> INTERIOR DEL AYUNTAMIENTO DE LEÓN, GUANAJUATO</a:t>
                      </a:r>
                      <a:endParaRPr lang="es-MX" sz="2400" b="1" kern="1200" dirty="0">
                        <a:solidFill>
                          <a:schemeClr val="tx1"/>
                        </a:solidFill>
                        <a:latin typeface="+mn-lt"/>
                        <a:ea typeface="+mn-ea"/>
                        <a:cs typeface="+mn-cs"/>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2"/>
                    </a:solidFill>
                  </a:tcPr>
                </a:tc>
                <a:tc hMerge="1">
                  <a:txBody>
                    <a:bodyPr/>
                    <a:lstStyle/>
                    <a:p>
                      <a:endParaRPr lang="es-MX"/>
                    </a:p>
                  </a:txBody>
                  <a:tcPr/>
                </a:tc>
                <a:extLst>
                  <a:ext uri="{0D108BD9-81ED-4DB2-BD59-A6C34878D82A}">
                    <a16:rowId xmlns:a16="http://schemas.microsoft.com/office/drawing/2014/main" val="2780523238"/>
                  </a:ext>
                </a:extLst>
              </a:tr>
              <a:tr h="788176">
                <a:tc>
                  <a:txBody>
                    <a:bodyPr/>
                    <a:lstStyle/>
                    <a:p>
                      <a:pPr algn="ctr"/>
                      <a:r>
                        <a:rPr lang="es-MX" sz="1800" dirty="0"/>
                        <a:t>A. 107</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just"/>
                      <a:r>
                        <a:rPr lang="es-MX" sz="2350" b="1" dirty="0"/>
                        <a:t>CMC*</a:t>
                      </a:r>
                      <a:r>
                        <a:rPr lang="es-MX" sz="2350" baseline="0" dirty="0"/>
                        <a:t>: </a:t>
                      </a:r>
                      <a:r>
                        <a:rPr lang="es-MX" sz="2350" b="1" baseline="0" dirty="0">
                          <a:highlight>
                            <a:srgbClr val="FFFF00"/>
                          </a:highlight>
                        </a:rPr>
                        <a:t>publica la convocatoria</a:t>
                      </a:r>
                      <a:r>
                        <a:rPr lang="es-MX" sz="2350" baseline="0" dirty="0"/>
                        <a:t>, recibe las propuestas y las analiza, realiza entrevista y examen a participantes y formulación de la terna al Ayto.</a:t>
                      </a:r>
                      <a:endParaRPr lang="es-MX" sz="2350"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6187425"/>
                  </a:ext>
                </a:extLst>
              </a:tr>
              <a:tr h="788176">
                <a:tc>
                  <a:txBody>
                    <a:bodyPr/>
                    <a:lstStyle/>
                    <a:p>
                      <a:pPr algn="ctr"/>
                      <a:r>
                        <a:rPr lang="es-MX" sz="1800" dirty="0"/>
                        <a:t>A.</a:t>
                      </a:r>
                      <a:r>
                        <a:rPr lang="es-MX" sz="1800" baseline="0" dirty="0"/>
                        <a:t> 113</a:t>
                      </a:r>
                      <a:endParaRPr lang="es-MX" sz="18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just"/>
                      <a:r>
                        <a:rPr lang="es-MX" sz="2350" b="1" dirty="0"/>
                        <a:t>CMC*</a:t>
                      </a:r>
                      <a:r>
                        <a:rPr lang="es-MX" sz="2350" dirty="0"/>
                        <a:t> presenta</a:t>
                      </a:r>
                      <a:r>
                        <a:rPr lang="es-MX" sz="2350" dirty="0">
                          <a:highlight>
                            <a:srgbClr val="FFFF00"/>
                          </a:highlight>
                        </a:rPr>
                        <a:t> </a:t>
                      </a:r>
                      <a:r>
                        <a:rPr lang="es-MX" sz="2350" b="1" dirty="0"/>
                        <a:t>terna</a:t>
                      </a:r>
                      <a:r>
                        <a:rPr lang="es-MX" sz="2350" baseline="0" dirty="0"/>
                        <a:t> </a:t>
                      </a:r>
                      <a:r>
                        <a:rPr lang="es-MX" sz="2350" b="1" baseline="0" dirty="0">
                          <a:highlight>
                            <a:srgbClr val="FFFF00"/>
                          </a:highlight>
                        </a:rPr>
                        <a:t>al</a:t>
                      </a:r>
                      <a:r>
                        <a:rPr lang="es-MX" sz="2350" baseline="0" dirty="0">
                          <a:highlight>
                            <a:srgbClr val="FFFF00"/>
                          </a:highlight>
                        </a:rPr>
                        <a:t> </a:t>
                      </a:r>
                      <a:r>
                        <a:rPr lang="es-MX" sz="2350" b="1" baseline="0" dirty="0">
                          <a:highlight>
                            <a:srgbClr val="FFFF00"/>
                          </a:highlight>
                        </a:rPr>
                        <a:t>Ayto</a:t>
                      </a:r>
                      <a:r>
                        <a:rPr lang="es-MX" sz="2350" baseline="0" dirty="0"/>
                        <a:t>. para que proceda al nombramiento del Contralor Municipal.</a:t>
                      </a:r>
                      <a:endParaRPr lang="es-MX" sz="2350"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5985758"/>
                  </a:ext>
                </a:extLst>
              </a:tr>
              <a:tr h="919774">
                <a:tc>
                  <a:txBody>
                    <a:bodyPr/>
                    <a:lstStyle/>
                    <a:p>
                      <a:pPr algn="ctr"/>
                      <a:r>
                        <a:rPr lang="es-MX" sz="1800" dirty="0"/>
                        <a:t>A. 113 Ter</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just"/>
                      <a:r>
                        <a:rPr lang="es-MX" sz="2350" dirty="0"/>
                        <a:t>Requisitos</a:t>
                      </a:r>
                      <a:r>
                        <a:rPr lang="es-MX" sz="2350" baseline="0" dirty="0"/>
                        <a:t> </a:t>
                      </a:r>
                      <a:r>
                        <a:rPr lang="es-MX" sz="2350" b="1" baseline="0" dirty="0"/>
                        <a:t>CMC*</a:t>
                      </a:r>
                      <a:r>
                        <a:rPr lang="es-MX" sz="2350" baseline="0" dirty="0"/>
                        <a:t>: Ser ciudadano Guanajuatense, no guardar interés o relación personal con el Ayto. tener experiencia en materia de fiscalización. </a:t>
                      </a:r>
                      <a:endParaRPr lang="es-MX" sz="2350"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1676758"/>
                  </a:ext>
                </a:extLst>
              </a:tr>
            </a:tbl>
          </a:graphicData>
        </a:graphic>
      </p:graphicFrame>
      <p:sp>
        <p:nvSpPr>
          <p:cNvPr id="7" name="CuadroTexto 6">
            <a:extLst>
              <a:ext uri="{FF2B5EF4-FFF2-40B4-BE49-F238E27FC236}">
                <a16:creationId xmlns:a16="http://schemas.microsoft.com/office/drawing/2014/main" id="{5B27595A-DBC1-42D9-83A4-02A00EE57A00}"/>
              </a:ext>
            </a:extLst>
          </p:cNvPr>
          <p:cNvSpPr txBox="1"/>
          <p:nvPr/>
        </p:nvSpPr>
        <p:spPr>
          <a:xfrm>
            <a:off x="11598557" y="5950946"/>
            <a:ext cx="716173" cy="461665"/>
          </a:xfrm>
          <a:prstGeom prst="rect">
            <a:avLst/>
          </a:prstGeom>
          <a:noFill/>
        </p:spPr>
        <p:txBody>
          <a:bodyPr wrap="square" rtlCol="0">
            <a:spAutoFit/>
          </a:bodyPr>
          <a:lstStyle/>
          <a:p>
            <a:r>
              <a:rPr lang="es-ES" sz="2400" b="1" dirty="0"/>
              <a:t>5</a:t>
            </a:r>
            <a:endParaRPr lang="es-MX" sz="2400" b="1" dirty="0"/>
          </a:p>
        </p:txBody>
      </p:sp>
    </p:spTree>
    <p:extLst>
      <p:ext uri="{BB962C8B-B14F-4D97-AF65-F5344CB8AC3E}">
        <p14:creationId xmlns:p14="http://schemas.microsoft.com/office/powerpoint/2010/main" val="263884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BD5E55A-0372-F649-8386-22AEDFFFE6D5}"/>
              </a:ext>
            </a:extLst>
          </p:cNvPr>
          <p:cNvSpPr>
            <a:spLocks noGrp="1"/>
          </p:cNvSpPr>
          <p:nvPr>
            <p:ph type="title"/>
          </p:nvPr>
        </p:nvSpPr>
        <p:spPr>
          <a:xfrm>
            <a:off x="2853878" y="-140174"/>
            <a:ext cx="9213908" cy="1174793"/>
          </a:xfrm>
        </p:spPr>
        <p:txBody>
          <a:bodyPr>
            <a:noAutofit/>
          </a:bodyPr>
          <a:lstStyle/>
          <a:p>
            <a:pPr algn="ctr"/>
            <a:r>
              <a:rPr lang="es-ES_tradnl" sz="2000" b="1" dirty="0">
                <a:solidFill>
                  <a:schemeClr val="accent5">
                    <a:lumMod val="50000"/>
                  </a:schemeClr>
                </a:solidFill>
                <a:highlight>
                  <a:srgbClr val="FFFF00"/>
                </a:highlight>
                <a:latin typeface="Myriad Pro" panose="020B0503030403020204" pitchFamily="34" charset="0"/>
              </a:rPr>
              <a:t/>
            </a:r>
            <a:br>
              <a:rPr lang="es-ES_tradnl" sz="2000" b="1" dirty="0">
                <a:solidFill>
                  <a:schemeClr val="accent5">
                    <a:lumMod val="50000"/>
                  </a:schemeClr>
                </a:solidFill>
                <a:highlight>
                  <a:srgbClr val="FFFF00"/>
                </a:highlight>
                <a:latin typeface="Myriad Pro" panose="020B0503030403020204" pitchFamily="34" charset="0"/>
              </a:rPr>
            </a:br>
            <a:r>
              <a:rPr lang="es-ES_tradnl" sz="2000" b="1" dirty="0">
                <a:solidFill>
                  <a:schemeClr val="accent5">
                    <a:lumMod val="50000"/>
                  </a:schemeClr>
                </a:solidFill>
                <a:highlight>
                  <a:srgbClr val="FFFF00"/>
                </a:highlight>
                <a:latin typeface="Myriad Pro" panose="020B0503030403020204" pitchFamily="34" charset="0"/>
              </a:rPr>
              <a:t/>
            </a:r>
            <a:br>
              <a:rPr lang="es-ES_tradnl" sz="2000" b="1" dirty="0">
                <a:solidFill>
                  <a:schemeClr val="accent5">
                    <a:lumMod val="50000"/>
                  </a:schemeClr>
                </a:solidFill>
                <a:highlight>
                  <a:srgbClr val="FFFF00"/>
                </a:highlight>
                <a:latin typeface="Myriad Pro" panose="020B0503030403020204" pitchFamily="34" charset="0"/>
              </a:rPr>
            </a:br>
            <a:r>
              <a:rPr lang="es-ES_tradnl" sz="2000" b="1" dirty="0">
                <a:solidFill>
                  <a:schemeClr val="accent5">
                    <a:lumMod val="50000"/>
                  </a:schemeClr>
                </a:solidFill>
                <a:highlight>
                  <a:srgbClr val="FFFF00"/>
                </a:highlight>
                <a:latin typeface="Myriad Pro" panose="020B0503030403020204" pitchFamily="34" charset="0"/>
              </a:rPr>
              <a:t/>
            </a:r>
            <a:br>
              <a:rPr lang="es-ES_tradnl" sz="2000" b="1" dirty="0">
                <a:solidFill>
                  <a:schemeClr val="accent5">
                    <a:lumMod val="50000"/>
                  </a:schemeClr>
                </a:solidFill>
                <a:highlight>
                  <a:srgbClr val="FFFF00"/>
                </a:highlight>
                <a:latin typeface="Myriad Pro" panose="020B0503030403020204" pitchFamily="34" charset="0"/>
              </a:rPr>
            </a:br>
            <a:r>
              <a:rPr lang="es-ES_tradnl" sz="2800" b="1" dirty="0">
                <a:solidFill>
                  <a:schemeClr val="accent5">
                    <a:lumMod val="50000"/>
                  </a:schemeClr>
                </a:solidFill>
                <a:highlight>
                  <a:srgbClr val="FFFF00"/>
                </a:highlight>
                <a:latin typeface="Myriad Pro" panose="020B0503030403020204" pitchFamily="34" charset="0"/>
              </a:rPr>
              <a:t>Ley General de Responsabilidades Administrativas</a:t>
            </a:r>
            <a:br>
              <a:rPr lang="es-ES_tradnl" sz="2800" b="1" dirty="0">
                <a:solidFill>
                  <a:schemeClr val="accent5">
                    <a:lumMod val="50000"/>
                  </a:schemeClr>
                </a:solidFill>
                <a:highlight>
                  <a:srgbClr val="FFFF00"/>
                </a:highlight>
                <a:latin typeface="Myriad Pro" panose="020B0503030403020204" pitchFamily="34" charset="0"/>
              </a:rPr>
            </a:br>
            <a:r>
              <a:rPr lang="es-ES_tradnl" sz="2400" b="1" dirty="0">
                <a:solidFill>
                  <a:schemeClr val="accent5">
                    <a:lumMod val="50000"/>
                  </a:schemeClr>
                </a:solidFill>
                <a:highlight>
                  <a:srgbClr val="FFFF00"/>
                </a:highlight>
                <a:latin typeface="Myriad Pro" panose="020B0503030403020204" pitchFamily="34" charset="0"/>
              </a:rPr>
              <a:t> </a:t>
            </a:r>
            <a:br>
              <a:rPr lang="es-ES_tradnl" sz="2400" b="1" dirty="0">
                <a:solidFill>
                  <a:schemeClr val="accent5">
                    <a:lumMod val="50000"/>
                  </a:schemeClr>
                </a:solidFill>
                <a:highlight>
                  <a:srgbClr val="FFFF00"/>
                </a:highlight>
                <a:latin typeface="Myriad Pro" panose="020B0503030403020204" pitchFamily="34" charset="0"/>
              </a:rPr>
            </a:br>
            <a:endParaRPr lang="es-ES_tradnl" sz="2000" dirty="0">
              <a:solidFill>
                <a:srgbClr val="FF0000"/>
              </a:solidFill>
              <a:highlight>
                <a:srgbClr val="FFFF00"/>
              </a:highlight>
              <a:latin typeface="Myriad Pro" panose="020B0503030403020204" pitchFamily="34" charset="0"/>
            </a:endParaRPr>
          </a:p>
        </p:txBody>
      </p:sp>
      <p:sp>
        <p:nvSpPr>
          <p:cNvPr id="4" name="CuadroTexto 3">
            <a:extLst>
              <a:ext uri="{FF2B5EF4-FFF2-40B4-BE49-F238E27FC236}">
                <a16:creationId xmlns:a16="http://schemas.microsoft.com/office/drawing/2014/main" id="{03F267A0-E3DE-4F5A-81BE-65707417BAA8}"/>
              </a:ext>
            </a:extLst>
          </p:cNvPr>
          <p:cNvSpPr txBox="1"/>
          <p:nvPr/>
        </p:nvSpPr>
        <p:spPr>
          <a:xfrm>
            <a:off x="1753022" y="1128965"/>
            <a:ext cx="11245604" cy="7640553"/>
          </a:xfrm>
          <a:prstGeom prst="rect">
            <a:avLst/>
          </a:prstGeom>
          <a:noFill/>
        </p:spPr>
        <p:txBody>
          <a:bodyPr wrap="square" rtlCol="0">
            <a:spAutoFit/>
          </a:bodyPr>
          <a:lstStyle/>
          <a:p>
            <a:pPr algn="ctr"/>
            <a:r>
              <a:rPr lang="es-ES_tradnl" sz="2450" b="1" dirty="0">
                <a:solidFill>
                  <a:schemeClr val="accent5">
                    <a:lumMod val="50000"/>
                  </a:schemeClr>
                </a:solidFill>
                <a:highlight>
                  <a:srgbClr val="FFFF00"/>
                </a:highlight>
                <a:latin typeface="Myriad Pro" panose="020B0503030403020204" pitchFamily="34" charset="0"/>
              </a:rPr>
              <a:t>LIBRO PRIMERO </a:t>
            </a:r>
          </a:p>
          <a:p>
            <a:pPr algn="ctr"/>
            <a:r>
              <a:rPr lang="es-ES_tradnl" sz="2450" b="1" dirty="0">
                <a:solidFill>
                  <a:schemeClr val="accent5">
                    <a:lumMod val="50000"/>
                  </a:schemeClr>
                </a:solidFill>
                <a:latin typeface="Myriad Pro" panose="020B0503030403020204" pitchFamily="34" charset="0"/>
              </a:rPr>
              <a:t>Disposiciones sustantivas. </a:t>
            </a:r>
            <a:r>
              <a:rPr lang="es-ES_tradnl" sz="2450" b="1" dirty="0">
                <a:solidFill>
                  <a:srgbClr val="FF0000"/>
                </a:solidFill>
                <a:latin typeface="Myriad Pro" panose="020B0503030403020204" pitchFamily="34" charset="0"/>
              </a:rPr>
              <a:t>A. 1 al A. 89</a:t>
            </a:r>
          </a:p>
          <a:p>
            <a:pPr algn="ctr"/>
            <a:endParaRPr lang="es-ES_tradnl" sz="2450" b="1" dirty="0">
              <a:solidFill>
                <a:srgbClr val="FF0000"/>
              </a:solidFill>
              <a:latin typeface="Myriad Pro" panose="020B0503030403020204" pitchFamily="34" charset="0"/>
            </a:endParaRPr>
          </a:p>
          <a:p>
            <a:pPr algn="ctr"/>
            <a:r>
              <a:rPr lang="es-ES_tradnl" sz="2450" b="1" dirty="0">
                <a:solidFill>
                  <a:schemeClr val="accent5">
                    <a:lumMod val="50000"/>
                  </a:schemeClr>
                </a:solidFill>
                <a:highlight>
                  <a:srgbClr val="FFFF00"/>
                </a:highlight>
                <a:latin typeface="Myriad Pro" panose="020B0503030403020204" pitchFamily="34" charset="0"/>
              </a:rPr>
              <a:t>LIBRO SEGUNDO</a:t>
            </a:r>
          </a:p>
          <a:p>
            <a:pPr algn="ctr"/>
            <a:r>
              <a:rPr lang="es-ES_tradnl" sz="2450" b="1" dirty="0">
                <a:solidFill>
                  <a:schemeClr val="accent5">
                    <a:lumMod val="50000"/>
                  </a:schemeClr>
                </a:solidFill>
                <a:latin typeface="Myriad Pro" panose="020B0503030403020204" pitchFamily="34" charset="0"/>
              </a:rPr>
              <a:t>Disposiciones adjetivas. </a:t>
            </a:r>
            <a:r>
              <a:rPr lang="es-ES_tradnl" sz="2450" b="1" dirty="0">
                <a:solidFill>
                  <a:srgbClr val="FF0000"/>
                </a:solidFill>
                <a:latin typeface="Myriad Pro" panose="020B0503030403020204" pitchFamily="34" charset="0"/>
              </a:rPr>
              <a:t>A. 90 al 229</a:t>
            </a:r>
          </a:p>
          <a:p>
            <a:pPr algn="ctr"/>
            <a:endParaRPr lang="es-ES_tradnl" sz="2450" b="1" dirty="0">
              <a:solidFill>
                <a:srgbClr val="FF0000"/>
              </a:solidFill>
              <a:latin typeface="Myriad Pro" panose="020B0503030403020204" pitchFamily="34" charset="0"/>
            </a:endParaRPr>
          </a:p>
          <a:p>
            <a:pPr algn="ctr"/>
            <a:r>
              <a:rPr lang="es-ES_tradnl" sz="2450" b="1" dirty="0">
                <a:solidFill>
                  <a:srgbClr val="FF0000"/>
                </a:solidFill>
                <a:latin typeface="Myriad Pro" panose="020B0503030403020204" pitchFamily="34" charset="0"/>
              </a:rPr>
              <a:t> </a:t>
            </a:r>
            <a:r>
              <a:rPr lang="es-ES_tradnl" sz="2450" b="1" dirty="0">
                <a:solidFill>
                  <a:schemeClr val="accent5">
                    <a:lumMod val="50000"/>
                  </a:schemeClr>
                </a:solidFill>
                <a:latin typeface="Myriad Pro" panose="020B0503030403020204" pitchFamily="34" charset="0"/>
              </a:rPr>
              <a:t>TRANSITORIOS</a:t>
            </a:r>
          </a:p>
          <a:p>
            <a:pPr algn="ctr"/>
            <a:r>
              <a:rPr lang="es-ES_tradnl" sz="2450" b="1" dirty="0">
                <a:solidFill>
                  <a:srgbClr val="FF0000"/>
                </a:solidFill>
                <a:latin typeface="Myriad Pro" panose="020B0503030403020204" pitchFamily="34" charset="0"/>
              </a:rPr>
              <a:t>DECRETO DE CREACIÓN     </a:t>
            </a:r>
            <a:r>
              <a:rPr lang="es-ES_tradnl" sz="2450" b="1" dirty="0">
                <a:solidFill>
                  <a:schemeClr val="accent5">
                    <a:lumMod val="50000"/>
                  </a:schemeClr>
                </a:solidFill>
                <a:latin typeface="Myriad Pro" panose="020B0503030403020204" pitchFamily="34" charset="0"/>
              </a:rPr>
              <a:t>DOF </a:t>
            </a:r>
            <a:r>
              <a:rPr lang="es-ES" sz="28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s-ES_tradnl" sz="2450" b="1" dirty="0">
                <a:solidFill>
                  <a:schemeClr val="accent5">
                    <a:lumMod val="50000"/>
                  </a:schemeClr>
                </a:solidFill>
                <a:latin typeface="Myriad Pro" panose="020B0503030403020204" pitchFamily="34" charset="0"/>
              </a:rPr>
              <a:t> 18/7/2016</a:t>
            </a:r>
          </a:p>
          <a:p>
            <a:pPr algn="ctr"/>
            <a:r>
              <a:rPr lang="es-ES_tradnl" sz="2450" b="1" dirty="0">
                <a:solidFill>
                  <a:srgbClr val="FF0000"/>
                </a:solidFill>
                <a:latin typeface="Myriad Pro" panose="020B0503030403020204" pitchFamily="34" charset="0"/>
              </a:rPr>
              <a:t>INICIO DE VIGENCIA LGRA </a:t>
            </a:r>
            <a:r>
              <a:rPr lang="es-ES_tradnl" sz="2450" b="1" dirty="0">
                <a:solidFill>
                  <a:schemeClr val="accent5">
                    <a:lumMod val="50000"/>
                  </a:schemeClr>
                </a:solidFill>
                <a:latin typeface="Myriad Pro" panose="020B0503030403020204" pitchFamily="34" charset="0"/>
              </a:rPr>
              <a:t>DOF </a:t>
            </a:r>
            <a:r>
              <a:rPr lang="es-ES" sz="24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s-ES_tradnl" sz="2450" b="1" dirty="0">
                <a:solidFill>
                  <a:schemeClr val="accent5">
                    <a:lumMod val="50000"/>
                  </a:schemeClr>
                </a:solidFill>
                <a:latin typeface="Myriad Pro" panose="020B0503030403020204" pitchFamily="34" charset="0"/>
              </a:rPr>
              <a:t>19/7/2017</a:t>
            </a:r>
          </a:p>
          <a:p>
            <a:pPr algn="ctr"/>
            <a:r>
              <a:rPr lang="es-ES_tradnl" sz="2450" b="1" dirty="0">
                <a:solidFill>
                  <a:schemeClr val="accent5">
                    <a:lumMod val="50000"/>
                  </a:schemeClr>
                </a:solidFill>
                <a:latin typeface="Myriad Pro" panose="020B0503030403020204" pitchFamily="34" charset="0"/>
              </a:rPr>
              <a:t>12/4/2019</a:t>
            </a:r>
          </a:p>
          <a:p>
            <a:pPr algn="ctr"/>
            <a:r>
              <a:rPr lang="es-ES_tradnl" sz="2450" b="1" dirty="0">
                <a:solidFill>
                  <a:schemeClr val="accent5">
                    <a:lumMod val="50000"/>
                  </a:schemeClr>
                </a:solidFill>
                <a:latin typeface="Myriad Pro" panose="020B0503030403020204" pitchFamily="34" charset="0"/>
              </a:rPr>
              <a:t>19/11/2019</a:t>
            </a:r>
          </a:p>
          <a:p>
            <a:pPr algn="ctr"/>
            <a:r>
              <a:rPr lang="es-ES_tradnl" sz="2450" b="1" dirty="0">
                <a:solidFill>
                  <a:schemeClr val="accent5">
                    <a:lumMod val="50000"/>
                  </a:schemeClr>
                </a:solidFill>
                <a:latin typeface="Myriad Pro" panose="020B0503030403020204" pitchFamily="34" charset="0"/>
              </a:rPr>
              <a:t>13/4/2020</a:t>
            </a:r>
          </a:p>
          <a:p>
            <a:pPr algn="ctr"/>
            <a:r>
              <a:rPr lang="es-ES_tradnl" sz="2450" b="1" dirty="0">
                <a:solidFill>
                  <a:schemeClr val="accent5">
                    <a:lumMod val="50000"/>
                  </a:schemeClr>
                </a:solidFill>
                <a:latin typeface="Myriad Pro" panose="020B0503030403020204" pitchFamily="34" charset="0"/>
              </a:rPr>
              <a:t>20/5/2021</a:t>
            </a:r>
          </a:p>
          <a:p>
            <a:pPr algn="ctr"/>
            <a:r>
              <a:rPr lang="es-ES_tradnl" sz="2450" b="1" dirty="0">
                <a:solidFill>
                  <a:schemeClr val="accent5">
                    <a:lumMod val="50000"/>
                  </a:schemeClr>
                </a:solidFill>
                <a:latin typeface="Myriad Pro" panose="020B0503030403020204" pitchFamily="34" charset="0"/>
              </a:rPr>
              <a:t>22/11/2021</a:t>
            </a:r>
          </a:p>
          <a:p>
            <a:pPr algn="ctr"/>
            <a:endParaRPr lang="es-ES_tradnl" sz="3600" b="1" dirty="0">
              <a:solidFill>
                <a:schemeClr val="accent5">
                  <a:lumMod val="50000"/>
                </a:schemeClr>
              </a:solidFill>
              <a:latin typeface="Myriad Pro" panose="020B0503030403020204" pitchFamily="34" charset="0"/>
            </a:endParaRPr>
          </a:p>
          <a:p>
            <a:pPr algn="ctr"/>
            <a:endParaRPr lang="es-ES_tradnl" sz="3600" b="1" dirty="0">
              <a:solidFill>
                <a:srgbClr val="FF0000"/>
              </a:solidFill>
              <a:latin typeface="Myriad Pro" panose="020B0503030403020204" pitchFamily="34" charset="0"/>
            </a:endParaRPr>
          </a:p>
          <a:p>
            <a:pPr algn="ctr"/>
            <a:endParaRPr lang="es-ES_tradnl" sz="3600" b="1" dirty="0">
              <a:solidFill>
                <a:srgbClr val="FF0000"/>
              </a:solidFill>
              <a:latin typeface="Myriad Pro" panose="020B0503030403020204" pitchFamily="34" charset="0"/>
            </a:endParaRPr>
          </a:p>
          <a:p>
            <a:pPr algn="ctr"/>
            <a:endParaRPr lang="es-ES_tradnl" sz="3600" b="1" dirty="0">
              <a:solidFill>
                <a:srgbClr val="FF0000"/>
              </a:solidFill>
              <a:latin typeface="Myriad Pro" panose="020B0503030403020204" pitchFamily="34" charset="0"/>
            </a:endParaRPr>
          </a:p>
        </p:txBody>
      </p:sp>
      <p:sp>
        <p:nvSpPr>
          <p:cNvPr id="5" name="CuadroTexto 4">
            <a:extLst>
              <a:ext uri="{FF2B5EF4-FFF2-40B4-BE49-F238E27FC236}">
                <a16:creationId xmlns:a16="http://schemas.microsoft.com/office/drawing/2014/main" id="{C5D16D64-49E2-45DE-B477-C0E6D16F9075}"/>
              </a:ext>
            </a:extLst>
          </p:cNvPr>
          <p:cNvSpPr txBox="1"/>
          <p:nvPr/>
        </p:nvSpPr>
        <p:spPr>
          <a:xfrm>
            <a:off x="11371226" y="6096920"/>
            <a:ext cx="716173" cy="461665"/>
          </a:xfrm>
          <a:prstGeom prst="rect">
            <a:avLst/>
          </a:prstGeom>
          <a:noFill/>
        </p:spPr>
        <p:txBody>
          <a:bodyPr wrap="square" rtlCol="0">
            <a:spAutoFit/>
          </a:bodyPr>
          <a:lstStyle/>
          <a:p>
            <a:r>
              <a:rPr lang="es-ES" sz="2400" b="1" dirty="0"/>
              <a:t>6</a:t>
            </a:r>
            <a:endParaRPr lang="es-MX" sz="2400" b="1" dirty="0"/>
          </a:p>
        </p:txBody>
      </p:sp>
    </p:spTree>
    <p:extLst>
      <p:ext uri="{BB962C8B-B14F-4D97-AF65-F5344CB8AC3E}">
        <p14:creationId xmlns:p14="http://schemas.microsoft.com/office/powerpoint/2010/main" val="396146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5E55A-0372-F649-8386-22AEDFFFE6D5}"/>
              </a:ext>
            </a:extLst>
          </p:cNvPr>
          <p:cNvSpPr>
            <a:spLocks noGrp="1"/>
          </p:cNvSpPr>
          <p:nvPr>
            <p:ph type="title"/>
          </p:nvPr>
        </p:nvSpPr>
        <p:spPr>
          <a:xfrm>
            <a:off x="3348762" y="139279"/>
            <a:ext cx="8598994" cy="1174793"/>
          </a:xfrm>
        </p:spPr>
        <p:txBody>
          <a:bodyPr>
            <a:noAutofit/>
          </a:bodyPr>
          <a:lstStyle/>
          <a:p>
            <a:pPr algn="r"/>
            <a:r>
              <a:rPr lang="es-ES_tradnl" sz="2800" b="1" dirty="0">
                <a:solidFill>
                  <a:schemeClr val="accent5">
                    <a:lumMod val="50000"/>
                  </a:schemeClr>
                </a:solidFill>
                <a:latin typeface="Myriad Pro" panose="020B0503030403020204" pitchFamily="34" charset="0"/>
              </a:rPr>
              <a:t>Ley General de Responsabilidades Administrativas LIBRO I. Disposiciones sustantivas</a:t>
            </a:r>
            <a:endParaRPr lang="es-ES_tradnl" sz="2800" dirty="0">
              <a:solidFill>
                <a:schemeClr val="accent5">
                  <a:lumMod val="50000"/>
                </a:schemeClr>
              </a:solidFill>
              <a:latin typeface="Myriad Pro" panose="020B0503030403020204" pitchFamily="34" charset="0"/>
            </a:endParaRPr>
          </a:p>
        </p:txBody>
      </p:sp>
      <p:sp>
        <p:nvSpPr>
          <p:cNvPr id="3" name="Flecha derecha 2">
            <a:extLst>
              <a:ext uri="{FF2B5EF4-FFF2-40B4-BE49-F238E27FC236}">
                <a16:creationId xmlns:a16="http://schemas.microsoft.com/office/drawing/2014/main" id="{619D6D16-EFC5-4316-88B7-D3DB3A6F2E4F}"/>
              </a:ext>
            </a:extLst>
          </p:cNvPr>
          <p:cNvSpPr/>
          <p:nvPr/>
        </p:nvSpPr>
        <p:spPr>
          <a:xfrm>
            <a:off x="704802" y="1027427"/>
            <a:ext cx="2133963" cy="1798730"/>
          </a:xfrm>
          <a:prstGeom prst="rightArrow">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Objetivo</a:t>
            </a:r>
          </a:p>
          <a:p>
            <a:pPr algn="ctr"/>
            <a:r>
              <a:rPr lang="es-MX" b="1" dirty="0">
                <a:latin typeface="Arial" panose="020B0604020202020204" pitchFamily="34" charset="0"/>
                <a:cs typeface="Arial" panose="020B0604020202020204" pitchFamily="34" charset="0"/>
              </a:rPr>
              <a:t>de la Ley</a:t>
            </a:r>
          </a:p>
        </p:txBody>
      </p:sp>
      <p:sp>
        <p:nvSpPr>
          <p:cNvPr id="4" name="Flecha derecha 3">
            <a:extLst>
              <a:ext uri="{FF2B5EF4-FFF2-40B4-BE49-F238E27FC236}">
                <a16:creationId xmlns:a16="http://schemas.microsoft.com/office/drawing/2014/main" id="{A8695F44-0EAD-4BFA-B317-FAB06CB670DF}"/>
              </a:ext>
            </a:extLst>
          </p:cNvPr>
          <p:cNvSpPr/>
          <p:nvPr/>
        </p:nvSpPr>
        <p:spPr>
          <a:xfrm>
            <a:off x="3783410" y="982830"/>
            <a:ext cx="2312590" cy="1887925"/>
          </a:xfrm>
          <a:prstGeom prst="rightArrow">
            <a:avLst/>
          </a:prstGeom>
          <a:solidFill>
            <a:schemeClr val="bg2">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Regula</a:t>
            </a:r>
          </a:p>
        </p:txBody>
      </p:sp>
      <p:sp>
        <p:nvSpPr>
          <p:cNvPr id="5" name="Flecha derecha 4">
            <a:extLst>
              <a:ext uri="{FF2B5EF4-FFF2-40B4-BE49-F238E27FC236}">
                <a16:creationId xmlns:a16="http://schemas.microsoft.com/office/drawing/2014/main" id="{9DFB8C1D-0997-470A-8FB8-C8678D42F851}"/>
              </a:ext>
            </a:extLst>
          </p:cNvPr>
          <p:cNvSpPr/>
          <p:nvPr/>
        </p:nvSpPr>
        <p:spPr>
          <a:xfrm>
            <a:off x="7275708" y="997953"/>
            <a:ext cx="2192740" cy="1872802"/>
          </a:xfrm>
          <a:prstGeom prst="rightArrow">
            <a:avLst/>
          </a:prstGeom>
          <a:solidFill>
            <a:schemeClr val="bg2">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Sujetos</a:t>
            </a:r>
          </a:p>
          <a:p>
            <a:pPr algn="ctr"/>
            <a:r>
              <a:rPr lang="es-MX" b="1" dirty="0">
                <a:latin typeface="Arial" panose="020B0604020202020204" pitchFamily="34" charset="0"/>
                <a:cs typeface="Arial" panose="020B0604020202020204" pitchFamily="34" charset="0"/>
              </a:rPr>
              <a:t>de la Ley</a:t>
            </a:r>
          </a:p>
        </p:txBody>
      </p:sp>
      <p:sp>
        <p:nvSpPr>
          <p:cNvPr id="6" name="Flecha derecha 5">
            <a:extLst>
              <a:ext uri="{FF2B5EF4-FFF2-40B4-BE49-F238E27FC236}">
                <a16:creationId xmlns:a16="http://schemas.microsoft.com/office/drawing/2014/main" id="{6A33C604-EFBC-4F74-85A4-2534D3367C51}"/>
              </a:ext>
            </a:extLst>
          </p:cNvPr>
          <p:cNvSpPr/>
          <p:nvPr/>
        </p:nvSpPr>
        <p:spPr>
          <a:xfrm>
            <a:off x="9877441" y="999681"/>
            <a:ext cx="2206646" cy="1893223"/>
          </a:xfrm>
          <a:prstGeom prst="rightArrow">
            <a:avLst/>
          </a:prstGeom>
          <a:solidFill>
            <a:schemeClr val="bg2">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s-ES" sz="1450" b="1" dirty="0">
                <a:latin typeface="Arial" panose="020B0604020202020204" pitchFamily="34" charset="0"/>
                <a:cs typeface="Arial" panose="020B0604020202020204" pitchFamily="34" charset="0"/>
              </a:rPr>
              <a:t>Autoridades  competentes para  aplicar la Ley</a:t>
            </a:r>
          </a:p>
        </p:txBody>
      </p:sp>
      <p:sp>
        <p:nvSpPr>
          <p:cNvPr id="7" name="Rectángulo 6">
            <a:extLst>
              <a:ext uri="{FF2B5EF4-FFF2-40B4-BE49-F238E27FC236}">
                <a16:creationId xmlns:a16="http://schemas.microsoft.com/office/drawing/2014/main" id="{43DB70E1-8F82-4D47-B99F-09A38FDFACA9}"/>
              </a:ext>
            </a:extLst>
          </p:cNvPr>
          <p:cNvSpPr/>
          <p:nvPr/>
        </p:nvSpPr>
        <p:spPr>
          <a:xfrm>
            <a:off x="464049" y="2909696"/>
            <a:ext cx="2374716" cy="302564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endParaRPr lang="es-MX" sz="2400" b="1" dirty="0">
              <a:latin typeface="Arial" panose="020B0604020202020204" pitchFamily="34" charset="0"/>
              <a:cs typeface="Arial" panose="020B0604020202020204" pitchFamily="34" charset="0"/>
            </a:endParaRPr>
          </a:p>
          <a:p>
            <a:pPr algn="just"/>
            <a:endParaRPr lang="es-MX" sz="2400" b="1" dirty="0">
              <a:latin typeface="Arial" panose="020B0604020202020204" pitchFamily="34" charset="0"/>
              <a:cs typeface="Arial" panose="020B0604020202020204" pitchFamily="34" charset="0"/>
            </a:endParaRPr>
          </a:p>
          <a:p>
            <a:pPr marL="92075" indent="-92075">
              <a:buFont typeface="Arial" panose="020B0604020202020204" pitchFamily="34" charset="0"/>
              <a:buChar char="•"/>
            </a:pPr>
            <a:r>
              <a:rPr lang="es-MX" sz="2200" b="1" dirty="0">
                <a:latin typeface="Arial" panose="020B0604020202020204" pitchFamily="34" charset="0"/>
                <a:cs typeface="Arial" panose="020B0604020202020204" pitchFamily="34" charset="0"/>
              </a:rPr>
              <a:t>Distribución de competencias.</a:t>
            </a:r>
          </a:p>
          <a:p>
            <a:endParaRPr lang="es-MX" sz="2200" b="1" dirty="0">
              <a:latin typeface="Arial" panose="020B0604020202020204" pitchFamily="34" charset="0"/>
              <a:cs typeface="Arial" panose="020B0604020202020204" pitchFamily="34" charset="0"/>
            </a:endParaRPr>
          </a:p>
          <a:p>
            <a:pPr marL="92075" indent="-92075">
              <a:buFont typeface="Arial" panose="020B0604020202020204" pitchFamily="34" charset="0"/>
              <a:buChar char="•"/>
            </a:pPr>
            <a:r>
              <a:rPr lang="es-MX" sz="2200" b="1" dirty="0">
                <a:latin typeface="Arial" panose="020B0604020202020204" pitchFamily="34" charset="0"/>
                <a:cs typeface="Arial" panose="020B0604020202020204" pitchFamily="34" charset="0"/>
              </a:rPr>
              <a:t>Tutela funciones de servidores públicos.</a:t>
            </a:r>
          </a:p>
          <a:p>
            <a:pPr algn="just"/>
            <a:endParaRPr lang="es-MX" sz="2400" b="1" dirty="0">
              <a:latin typeface="Arial" panose="020B0604020202020204" pitchFamily="34" charset="0"/>
              <a:cs typeface="Arial" panose="020B0604020202020204" pitchFamily="34" charset="0"/>
            </a:endParaRPr>
          </a:p>
          <a:p>
            <a:pPr algn="just"/>
            <a:endParaRPr lang="es-MX" sz="1600" b="1" dirty="0">
              <a:latin typeface="Arial" panose="020B0604020202020204" pitchFamily="34" charset="0"/>
              <a:cs typeface="Arial" panose="020B0604020202020204" pitchFamily="34" charset="0"/>
            </a:endParaRPr>
          </a:p>
          <a:p>
            <a:pPr algn="just"/>
            <a:endParaRPr lang="es-MX" dirty="0"/>
          </a:p>
        </p:txBody>
      </p:sp>
      <p:sp>
        <p:nvSpPr>
          <p:cNvPr id="8" name="Rectángulo 7">
            <a:extLst>
              <a:ext uri="{FF2B5EF4-FFF2-40B4-BE49-F238E27FC236}">
                <a16:creationId xmlns:a16="http://schemas.microsoft.com/office/drawing/2014/main" id="{5F74CF69-1664-468E-946C-D27C1D5B0FD4}"/>
              </a:ext>
            </a:extLst>
          </p:cNvPr>
          <p:cNvSpPr/>
          <p:nvPr/>
        </p:nvSpPr>
        <p:spPr>
          <a:xfrm>
            <a:off x="3219418" y="2870755"/>
            <a:ext cx="3617609" cy="35812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MX" b="1" dirty="0">
                <a:solidFill>
                  <a:schemeClr val="tx1"/>
                </a:solidFill>
                <a:latin typeface="Arial" panose="020B0604020202020204" pitchFamily="34" charset="0"/>
                <a:cs typeface="Arial" panose="020B0604020202020204" pitchFamily="34" charset="0"/>
              </a:rPr>
              <a:t>1. Principios y obligaciones que rigen a </a:t>
            </a:r>
            <a:r>
              <a:rPr lang="es-MX" b="1" dirty="0" err="1">
                <a:solidFill>
                  <a:schemeClr val="tx1"/>
                </a:solidFill>
                <a:latin typeface="Arial" panose="020B0604020202020204" pitchFamily="34" charset="0"/>
                <a:cs typeface="Arial" panose="020B0604020202020204" pitchFamily="34" charset="0"/>
              </a:rPr>
              <a:t>Serv</a:t>
            </a:r>
            <a:r>
              <a:rPr lang="es-MX" b="1" dirty="0">
                <a:solidFill>
                  <a:schemeClr val="tx1"/>
                </a:solidFill>
                <a:latin typeface="Arial" panose="020B0604020202020204" pitchFamily="34" charset="0"/>
                <a:cs typeface="Arial" panose="020B0604020202020204" pitchFamily="34" charset="0"/>
              </a:rPr>
              <a:t>. </a:t>
            </a:r>
            <a:r>
              <a:rPr lang="es-MX" b="1" dirty="0" err="1">
                <a:solidFill>
                  <a:schemeClr val="tx1"/>
                </a:solidFill>
                <a:latin typeface="Arial" panose="020B0604020202020204" pitchFamily="34" charset="0"/>
                <a:cs typeface="Arial" panose="020B0604020202020204" pitchFamily="34" charset="0"/>
              </a:rPr>
              <a:t>Púb</a:t>
            </a:r>
            <a:r>
              <a:rPr lang="es-MX" dirty="0">
                <a:solidFill>
                  <a:schemeClr val="tx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solidFill>
                <a:schemeClr val="tx1"/>
              </a:solidFill>
              <a:latin typeface="Arial" panose="020B0604020202020204" pitchFamily="34" charset="0"/>
              <a:cs typeface="Arial" panose="020B0604020202020204" pitchFamily="34" charset="0"/>
            </a:endParaRPr>
          </a:p>
          <a:p>
            <a:r>
              <a:rPr lang="es-MX" b="1" dirty="0">
                <a:solidFill>
                  <a:schemeClr val="tx1"/>
                </a:solidFill>
                <a:latin typeface="Arial" panose="020B0604020202020204" pitchFamily="34" charset="0"/>
                <a:cs typeface="Arial" panose="020B0604020202020204" pitchFamily="34" charset="0"/>
              </a:rPr>
              <a:t>2. SANCIONES faltas GRAVES y NO graves a </a:t>
            </a:r>
            <a:r>
              <a:rPr lang="es-MX" b="1" dirty="0" err="1">
                <a:solidFill>
                  <a:schemeClr val="tx1"/>
                </a:solidFill>
                <a:latin typeface="Arial" panose="020B0604020202020204" pitchFamily="34" charset="0"/>
                <a:cs typeface="Arial" panose="020B0604020202020204" pitchFamily="34" charset="0"/>
              </a:rPr>
              <a:t>Serv</a:t>
            </a:r>
            <a:r>
              <a:rPr lang="es-MX" b="1" dirty="0">
                <a:solidFill>
                  <a:schemeClr val="tx1"/>
                </a:solidFill>
                <a:latin typeface="Arial" panose="020B0604020202020204" pitchFamily="34" charset="0"/>
                <a:cs typeface="Arial" panose="020B0604020202020204" pitchFamily="34" charset="0"/>
              </a:rPr>
              <a:t>. Pub. y particulares.</a:t>
            </a:r>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r>
              <a:rPr lang="es-MX" b="1" dirty="0">
                <a:solidFill>
                  <a:schemeClr val="tx1"/>
                </a:solidFill>
                <a:latin typeface="Arial" panose="020B0604020202020204" pitchFamily="34" charset="0"/>
                <a:cs typeface="Arial" panose="020B0604020202020204" pitchFamily="34" charset="0"/>
              </a:rPr>
              <a:t>3. *Prevenir, *corregir e *investigar </a:t>
            </a:r>
            <a:r>
              <a:rPr lang="es-MX" b="1" dirty="0">
                <a:latin typeface="Arial" panose="020B0604020202020204" pitchFamily="34" charset="0"/>
                <a:cs typeface="Arial" panose="020B0604020202020204" pitchFamily="34" charset="0"/>
              </a:rPr>
              <a:t>responsabilidades administrativas.  </a:t>
            </a:r>
            <a:endParaRPr lang="es-MX" sz="2400" b="1"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4.Etica y responsabilidad en el servicio público</a:t>
            </a:r>
          </a:p>
        </p:txBody>
      </p:sp>
      <p:sp>
        <p:nvSpPr>
          <p:cNvPr id="9" name="Rectángulo 8">
            <a:extLst>
              <a:ext uri="{FF2B5EF4-FFF2-40B4-BE49-F238E27FC236}">
                <a16:creationId xmlns:a16="http://schemas.microsoft.com/office/drawing/2014/main" id="{752735C3-46E2-4A08-927D-6F263D97CB03}"/>
              </a:ext>
            </a:extLst>
          </p:cNvPr>
          <p:cNvSpPr/>
          <p:nvPr/>
        </p:nvSpPr>
        <p:spPr>
          <a:xfrm>
            <a:off x="6993287" y="2864039"/>
            <a:ext cx="2757582" cy="35880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Arial" panose="020B0604020202020204" pitchFamily="34" charset="0"/>
              <a:buChar char="•"/>
            </a:pPr>
            <a:endParaRPr lang="es-ES" sz="16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b="1"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1.Servidores públicos.</a:t>
            </a:r>
          </a:p>
          <a:p>
            <a:pPr marL="342900" indent="-342900">
              <a:buAutoNum type="arabicPeriod"/>
            </a:pPr>
            <a:endParaRPr lang="es-ES" b="1"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2.Ex </a:t>
            </a:r>
            <a:r>
              <a:rPr lang="es-ES" b="1" dirty="0" err="1">
                <a:latin typeface="Arial" panose="020B0604020202020204" pitchFamily="34" charset="0"/>
                <a:cs typeface="Arial" panose="020B0604020202020204" pitchFamily="34" charset="0"/>
              </a:rPr>
              <a:t>Serv</a:t>
            </a:r>
            <a:r>
              <a:rPr lang="es-ES" b="1" dirty="0">
                <a:latin typeface="Arial" panose="020B0604020202020204" pitchFamily="34" charset="0"/>
                <a:cs typeface="Arial" panose="020B0604020202020204" pitchFamily="34" charset="0"/>
              </a:rPr>
              <a:t>. Pub. vinculados  con faltas graves.</a:t>
            </a:r>
          </a:p>
          <a:p>
            <a:pPr marL="285750" indent="-285750">
              <a:buFont typeface="Arial" panose="020B0604020202020204" pitchFamily="34" charset="0"/>
              <a:buChar char="•"/>
            </a:pPr>
            <a:endParaRPr lang="es-ES" b="1"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3.</a:t>
            </a:r>
            <a:r>
              <a:rPr lang="es-ES" sz="2000" b="1" dirty="0">
                <a:solidFill>
                  <a:srgbClr val="FF0000"/>
                </a:solidFill>
                <a:latin typeface="Arial" panose="020B0604020202020204" pitchFamily="34" charset="0"/>
                <a:cs typeface="Arial" panose="020B0604020202020204" pitchFamily="34" charset="0"/>
              </a:rPr>
              <a:t>Particulares </a:t>
            </a:r>
            <a:r>
              <a:rPr lang="es-ES" b="1" dirty="0">
                <a:latin typeface="Arial" panose="020B0604020202020204" pitchFamily="34" charset="0"/>
                <a:cs typeface="Arial" panose="020B0604020202020204" pitchFamily="34" charset="0"/>
              </a:rPr>
              <a:t>vinculados con faltas graves.</a:t>
            </a:r>
          </a:p>
          <a:p>
            <a:pPr marL="285750" indent="-285750" algn="just">
              <a:buFont typeface="Arial" panose="020B0604020202020204" pitchFamily="34" charset="0"/>
              <a:buChar char="•"/>
            </a:pPr>
            <a:endParaRPr lang="es-ES" sz="1600" b="1"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4. </a:t>
            </a:r>
            <a:r>
              <a:rPr lang="es-ES" sz="2000" b="1" dirty="0">
                <a:solidFill>
                  <a:srgbClr val="FF0000"/>
                </a:solidFill>
                <a:latin typeface="Arial" panose="020B0604020202020204" pitchFamily="34" charset="0"/>
                <a:cs typeface="Arial" panose="020B0604020202020204" pitchFamily="34" charset="0"/>
              </a:rPr>
              <a:t>Particulares</a:t>
            </a:r>
            <a:r>
              <a:rPr lang="es-ES" sz="1600" b="1"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en situación especial.</a:t>
            </a:r>
          </a:p>
          <a:p>
            <a:pPr marL="285750" indent="-285750" algn="just">
              <a:buFont typeface="Arial" panose="020B0604020202020204" pitchFamily="34" charset="0"/>
              <a:buChar char="•"/>
            </a:pPr>
            <a:endParaRPr lang="es-ES" sz="1600" b="1" dirty="0">
              <a:latin typeface="Arial" panose="020B0604020202020204" pitchFamily="34" charset="0"/>
              <a:cs typeface="Arial" panose="020B0604020202020204" pitchFamily="34" charset="0"/>
            </a:endParaRPr>
          </a:p>
          <a:p>
            <a:pPr algn="just"/>
            <a:endParaRPr lang="es-ES" sz="1600" dirty="0"/>
          </a:p>
        </p:txBody>
      </p:sp>
      <p:sp>
        <p:nvSpPr>
          <p:cNvPr id="10" name="Rectángulo 9">
            <a:extLst>
              <a:ext uri="{FF2B5EF4-FFF2-40B4-BE49-F238E27FC236}">
                <a16:creationId xmlns:a16="http://schemas.microsoft.com/office/drawing/2014/main" id="{E88E89FE-2B2D-47EF-816A-E1BB5A1954F4}"/>
              </a:ext>
            </a:extLst>
          </p:cNvPr>
          <p:cNvSpPr/>
          <p:nvPr/>
        </p:nvSpPr>
        <p:spPr>
          <a:xfrm>
            <a:off x="10107541" y="2909696"/>
            <a:ext cx="1746445" cy="30610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sz="2400" b="1" dirty="0"/>
          </a:p>
          <a:p>
            <a:pPr algn="ctr"/>
            <a:endParaRPr lang="es-MX" sz="2800" b="1" dirty="0"/>
          </a:p>
          <a:p>
            <a:pPr algn="ctr"/>
            <a:r>
              <a:rPr lang="es-MX" sz="2800" b="1" dirty="0"/>
              <a:t>ASE</a:t>
            </a:r>
          </a:p>
          <a:p>
            <a:pPr algn="ctr"/>
            <a:r>
              <a:rPr lang="es-MX" sz="2800" b="1" dirty="0"/>
              <a:t>SFP</a:t>
            </a:r>
          </a:p>
          <a:p>
            <a:pPr algn="ctr"/>
            <a:r>
              <a:rPr lang="es-MX" sz="2800" b="1" dirty="0"/>
              <a:t>TJA</a:t>
            </a:r>
          </a:p>
          <a:p>
            <a:pPr algn="ctr"/>
            <a:r>
              <a:rPr lang="es-MX" sz="2800" b="1" dirty="0"/>
              <a:t>OIC´S</a:t>
            </a:r>
          </a:p>
          <a:p>
            <a:pPr algn="ctr"/>
            <a:endParaRPr lang="es-MX" sz="2800" b="1" dirty="0"/>
          </a:p>
          <a:p>
            <a:pPr algn="ctr"/>
            <a:r>
              <a:rPr lang="es-MX" sz="2800" b="1" dirty="0"/>
              <a:t>PJ</a:t>
            </a:r>
          </a:p>
          <a:p>
            <a:pPr algn="ctr"/>
            <a:endParaRPr lang="es-MX" sz="2400" b="1" dirty="0">
              <a:latin typeface="Arial" panose="020B0604020202020204" pitchFamily="34" charset="0"/>
              <a:cs typeface="Arial" panose="020B0604020202020204" pitchFamily="34" charset="0"/>
            </a:endParaRPr>
          </a:p>
          <a:p>
            <a:pPr algn="ctr"/>
            <a:endParaRPr lang="es-MX" sz="2400" b="1" dirty="0">
              <a:latin typeface="Arial" panose="020B0604020202020204" pitchFamily="34" charset="0"/>
              <a:cs typeface="Arial" panose="020B0604020202020204" pitchFamily="34" charset="0"/>
            </a:endParaRPr>
          </a:p>
          <a:p>
            <a:pPr algn="ctr"/>
            <a:endParaRPr lang="es-MX" sz="2400" b="1" dirty="0"/>
          </a:p>
        </p:txBody>
      </p:sp>
      <p:sp>
        <p:nvSpPr>
          <p:cNvPr id="11" name="CuadroTexto 10">
            <a:extLst>
              <a:ext uri="{FF2B5EF4-FFF2-40B4-BE49-F238E27FC236}">
                <a16:creationId xmlns:a16="http://schemas.microsoft.com/office/drawing/2014/main" id="{9A12E4DF-F3D8-4D96-AADF-82A46678D5E1}"/>
              </a:ext>
            </a:extLst>
          </p:cNvPr>
          <p:cNvSpPr txBox="1"/>
          <p:nvPr/>
        </p:nvSpPr>
        <p:spPr>
          <a:xfrm>
            <a:off x="11371226" y="6096920"/>
            <a:ext cx="716173" cy="461665"/>
          </a:xfrm>
          <a:prstGeom prst="rect">
            <a:avLst/>
          </a:prstGeom>
          <a:noFill/>
        </p:spPr>
        <p:txBody>
          <a:bodyPr wrap="square" rtlCol="0">
            <a:spAutoFit/>
          </a:bodyPr>
          <a:lstStyle/>
          <a:p>
            <a:r>
              <a:rPr lang="es-ES" sz="2400" b="1" dirty="0"/>
              <a:t>7</a:t>
            </a:r>
            <a:endParaRPr lang="es-MX" sz="2400" b="1" dirty="0"/>
          </a:p>
        </p:txBody>
      </p:sp>
    </p:spTree>
    <p:extLst>
      <p:ext uri="{BB962C8B-B14F-4D97-AF65-F5344CB8AC3E}">
        <p14:creationId xmlns:p14="http://schemas.microsoft.com/office/powerpoint/2010/main" val="36138630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2641</TotalTime>
  <Words>2622</Words>
  <Application>Microsoft Office PowerPoint</Application>
  <PresentationFormat>Panorámica</PresentationFormat>
  <Paragraphs>371</Paragraphs>
  <Slides>27</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Arial</vt:lpstr>
      <vt:lpstr>Arial Black</vt:lpstr>
      <vt:lpstr>Bell MT</vt:lpstr>
      <vt:lpstr>Calibri</vt:lpstr>
      <vt:lpstr>Calibri Light</vt:lpstr>
      <vt:lpstr>Myriad Pro</vt:lpstr>
      <vt:lpstr>Times New Roman</vt:lpstr>
      <vt:lpstr>Wingdings</vt:lpstr>
      <vt:lpstr>Tema de Office</vt:lpstr>
      <vt:lpstr>Presentación de PowerPoint</vt:lpstr>
      <vt:lpstr>Presentación de PowerPoint</vt:lpstr>
      <vt:lpstr>Sistema Nacional Anticorrupción (SNA) </vt:lpstr>
      <vt:lpstr>12 entidades federativas aplican la LGRA 20 entidades federativas con ley local de RA</vt:lpstr>
      <vt:lpstr>Tipos de Responsabilidades</vt:lpstr>
      <vt:lpstr>Responsabilidad patrimonial del Estado Entidades Federativas. SIN ORDENAMIENTO LOCAL</vt:lpstr>
      <vt:lpstr>CONTRALORÍA MUNICIPAL GUANAJUATO COMITÉ MUNICIPAL CIUDADANO*  CARGO HONORÍFICO</vt:lpstr>
      <vt:lpstr>   Ley General de Responsabilidades Administrativas   </vt:lpstr>
      <vt:lpstr>Ley General de Responsabilidades Administrativas LIBRO I. Disposiciones sustantivas</vt:lpstr>
      <vt:lpstr>Faltas Administrativas No Graves A.49 </vt:lpstr>
      <vt:lpstr>Faltas Administrativas No Graves A.49 y 50 LGRA </vt:lpstr>
      <vt:lpstr>Faltas Administrativas Graves</vt:lpstr>
      <vt:lpstr>De los actos de particulares vinculados con faltas GRAVES</vt:lpstr>
      <vt:lpstr>Sanciones por Faltas  Administrativas</vt:lpstr>
      <vt:lpstr>Presentación de PowerPoint</vt:lpstr>
      <vt:lpstr>Presentación de PowerPoint</vt:lpstr>
      <vt:lpstr>Presentación de PowerPoint</vt:lpstr>
      <vt:lpstr>Presentación de PowerPoint</vt:lpstr>
      <vt:lpstr>Presentación de PowerPoint</vt:lpstr>
      <vt:lpstr>Presentación de PowerPoint</vt:lpstr>
      <vt:lpstr>SISTEMA PROCESAL PENAL ACUSATORIO COMPARATIVO CON EL PROCEDIMIENTO DE RESPONSABILIDADES ADMINISTRATIVAS</vt:lpstr>
      <vt:lpstr>PRINCIPALES FACULTADES Y OBLIGACIONES DE LA AUTORIDAD INVESTIGADORA </vt:lpstr>
      <vt:lpstr>PRINCIPALES FACULTADES Y OBLIGACIONES DE LA AUTORIDAD INVESTIGADORA</vt:lpstr>
      <vt:lpstr>PRINCIPALES FACULTADES Y OBLIGACIONES DE LA AUTORIDAD INVESTIGADORA</vt:lpstr>
      <vt:lpstr>SISTEMA NACIONAL ANTICORRUPCIÓN. SU GÉNESIS Y FINALIDAD Registro Digital: 2020037. Tesis Aislada. </vt:lpstr>
      <vt:lpstr>RESPONSABILIDAD PATRIMONIAL DEL ESTADO. PROCEDE LA REPARACIÓN INTEGRAL DEL DAÑO Y, POR ENDE, EL PAGO DE LA INDEMNIZACIÓN CORRESPONDIENTE CUANDO SE VIOLA EL DERECHO FUNDAMENTAL A UNA BUENA ADMINISTRACIÓN PÚBLICA (LEGISLACIÓN DE LA CIUDAD DE MÉXICO). Registro Digital: 2024340 Tesis aislada.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strc</cp:lastModifiedBy>
  <cp:revision>125</cp:revision>
  <cp:lastPrinted>2022-11-07T20:03:58Z</cp:lastPrinted>
  <dcterms:created xsi:type="dcterms:W3CDTF">2022-10-10T14:15:32Z</dcterms:created>
  <dcterms:modified xsi:type="dcterms:W3CDTF">2022-11-09T01:41:01Z</dcterms:modified>
</cp:coreProperties>
</file>