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ppt/comments/comment16.xml" ContentType="application/vnd.openxmlformats-officedocument.presentationml.comments+xml"/>
  <Override PartName="/ppt/comments/comment17.xml" ContentType="application/vnd.openxmlformats-officedocument.presentationml.comments+xml"/>
  <Override PartName="/ppt/comments/comment18.xml" ContentType="application/vnd.openxmlformats-officedocument.presentationml.comments+xml"/>
  <Override PartName="/ppt/comments/comment19.xml" ContentType="application/vnd.openxmlformats-officedocument.presentationml.comments+xml"/>
  <Override PartName="/ppt/comments/comment20.xml" ContentType="application/vnd.openxmlformats-officedocument.presentationml.comments+xml"/>
  <Override PartName="/ppt/comments/comment21.xml" ContentType="application/vnd.openxmlformats-officedocument.presentationml.comments+xml"/>
  <Override PartName="/ppt/comments/comment22.xml" ContentType="application/vnd.openxmlformats-officedocument.presentationml.comments+xml"/>
  <Override PartName="/ppt/comments/comment23.xml" ContentType="application/vnd.openxmlformats-officedocument.presentationml.comments+xml"/>
  <Override PartName="/ppt/comments/comment24.xml" ContentType="application/vnd.openxmlformats-officedocument.presentationml.comments+xml"/>
  <Override PartName="/ppt/comments/comment25.xml" ContentType="application/vnd.openxmlformats-officedocument.presentationml.comments+xml"/>
  <Override PartName="/ppt/comments/comment26.xml" ContentType="application/vnd.openxmlformats-officedocument.presentationml.comments+xml"/>
  <Override PartName="/ppt/comments/comment27.xml" ContentType="application/vnd.openxmlformats-officedocument.presentationml.comments+xml"/>
  <Override PartName="/ppt/comments/comment28.xml" ContentType="application/vnd.openxmlformats-officedocument.presentationml.comments+xml"/>
  <Override PartName="/ppt/comments/comment29.xml" ContentType="application/vnd.openxmlformats-officedocument.presentationml.comments+xml"/>
  <Override PartName="/ppt/comments/comment30.xml" ContentType="application/vnd.openxmlformats-officedocument.presentationml.comments+xml"/>
  <Override PartName="/ppt/comments/comment31.xml" ContentType="application/vnd.openxmlformats-officedocument.presentationml.comments+xml"/>
  <Override PartName="/ppt/comments/comment32.xml" ContentType="application/vnd.openxmlformats-officedocument.presentationml.comments+xml"/>
  <Override PartName="/ppt/comments/comment33.xml" ContentType="application/vnd.openxmlformats-officedocument.presentationml.comments+xml"/>
  <Override PartName="/ppt/comments/comment34.xml" ContentType="application/vnd.openxmlformats-officedocument.presentationml.comments+xml"/>
  <Override PartName="/ppt/comments/comment35.xml" ContentType="application/vnd.openxmlformats-officedocument.presentationml.comments+xml"/>
  <Override PartName="/ppt/comments/comment36.xml" ContentType="application/vnd.openxmlformats-officedocument.presentationml.comments+xml"/>
  <Override PartName="/ppt/comments/comment37.xml" ContentType="application/vnd.openxmlformats-officedocument.presentationml.comments+xml"/>
  <Override PartName="/ppt/comments/comment38.xml" ContentType="application/vnd.openxmlformats-officedocument.presentationml.comments+xml"/>
  <Override PartName="/ppt/comments/comment39.xml" ContentType="application/vnd.openxmlformats-officedocument.presentationml.comments+xml"/>
  <Override PartName="/ppt/comments/comment40.xml" ContentType="application/vnd.openxmlformats-officedocument.presentationml.comments+xml"/>
  <Override PartName="/ppt/comments/comment41.xml" ContentType="application/vnd.openxmlformats-officedocument.presentationml.comments+xml"/>
  <Override PartName="/ppt/comments/comment42.xml" ContentType="application/vnd.openxmlformats-officedocument.presentationml.comments+xml"/>
  <Override PartName="/ppt/notesSlides/notesSlide1.xml" ContentType="application/vnd.openxmlformats-officedocument.presentationml.notesSlide+xml"/>
  <Override PartName="/ppt/comments/comment43.xml" ContentType="application/vnd.openxmlformats-officedocument.presentationml.comments+xml"/>
  <Override PartName="/ppt/comments/comment44.xml" ContentType="application/vnd.openxmlformats-officedocument.presentationml.comments+xml"/>
  <Override PartName="/ppt/comments/comment45.xml" ContentType="application/vnd.openxmlformats-officedocument.presentationml.comments+xml"/>
  <Override PartName="/ppt/comments/comment46.xml" ContentType="application/vnd.openxmlformats-officedocument.presentationml.comments+xml"/>
  <Override PartName="/ppt/comments/comment47.xml" ContentType="application/vnd.openxmlformats-officedocument.presentationml.comments+xml"/>
  <Override PartName="/ppt/comments/comment48.xml" ContentType="application/vnd.openxmlformats-officedocument.presentationml.comments+xml"/>
  <Override PartName="/ppt/comments/comment49.xml" ContentType="application/vnd.openxmlformats-officedocument.presentationml.comments+xml"/>
  <Override PartName="/ppt/comments/comment50.xml" ContentType="application/vnd.openxmlformats-officedocument.presentationml.comments+xml"/>
  <Override PartName="/ppt/comments/comment51.xml" ContentType="application/vnd.openxmlformats-officedocument.presentationml.comments+xml"/>
  <Override PartName="/ppt/comments/comment52.xml" ContentType="application/vnd.openxmlformats-officedocument.presentationml.comments+xml"/>
  <Override PartName="/ppt/comments/comment53.xml" ContentType="application/vnd.openxmlformats-officedocument.presentationml.comments+xml"/>
  <Override PartName="/ppt/comments/comment54.xml" ContentType="application/vnd.openxmlformats-officedocument.presentationml.comments+xml"/>
  <Override PartName="/ppt/comments/comment5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258" r:id="rId4"/>
    <p:sldId id="262" r:id="rId5"/>
    <p:sldId id="264" r:id="rId6"/>
    <p:sldId id="263" r:id="rId7"/>
    <p:sldId id="265"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2" r:id="rId51"/>
    <p:sldId id="311" r:id="rId52"/>
    <p:sldId id="310" r:id="rId53"/>
    <p:sldId id="313" r:id="rId54"/>
    <p:sldId id="314" r:id="rId55"/>
    <p:sldId id="315" r:id="rId56"/>
    <p:sldId id="316" r:id="rId57"/>
    <p:sldId id="317" r:id="rId58"/>
    <p:sldId id="318" r:id="rId59"/>
    <p:sldId id="319" r:id="rId60"/>
    <p:sldId id="320" r:id="rId6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bunal de Justicia del Estado de México" initials="TJAEM" lastIdx="3" clrIdx="0">
    <p:extLst>
      <p:ext uri="{19B8F6BF-5375-455C-9EA6-DF929625EA0E}">
        <p15:presenceInfo xmlns:p15="http://schemas.microsoft.com/office/powerpoint/2012/main" userId="Tribunal de Justicia del Estado de Méxic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116" d="100"/>
          <a:sy n="116" d="100"/>
        </p:scale>
        <p:origin x="3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23.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24.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25.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26.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27.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28.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29.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30.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31.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32.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33.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34.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35.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36.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37.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38.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39.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40.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41.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42.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43.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44.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45.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46.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47.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48.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49.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50.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51.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52.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53.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54.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55.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2-11-07T13:52:10.320" idx="1">
    <p:pos x="6847" y="876"/>
    <p:text/>
    <p:extLst>
      <p:ext uri="{C676402C-5697-4E1C-873F-D02D1690AC5C}">
        <p15:threadingInfo xmlns:p15="http://schemas.microsoft.com/office/powerpoint/2012/main" timeZoneBias="360"/>
      </p:ext>
    </p:extLst>
  </p:cm>
  <p:cm authorId="1" dt="2022-11-07T13:52:39.667" idx="2">
    <p:pos x="6977" y="122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16C67A-CD47-4AF3-A9BA-DF06CA421E4E}" type="datetimeFigureOut">
              <a:rPr lang="es-ES" smtClean="0"/>
              <a:t>08/11/2022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D3F0A-696D-4A90-9B01-5F488A809F7F}" type="slidenum">
              <a:rPr lang="es-ES" smtClean="0"/>
              <a:t>‹Nº›</a:t>
            </a:fld>
            <a:endParaRPr lang="es-ES"/>
          </a:p>
        </p:txBody>
      </p:sp>
    </p:spTree>
    <p:extLst>
      <p:ext uri="{BB962C8B-B14F-4D97-AF65-F5344CB8AC3E}">
        <p14:creationId xmlns:p14="http://schemas.microsoft.com/office/powerpoint/2010/main" val="1309466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BDD3F0A-696D-4A90-9B01-5F488A809F7F}" type="slidenum">
              <a:rPr lang="es-ES" smtClean="0"/>
              <a:t>48</a:t>
            </a:fld>
            <a:endParaRPr lang="es-ES"/>
          </a:p>
        </p:txBody>
      </p:sp>
    </p:spTree>
    <p:extLst>
      <p:ext uri="{BB962C8B-B14F-4D97-AF65-F5344CB8AC3E}">
        <p14:creationId xmlns:p14="http://schemas.microsoft.com/office/powerpoint/2010/main" val="2714377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0FBC16C-E705-F7F6-F6C1-23CA28D7F50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xmlns="" id="{599E6380-DB6C-56A3-2325-8D94282A96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xmlns="" id="{0B32D998-A2A8-C59E-CA0C-DCCAB27FD819}"/>
              </a:ext>
            </a:extLst>
          </p:cNvPr>
          <p:cNvSpPr>
            <a:spLocks noGrp="1"/>
          </p:cNvSpPr>
          <p:nvPr>
            <p:ph type="dt" sz="half" idx="10"/>
          </p:nvPr>
        </p:nvSpPr>
        <p:spPr/>
        <p:txBody>
          <a:bodyPr/>
          <a:lstStyle/>
          <a:p>
            <a:fld id="{BD10906D-5AB5-437D-81AA-C3DFB2A0E35D}" type="datetimeFigureOut">
              <a:rPr lang="es-MX" smtClean="0"/>
              <a:t>08/11/2022</a:t>
            </a:fld>
            <a:endParaRPr lang="es-MX"/>
          </a:p>
        </p:txBody>
      </p:sp>
      <p:sp>
        <p:nvSpPr>
          <p:cNvPr id="5" name="Marcador de pie de página 4">
            <a:extLst>
              <a:ext uri="{FF2B5EF4-FFF2-40B4-BE49-F238E27FC236}">
                <a16:creationId xmlns:a16="http://schemas.microsoft.com/office/drawing/2014/main" xmlns="" id="{576C7B02-E05D-85EF-6BEE-93C589A3624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E881A549-D5AB-D71F-6882-FC4B516087AC}"/>
              </a:ext>
            </a:extLst>
          </p:cNvPr>
          <p:cNvSpPr>
            <a:spLocks noGrp="1"/>
          </p:cNvSpPr>
          <p:nvPr>
            <p:ph type="sldNum" sz="quarter" idx="12"/>
          </p:nvPr>
        </p:nvSpPr>
        <p:spPr/>
        <p:txBody>
          <a:bodyPr/>
          <a:lstStyle/>
          <a:p>
            <a:fld id="{F74848A0-8B50-4AC2-9AFE-0C2D52BC3AD6}" type="slidenum">
              <a:rPr lang="es-MX" smtClean="0"/>
              <a:t>‹Nº›</a:t>
            </a:fld>
            <a:endParaRPr lang="es-MX"/>
          </a:p>
        </p:txBody>
      </p:sp>
    </p:spTree>
    <p:extLst>
      <p:ext uri="{BB962C8B-B14F-4D97-AF65-F5344CB8AC3E}">
        <p14:creationId xmlns:p14="http://schemas.microsoft.com/office/powerpoint/2010/main" val="6641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8913B25-38C6-9816-D88C-D6CFB473D4E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F3B8E565-B08A-9122-2EEF-B8D7628C06E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8A68735B-47E1-CBB1-4EAB-46ECEC0BD734}"/>
              </a:ext>
            </a:extLst>
          </p:cNvPr>
          <p:cNvSpPr>
            <a:spLocks noGrp="1"/>
          </p:cNvSpPr>
          <p:nvPr>
            <p:ph type="dt" sz="half" idx="10"/>
          </p:nvPr>
        </p:nvSpPr>
        <p:spPr/>
        <p:txBody>
          <a:bodyPr/>
          <a:lstStyle/>
          <a:p>
            <a:fld id="{BD10906D-5AB5-437D-81AA-C3DFB2A0E35D}" type="datetimeFigureOut">
              <a:rPr lang="es-MX" smtClean="0"/>
              <a:t>08/11/2022</a:t>
            </a:fld>
            <a:endParaRPr lang="es-MX"/>
          </a:p>
        </p:txBody>
      </p:sp>
      <p:sp>
        <p:nvSpPr>
          <p:cNvPr id="5" name="Marcador de pie de página 4">
            <a:extLst>
              <a:ext uri="{FF2B5EF4-FFF2-40B4-BE49-F238E27FC236}">
                <a16:creationId xmlns:a16="http://schemas.microsoft.com/office/drawing/2014/main" xmlns="" id="{8DA08539-8624-04FA-3C75-83F2EFAF57B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5AB8ACEE-2B28-8D84-9350-6C49F39AF441}"/>
              </a:ext>
            </a:extLst>
          </p:cNvPr>
          <p:cNvSpPr>
            <a:spLocks noGrp="1"/>
          </p:cNvSpPr>
          <p:nvPr>
            <p:ph type="sldNum" sz="quarter" idx="12"/>
          </p:nvPr>
        </p:nvSpPr>
        <p:spPr/>
        <p:txBody>
          <a:bodyPr/>
          <a:lstStyle/>
          <a:p>
            <a:fld id="{F74848A0-8B50-4AC2-9AFE-0C2D52BC3AD6}" type="slidenum">
              <a:rPr lang="es-MX" smtClean="0"/>
              <a:t>‹Nº›</a:t>
            </a:fld>
            <a:endParaRPr lang="es-MX"/>
          </a:p>
        </p:txBody>
      </p:sp>
    </p:spTree>
    <p:extLst>
      <p:ext uri="{BB962C8B-B14F-4D97-AF65-F5344CB8AC3E}">
        <p14:creationId xmlns:p14="http://schemas.microsoft.com/office/powerpoint/2010/main" val="1879418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5BE54CF1-FC5F-DC17-025C-CA59209A73C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46FE963F-2BC5-DD52-37DD-1C6F64DA83C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FD9D2762-1529-9177-31DF-32A486FB2FDE}"/>
              </a:ext>
            </a:extLst>
          </p:cNvPr>
          <p:cNvSpPr>
            <a:spLocks noGrp="1"/>
          </p:cNvSpPr>
          <p:nvPr>
            <p:ph type="dt" sz="half" idx="10"/>
          </p:nvPr>
        </p:nvSpPr>
        <p:spPr/>
        <p:txBody>
          <a:bodyPr/>
          <a:lstStyle/>
          <a:p>
            <a:fld id="{BD10906D-5AB5-437D-81AA-C3DFB2A0E35D}" type="datetimeFigureOut">
              <a:rPr lang="es-MX" smtClean="0"/>
              <a:t>08/11/2022</a:t>
            </a:fld>
            <a:endParaRPr lang="es-MX"/>
          </a:p>
        </p:txBody>
      </p:sp>
      <p:sp>
        <p:nvSpPr>
          <p:cNvPr id="5" name="Marcador de pie de página 4">
            <a:extLst>
              <a:ext uri="{FF2B5EF4-FFF2-40B4-BE49-F238E27FC236}">
                <a16:creationId xmlns:a16="http://schemas.microsoft.com/office/drawing/2014/main" xmlns="" id="{D1296563-B2E7-0A65-B96C-8ACA416B49A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609543BC-29E4-119C-C5F4-E4BE2500FED0}"/>
              </a:ext>
            </a:extLst>
          </p:cNvPr>
          <p:cNvSpPr>
            <a:spLocks noGrp="1"/>
          </p:cNvSpPr>
          <p:nvPr>
            <p:ph type="sldNum" sz="quarter" idx="12"/>
          </p:nvPr>
        </p:nvSpPr>
        <p:spPr/>
        <p:txBody>
          <a:bodyPr/>
          <a:lstStyle/>
          <a:p>
            <a:fld id="{F74848A0-8B50-4AC2-9AFE-0C2D52BC3AD6}" type="slidenum">
              <a:rPr lang="es-MX" smtClean="0"/>
              <a:t>‹Nº›</a:t>
            </a:fld>
            <a:endParaRPr lang="es-MX"/>
          </a:p>
        </p:txBody>
      </p:sp>
    </p:spTree>
    <p:extLst>
      <p:ext uri="{BB962C8B-B14F-4D97-AF65-F5344CB8AC3E}">
        <p14:creationId xmlns:p14="http://schemas.microsoft.com/office/powerpoint/2010/main" val="1335332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683043B-32F0-EB3B-E072-38BBB331FD3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3D3CCC31-CE3C-3C70-60AB-81FB659AF79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00B35E5E-6BED-B8B5-527C-B238E04D163F}"/>
              </a:ext>
            </a:extLst>
          </p:cNvPr>
          <p:cNvSpPr>
            <a:spLocks noGrp="1"/>
          </p:cNvSpPr>
          <p:nvPr>
            <p:ph type="dt" sz="half" idx="10"/>
          </p:nvPr>
        </p:nvSpPr>
        <p:spPr/>
        <p:txBody>
          <a:bodyPr/>
          <a:lstStyle/>
          <a:p>
            <a:fld id="{BD10906D-5AB5-437D-81AA-C3DFB2A0E35D}" type="datetimeFigureOut">
              <a:rPr lang="es-MX" smtClean="0"/>
              <a:t>08/11/2022</a:t>
            </a:fld>
            <a:endParaRPr lang="es-MX"/>
          </a:p>
        </p:txBody>
      </p:sp>
      <p:sp>
        <p:nvSpPr>
          <p:cNvPr id="5" name="Marcador de pie de página 4">
            <a:extLst>
              <a:ext uri="{FF2B5EF4-FFF2-40B4-BE49-F238E27FC236}">
                <a16:creationId xmlns:a16="http://schemas.microsoft.com/office/drawing/2014/main" xmlns="" id="{551BDB6E-2550-0430-6502-E3D4757A1B8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22BE0F5A-20ED-05C1-A160-248DA1BF38D6}"/>
              </a:ext>
            </a:extLst>
          </p:cNvPr>
          <p:cNvSpPr>
            <a:spLocks noGrp="1"/>
          </p:cNvSpPr>
          <p:nvPr>
            <p:ph type="sldNum" sz="quarter" idx="12"/>
          </p:nvPr>
        </p:nvSpPr>
        <p:spPr/>
        <p:txBody>
          <a:bodyPr/>
          <a:lstStyle/>
          <a:p>
            <a:fld id="{F74848A0-8B50-4AC2-9AFE-0C2D52BC3AD6}" type="slidenum">
              <a:rPr lang="es-MX" smtClean="0"/>
              <a:t>‹Nº›</a:t>
            </a:fld>
            <a:endParaRPr lang="es-MX"/>
          </a:p>
        </p:txBody>
      </p:sp>
    </p:spTree>
    <p:extLst>
      <p:ext uri="{BB962C8B-B14F-4D97-AF65-F5344CB8AC3E}">
        <p14:creationId xmlns:p14="http://schemas.microsoft.com/office/powerpoint/2010/main" val="4078198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9EED7A8-E9A6-A2CF-075E-E76F25B2770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55DFBF01-7D4D-C116-1854-FAB8CF3F7B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6C873942-6E99-3FB6-5E2F-6CDA41F74C5D}"/>
              </a:ext>
            </a:extLst>
          </p:cNvPr>
          <p:cNvSpPr>
            <a:spLocks noGrp="1"/>
          </p:cNvSpPr>
          <p:nvPr>
            <p:ph type="dt" sz="half" idx="10"/>
          </p:nvPr>
        </p:nvSpPr>
        <p:spPr/>
        <p:txBody>
          <a:bodyPr/>
          <a:lstStyle/>
          <a:p>
            <a:fld id="{BD10906D-5AB5-437D-81AA-C3DFB2A0E35D}" type="datetimeFigureOut">
              <a:rPr lang="es-MX" smtClean="0"/>
              <a:t>08/11/2022</a:t>
            </a:fld>
            <a:endParaRPr lang="es-MX"/>
          </a:p>
        </p:txBody>
      </p:sp>
      <p:sp>
        <p:nvSpPr>
          <p:cNvPr id="5" name="Marcador de pie de página 4">
            <a:extLst>
              <a:ext uri="{FF2B5EF4-FFF2-40B4-BE49-F238E27FC236}">
                <a16:creationId xmlns:a16="http://schemas.microsoft.com/office/drawing/2014/main" xmlns="" id="{38327F80-49A0-D9D9-6EC8-4E920FA624D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32CCCB00-82C3-8CE1-B682-DB7F72013409}"/>
              </a:ext>
            </a:extLst>
          </p:cNvPr>
          <p:cNvSpPr>
            <a:spLocks noGrp="1"/>
          </p:cNvSpPr>
          <p:nvPr>
            <p:ph type="sldNum" sz="quarter" idx="12"/>
          </p:nvPr>
        </p:nvSpPr>
        <p:spPr/>
        <p:txBody>
          <a:bodyPr/>
          <a:lstStyle/>
          <a:p>
            <a:fld id="{F74848A0-8B50-4AC2-9AFE-0C2D52BC3AD6}" type="slidenum">
              <a:rPr lang="es-MX" smtClean="0"/>
              <a:t>‹Nº›</a:t>
            </a:fld>
            <a:endParaRPr lang="es-MX"/>
          </a:p>
        </p:txBody>
      </p:sp>
    </p:spTree>
    <p:extLst>
      <p:ext uri="{BB962C8B-B14F-4D97-AF65-F5344CB8AC3E}">
        <p14:creationId xmlns:p14="http://schemas.microsoft.com/office/powerpoint/2010/main" val="1294742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9C7657-0384-6C77-D6C8-B55C117E2D5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C4BB7C1F-D498-8D0E-B3D1-085441C6578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xmlns="" id="{FDD2B880-E7EB-02CD-F6AB-01464D8333B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xmlns="" id="{06F9ECBA-F14E-0F12-CBF2-288B5DA5A601}"/>
              </a:ext>
            </a:extLst>
          </p:cNvPr>
          <p:cNvSpPr>
            <a:spLocks noGrp="1"/>
          </p:cNvSpPr>
          <p:nvPr>
            <p:ph type="dt" sz="half" idx="10"/>
          </p:nvPr>
        </p:nvSpPr>
        <p:spPr/>
        <p:txBody>
          <a:bodyPr/>
          <a:lstStyle/>
          <a:p>
            <a:fld id="{BD10906D-5AB5-437D-81AA-C3DFB2A0E35D}" type="datetimeFigureOut">
              <a:rPr lang="es-MX" smtClean="0"/>
              <a:t>08/11/2022</a:t>
            </a:fld>
            <a:endParaRPr lang="es-MX"/>
          </a:p>
        </p:txBody>
      </p:sp>
      <p:sp>
        <p:nvSpPr>
          <p:cNvPr id="6" name="Marcador de pie de página 5">
            <a:extLst>
              <a:ext uri="{FF2B5EF4-FFF2-40B4-BE49-F238E27FC236}">
                <a16:creationId xmlns:a16="http://schemas.microsoft.com/office/drawing/2014/main" xmlns="" id="{A269FB45-9B9B-014C-F38D-05E2ED6095B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215C8A08-0B3C-7BA4-BB98-5BB37E3D2BB0}"/>
              </a:ext>
            </a:extLst>
          </p:cNvPr>
          <p:cNvSpPr>
            <a:spLocks noGrp="1"/>
          </p:cNvSpPr>
          <p:nvPr>
            <p:ph type="sldNum" sz="quarter" idx="12"/>
          </p:nvPr>
        </p:nvSpPr>
        <p:spPr/>
        <p:txBody>
          <a:bodyPr/>
          <a:lstStyle/>
          <a:p>
            <a:fld id="{F74848A0-8B50-4AC2-9AFE-0C2D52BC3AD6}" type="slidenum">
              <a:rPr lang="es-MX" smtClean="0"/>
              <a:t>‹Nº›</a:t>
            </a:fld>
            <a:endParaRPr lang="es-MX"/>
          </a:p>
        </p:txBody>
      </p:sp>
    </p:spTree>
    <p:extLst>
      <p:ext uri="{BB962C8B-B14F-4D97-AF65-F5344CB8AC3E}">
        <p14:creationId xmlns:p14="http://schemas.microsoft.com/office/powerpoint/2010/main" val="370366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874C556-33DF-8BD9-D471-0CB090C1692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B33AE897-D75F-9880-81C7-2AFCFA1B6B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337E400B-CE6E-1D63-DB30-F66AC739577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xmlns="" id="{402FA827-C62B-CD92-1A9E-DDF3BF5B19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1FF22F7C-D42C-A666-046B-5A5FEC61718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xmlns="" id="{4C03D33B-1476-C102-391F-D9F631169C31}"/>
              </a:ext>
            </a:extLst>
          </p:cNvPr>
          <p:cNvSpPr>
            <a:spLocks noGrp="1"/>
          </p:cNvSpPr>
          <p:nvPr>
            <p:ph type="dt" sz="half" idx="10"/>
          </p:nvPr>
        </p:nvSpPr>
        <p:spPr/>
        <p:txBody>
          <a:bodyPr/>
          <a:lstStyle/>
          <a:p>
            <a:fld id="{BD10906D-5AB5-437D-81AA-C3DFB2A0E35D}" type="datetimeFigureOut">
              <a:rPr lang="es-MX" smtClean="0"/>
              <a:t>08/11/2022</a:t>
            </a:fld>
            <a:endParaRPr lang="es-MX"/>
          </a:p>
        </p:txBody>
      </p:sp>
      <p:sp>
        <p:nvSpPr>
          <p:cNvPr id="8" name="Marcador de pie de página 7">
            <a:extLst>
              <a:ext uri="{FF2B5EF4-FFF2-40B4-BE49-F238E27FC236}">
                <a16:creationId xmlns:a16="http://schemas.microsoft.com/office/drawing/2014/main" xmlns="" id="{14B5BED7-F123-64A6-F0FD-1074F34BEC2D}"/>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xmlns="" id="{49FD9B98-A8CC-EE91-502E-CBC25E96F481}"/>
              </a:ext>
            </a:extLst>
          </p:cNvPr>
          <p:cNvSpPr>
            <a:spLocks noGrp="1"/>
          </p:cNvSpPr>
          <p:nvPr>
            <p:ph type="sldNum" sz="quarter" idx="12"/>
          </p:nvPr>
        </p:nvSpPr>
        <p:spPr/>
        <p:txBody>
          <a:bodyPr/>
          <a:lstStyle/>
          <a:p>
            <a:fld id="{F74848A0-8B50-4AC2-9AFE-0C2D52BC3AD6}" type="slidenum">
              <a:rPr lang="es-MX" smtClean="0"/>
              <a:t>‹Nº›</a:t>
            </a:fld>
            <a:endParaRPr lang="es-MX"/>
          </a:p>
        </p:txBody>
      </p:sp>
    </p:spTree>
    <p:extLst>
      <p:ext uri="{BB962C8B-B14F-4D97-AF65-F5344CB8AC3E}">
        <p14:creationId xmlns:p14="http://schemas.microsoft.com/office/powerpoint/2010/main" val="3783228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A8472C-44A7-34F8-1714-BD45CB8C92A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xmlns="" id="{14F240AF-5095-C36E-5649-77070827A6E1}"/>
              </a:ext>
            </a:extLst>
          </p:cNvPr>
          <p:cNvSpPr>
            <a:spLocks noGrp="1"/>
          </p:cNvSpPr>
          <p:nvPr>
            <p:ph type="dt" sz="half" idx="10"/>
          </p:nvPr>
        </p:nvSpPr>
        <p:spPr/>
        <p:txBody>
          <a:bodyPr/>
          <a:lstStyle/>
          <a:p>
            <a:fld id="{BD10906D-5AB5-437D-81AA-C3DFB2A0E35D}" type="datetimeFigureOut">
              <a:rPr lang="es-MX" smtClean="0"/>
              <a:t>08/11/2022</a:t>
            </a:fld>
            <a:endParaRPr lang="es-MX"/>
          </a:p>
        </p:txBody>
      </p:sp>
      <p:sp>
        <p:nvSpPr>
          <p:cNvPr id="4" name="Marcador de pie de página 3">
            <a:extLst>
              <a:ext uri="{FF2B5EF4-FFF2-40B4-BE49-F238E27FC236}">
                <a16:creationId xmlns:a16="http://schemas.microsoft.com/office/drawing/2014/main" xmlns="" id="{26C2670E-0658-D44C-1788-C5C3624A3020}"/>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xmlns="" id="{1C852CF0-6164-53C2-D598-905E1AF3FBCB}"/>
              </a:ext>
            </a:extLst>
          </p:cNvPr>
          <p:cNvSpPr>
            <a:spLocks noGrp="1"/>
          </p:cNvSpPr>
          <p:nvPr>
            <p:ph type="sldNum" sz="quarter" idx="12"/>
          </p:nvPr>
        </p:nvSpPr>
        <p:spPr/>
        <p:txBody>
          <a:bodyPr/>
          <a:lstStyle/>
          <a:p>
            <a:fld id="{F74848A0-8B50-4AC2-9AFE-0C2D52BC3AD6}" type="slidenum">
              <a:rPr lang="es-MX" smtClean="0"/>
              <a:t>‹Nº›</a:t>
            </a:fld>
            <a:endParaRPr lang="es-MX"/>
          </a:p>
        </p:txBody>
      </p:sp>
    </p:spTree>
    <p:extLst>
      <p:ext uri="{BB962C8B-B14F-4D97-AF65-F5344CB8AC3E}">
        <p14:creationId xmlns:p14="http://schemas.microsoft.com/office/powerpoint/2010/main" val="73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E20FD9D7-FF74-217B-9C49-8F9634E744BD}"/>
              </a:ext>
            </a:extLst>
          </p:cNvPr>
          <p:cNvSpPr>
            <a:spLocks noGrp="1"/>
          </p:cNvSpPr>
          <p:nvPr>
            <p:ph type="dt" sz="half" idx="10"/>
          </p:nvPr>
        </p:nvSpPr>
        <p:spPr/>
        <p:txBody>
          <a:bodyPr/>
          <a:lstStyle/>
          <a:p>
            <a:fld id="{BD10906D-5AB5-437D-81AA-C3DFB2A0E35D}" type="datetimeFigureOut">
              <a:rPr lang="es-MX" smtClean="0"/>
              <a:t>08/11/2022</a:t>
            </a:fld>
            <a:endParaRPr lang="es-MX"/>
          </a:p>
        </p:txBody>
      </p:sp>
      <p:sp>
        <p:nvSpPr>
          <p:cNvPr id="3" name="Marcador de pie de página 2">
            <a:extLst>
              <a:ext uri="{FF2B5EF4-FFF2-40B4-BE49-F238E27FC236}">
                <a16:creationId xmlns:a16="http://schemas.microsoft.com/office/drawing/2014/main" xmlns="" id="{9C85AFAC-6853-1CC7-FE0D-97FEA27EDAC4}"/>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xmlns="" id="{E9556385-AB34-0B4F-FB3B-3F040A7998F5}"/>
              </a:ext>
            </a:extLst>
          </p:cNvPr>
          <p:cNvSpPr>
            <a:spLocks noGrp="1"/>
          </p:cNvSpPr>
          <p:nvPr>
            <p:ph type="sldNum" sz="quarter" idx="12"/>
          </p:nvPr>
        </p:nvSpPr>
        <p:spPr/>
        <p:txBody>
          <a:bodyPr/>
          <a:lstStyle/>
          <a:p>
            <a:fld id="{F74848A0-8B50-4AC2-9AFE-0C2D52BC3AD6}" type="slidenum">
              <a:rPr lang="es-MX" smtClean="0"/>
              <a:t>‹Nº›</a:t>
            </a:fld>
            <a:endParaRPr lang="es-MX"/>
          </a:p>
        </p:txBody>
      </p:sp>
    </p:spTree>
    <p:extLst>
      <p:ext uri="{BB962C8B-B14F-4D97-AF65-F5344CB8AC3E}">
        <p14:creationId xmlns:p14="http://schemas.microsoft.com/office/powerpoint/2010/main" val="136499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9A103D-1C65-21D5-D930-8F7D5EB7394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C01B51B7-9FDA-1AF3-821D-4D21370F8C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xmlns="" id="{CFCF8D67-0622-15DC-9293-C9B0365369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5F33DC33-BE37-079A-641D-AC15FE423B7F}"/>
              </a:ext>
            </a:extLst>
          </p:cNvPr>
          <p:cNvSpPr>
            <a:spLocks noGrp="1"/>
          </p:cNvSpPr>
          <p:nvPr>
            <p:ph type="dt" sz="half" idx="10"/>
          </p:nvPr>
        </p:nvSpPr>
        <p:spPr/>
        <p:txBody>
          <a:bodyPr/>
          <a:lstStyle/>
          <a:p>
            <a:fld id="{BD10906D-5AB5-437D-81AA-C3DFB2A0E35D}" type="datetimeFigureOut">
              <a:rPr lang="es-MX" smtClean="0"/>
              <a:t>08/11/2022</a:t>
            </a:fld>
            <a:endParaRPr lang="es-MX"/>
          </a:p>
        </p:txBody>
      </p:sp>
      <p:sp>
        <p:nvSpPr>
          <p:cNvPr id="6" name="Marcador de pie de página 5">
            <a:extLst>
              <a:ext uri="{FF2B5EF4-FFF2-40B4-BE49-F238E27FC236}">
                <a16:creationId xmlns:a16="http://schemas.microsoft.com/office/drawing/2014/main" xmlns="" id="{D8C2E156-47F1-E294-3F16-C2D4D63D277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93EB41BC-E1ED-E30A-8813-AB5E09C5F112}"/>
              </a:ext>
            </a:extLst>
          </p:cNvPr>
          <p:cNvSpPr>
            <a:spLocks noGrp="1"/>
          </p:cNvSpPr>
          <p:nvPr>
            <p:ph type="sldNum" sz="quarter" idx="12"/>
          </p:nvPr>
        </p:nvSpPr>
        <p:spPr/>
        <p:txBody>
          <a:bodyPr/>
          <a:lstStyle/>
          <a:p>
            <a:fld id="{F74848A0-8B50-4AC2-9AFE-0C2D52BC3AD6}" type="slidenum">
              <a:rPr lang="es-MX" smtClean="0"/>
              <a:t>‹Nº›</a:t>
            </a:fld>
            <a:endParaRPr lang="es-MX"/>
          </a:p>
        </p:txBody>
      </p:sp>
    </p:spTree>
    <p:extLst>
      <p:ext uri="{BB962C8B-B14F-4D97-AF65-F5344CB8AC3E}">
        <p14:creationId xmlns:p14="http://schemas.microsoft.com/office/powerpoint/2010/main" val="813416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AD5FDE-9A87-322E-BA45-896AB43C27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xmlns="" id="{4A3A3F55-07CF-1828-4DA2-83037FACE7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xmlns="" id="{DE7E2349-B414-195F-0538-5F48506AC8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169F5EB3-53B5-E9AC-CFF3-79E7BADD85BC}"/>
              </a:ext>
            </a:extLst>
          </p:cNvPr>
          <p:cNvSpPr>
            <a:spLocks noGrp="1"/>
          </p:cNvSpPr>
          <p:nvPr>
            <p:ph type="dt" sz="half" idx="10"/>
          </p:nvPr>
        </p:nvSpPr>
        <p:spPr/>
        <p:txBody>
          <a:bodyPr/>
          <a:lstStyle/>
          <a:p>
            <a:fld id="{BD10906D-5AB5-437D-81AA-C3DFB2A0E35D}" type="datetimeFigureOut">
              <a:rPr lang="es-MX" smtClean="0"/>
              <a:t>08/11/2022</a:t>
            </a:fld>
            <a:endParaRPr lang="es-MX"/>
          </a:p>
        </p:txBody>
      </p:sp>
      <p:sp>
        <p:nvSpPr>
          <p:cNvPr id="6" name="Marcador de pie de página 5">
            <a:extLst>
              <a:ext uri="{FF2B5EF4-FFF2-40B4-BE49-F238E27FC236}">
                <a16:creationId xmlns:a16="http://schemas.microsoft.com/office/drawing/2014/main" xmlns="" id="{787652E0-87FD-AAF9-AF6E-1CFF5FFDC4F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8FD5EBBB-CF7E-B09B-E19A-F9EEFA4D97BD}"/>
              </a:ext>
            </a:extLst>
          </p:cNvPr>
          <p:cNvSpPr>
            <a:spLocks noGrp="1"/>
          </p:cNvSpPr>
          <p:nvPr>
            <p:ph type="sldNum" sz="quarter" idx="12"/>
          </p:nvPr>
        </p:nvSpPr>
        <p:spPr/>
        <p:txBody>
          <a:bodyPr/>
          <a:lstStyle/>
          <a:p>
            <a:fld id="{F74848A0-8B50-4AC2-9AFE-0C2D52BC3AD6}" type="slidenum">
              <a:rPr lang="es-MX" smtClean="0"/>
              <a:t>‹Nº›</a:t>
            </a:fld>
            <a:endParaRPr lang="es-MX"/>
          </a:p>
        </p:txBody>
      </p:sp>
    </p:spTree>
    <p:extLst>
      <p:ext uri="{BB962C8B-B14F-4D97-AF65-F5344CB8AC3E}">
        <p14:creationId xmlns:p14="http://schemas.microsoft.com/office/powerpoint/2010/main" val="1604059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8707B002-CE91-772F-F8C5-97E6088B62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6E196DA2-ED29-86FA-3A34-B78493D828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600A3363-FBA1-EED3-C6BB-B29BC1BDB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0906D-5AB5-437D-81AA-C3DFB2A0E35D}" type="datetimeFigureOut">
              <a:rPr lang="es-MX" smtClean="0"/>
              <a:t>08/11/2022</a:t>
            </a:fld>
            <a:endParaRPr lang="es-MX"/>
          </a:p>
        </p:txBody>
      </p:sp>
      <p:sp>
        <p:nvSpPr>
          <p:cNvPr id="5" name="Marcador de pie de página 4">
            <a:extLst>
              <a:ext uri="{FF2B5EF4-FFF2-40B4-BE49-F238E27FC236}">
                <a16:creationId xmlns:a16="http://schemas.microsoft.com/office/drawing/2014/main" xmlns="" id="{274B48F3-7083-C0F5-FEFC-2A1C986EFF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xmlns="" id="{52D7A21F-73ED-EBE1-D6DC-ACD97893AF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4848A0-8B50-4AC2-9AFE-0C2D52BC3AD6}" type="slidenum">
              <a:rPr lang="es-MX" smtClean="0"/>
              <a:t>‹Nº›</a:t>
            </a:fld>
            <a:endParaRPr lang="es-MX"/>
          </a:p>
        </p:txBody>
      </p:sp>
    </p:spTree>
    <p:extLst>
      <p:ext uri="{BB962C8B-B14F-4D97-AF65-F5344CB8AC3E}">
        <p14:creationId xmlns:p14="http://schemas.microsoft.com/office/powerpoint/2010/main" val="3483298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6.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7.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8.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9.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20.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2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2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2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24.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25.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26.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27.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28.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omments" Target="../comments/comment29.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30.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3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omments" Target="../comments/comment3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omments" Target="../comments/comment3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34.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omments" Target="../comments/comment35.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omments" Target="../comments/comment36.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omments" Target="../comments/comment37.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omments" Target="../comments/comment38.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omments" Target="../comments/comment39.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omments" Target="../comments/comment40.xml"/></Relationships>
</file>

<file path=ppt/slides/_rels/slide46.xml.rels><?xml version="1.0" encoding="UTF-8" standalone="yes"?>
<Relationships xmlns="http://schemas.openxmlformats.org/package/2006/relationships"><Relationship Id="rId3" Type="http://schemas.openxmlformats.org/officeDocument/2006/relationships/comments" Target="../comments/comment4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omments" Target="../comments/comment4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43.xml"/></Relationships>
</file>

<file path=ppt/slides/_rels/slide49.xml.rels><?xml version="1.0" encoding="UTF-8" standalone="yes"?>
<Relationships xmlns="http://schemas.openxmlformats.org/package/2006/relationships"><Relationship Id="rId3" Type="http://schemas.openxmlformats.org/officeDocument/2006/relationships/comments" Target="../comments/comment44.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omments" Target="../comments/comment45.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omments" Target="../comments/comment46.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omments" Target="../comments/comment47.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omments" Target="../comments/comment48.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omments" Target="../comments/comment49.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omments" Target="../comments/comment50.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omments" Target="../comments/comment5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omments" Target="../comments/comment5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omments" Target="../comments/comment5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omments" Target="../comments/comment54.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omments" Target="../comments/comment55.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5063497-FBF5-7985-40BC-870E8F18AA62}"/>
              </a:ext>
            </a:extLst>
          </p:cNvPr>
          <p:cNvSpPr>
            <a:spLocks noGrp="1"/>
          </p:cNvSpPr>
          <p:nvPr>
            <p:ph type="ctrTitle"/>
          </p:nvPr>
        </p:nvSpPr>
        <p:spPr/>
        <p:txBody>
          <a:bodyPr/>
          <a:lstStyle/>
          <a:p>
            <a:endParaRPr lang="es-MX"/>
          </a:p>
        </p:txBody>
      </p:sp>
      <p:sp>
        <p:nvSpPr>
          <p:cNvPr id="3" name="Subtítulo 2">
            <a:extLst>
              <a:ext uri="{FF2B5EF4-FFF2-40B4-BE49-F238E27FC236}">
                <a16:creationId xmlns:a16="http://schemas.microsoft.com/office/drawing/2014/main" xmlns="" id="{4854AC9E-1F5D-C885-DEFF-3279DB2F9AC0}"/>
              </a:ext>
            </a:extLst>
          </p:cNvPr>
          <p:cNvSpPr>
            <a:spLocks noGrp="1"/>
          </p:cNvSpPr>
          <p:nvPr>
            <p:ph type="subTitle" idx="1"/>
          </p:nvPr>
        </p:nvSpPr>
        <p:spPr/>
        <p:txBody>
          <a:bodyPr/>
          <a:lstStyle/>
          <a:p>
            <a:endParaRPr lang="es-MX"/>
          </a:p>
        </p:txBody>
      </p:sp>
      <p:pic>
        <p:nvPicPr>
          <p:cNvPr id="9" name="Imagen 8">
            <a:extLst>
              <a:ext uri="{FF2B5EF4-FFF2-40B4-BE49-F238E27FC236}">
                <a16:creationId xmlns:a16="http://schemas.microsoft.com/office/drawing/2014/main" xmlns="" id="{6E2F1C4E-1964-3998-97E5-3088EC1D9296}"/>
              </a:ext>
            </a:extLst>
          </p:cNvPr>
          <p:cNvPicPr>
            <a:picLocks noChangeAspect="1"/>
          </p:cNvPicPr>
          <p:nvPr/>
        </p:nvPicPr>
        <p:blipFill>
          <a:blip r:embed="rId2"/>
          <a:stretch>
            <a:fillRect/>
          </a:stretch>
        </p:blipFill>
        <p:spPr>
          <a:xfrm>
            <a:off x="101600" y="0"/>
            <a:ext cx="12192000" cy="6858000"/>
          </a:xfrm>
          <a:prstGeom prst="rect">
            <a:avLst/>
          </a:prstGeom>
        </p:spPr>
      </p:pic>
    </p:spTree>
    <p:extLst>
      <p:ext uri="{BB962C8B-B14F-4D97-AF65-F5344CB8AC3E}">
        <p14:creationId xmlns:p14="http://schemas.microsoft.com/office/powerpoint/2010/main" val="3827545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987552" y="960120"/>
            <a:ext cx="9454896" cy="4524315"/>
          </a:xfrm>
          <a:prstGeom prst="rect">
            <a:avLst/>
          </a:prstGeom>
          <a:noFill/>
        </p:spPr>
        <p:txBody>
          <a:bodyPr wrap="square" rtlCol="0">
            <a:spAutoFit/>
          </a:bodyPr>
          <a:lstStyle/>
          <a:p>
            <a:pPr algn="ctr">
              <a:buClr>
                <a:srgbClr val="FF4D29"/>
              </a:buClr>
            </a:pPr>
            <a:r>
              <a:rPr lang="es-MX" b="1" u="sng" dirty="0">
                <a:solidFill>
                  <a:schemeClr val="tx1">
                    <a:lumMod val="75000"/>
                    <a:lumOff val="25000"/>
                  </a:schemeClr>
                </a:solidFill>
                <a:latin typeface="Arial" panose="020B0604020202020204" pitchFamily="34" charset="0"/>
                <a:ea typeface="Yu Gothic UI Light" panose="020B0300000000000000" pitchFamily="34" charset="-128"/>
                <a:cs typeface="Arial" panose="020B0604020202020204" pitchFamily="34" charset="0"/>
              </a:rPr>
              <a:t>SOBRESEIMIENTO</a:t>
            </a:r>
          </a:p>
          <a:p>
            <a:pPr algn="ctr">
              <a:buClr>
                <a:srgbClr val="FF4D29"/>
              </a:buClr>
            </a:pPr>
            <a:endParaRPr lang="es-MX" b="1" dirty="0">
              <a:solidFill>
                <a:schemeClr val="tx1">
                  <a:lumMod val="75000"/>
                  <a:lumOff val="25000"/>
                </a:schemeClr>
              </a:solidFill>
              <a:latin typeface="Arial" panose="020B0604020202020204" pitchFamily="34" charset="0"/>
              <a:ea typeface="Yu Gothic UI Light" panose="020B0300000000000000" pitchFamily="34" charset="-128"/>
              <a:cs typeface="Arial" panose="020B0604020202020204" pitchFamily="34" charset="0"/>
            </a:endParaRPr>
          </a:p>
          <a:p>
            <a:pPr algn="ctr">
              <a:buClr>
                <a:srgbClr val="FF4D29"/>
              </a:buClr>
            </a:pPr>
            <a:endParaRPr lang="es-MX" b="1" dirty="0">
              <a:solidFill>
                <a:schemeClr val="tx1">
                  <a:lumMod val="75000"/>
                  <a:lumOff val="25000"/>
                </a:schemeClr>
              </a:solidFill>
              <a:latin typeface="Arial" panose="020B0604020202020204" pitchFamily="34" charset="0"/>
              <a:ea typeface="Yu Gothic UI Light" panose="020B0300000000000000" pitchFamily="34" charset="-128"/>
              <a:cs typeface="Arial" panose="020B0604020202020204" pitchFamily="34" charset="0"/>
            </a:endParaRPr>
          </a:p>
          <a:p>
            <a:pPr marL="285750" indent="-285750" algn="just">
              <a:buClr>
                <a:srgbClr val="FF4D29"/>
              </a:buClr>
              <a:buFont typeface="Arial" panose="020B0604020202020204" pitchFamily="34" charset="0"/>
              <a:buChar char="•"/>
            </a:pPr>
            <a:r>
              <a:rPr lang="es-MX" b="1" dirty="0">
                <a:solidFill>
                  <a:schemeClr val="tx1">
                    <a:lumMod val="75000"/>
                    <a:lumOff val="25000"/>
                  </a:schemeClr>
                </a:solidFill>
                <a:latin typeface="Arial" panose="020B0604020202020204" pitchFamily="34" charset="0"/>
                <a:ea typeface="Yu Gothic UI Light" panose="020B0300000000000000" pitchFamily="34" charset="-128"/>
                <a:cs typeface="Arial" panose="020B0604020202020204" pitchFamily="34" charset="0"/>
              </a:rPr>
              <a:t>Cuando se actualice o sobrevenga cualquiera de las causas de improcedencia previstas en la ley;</a:t>
            </a:r>
          </a:p>
          <a:p>
            <a:pPr marL="285750" indent="-285750" algn="just">
              <a:buClr>
                <a:srgbClr val="FF4D29"/>
              </a:buClr>
              <a:buFont typeface="Arial" panose="020B0604020202020204" pitchFamily="34" charset="0"/>
              <a:buChar char="•"/>
            </a:pPr>
            <a:endParaRPr lang="es-MX" b="1" dirty="0">
              <a:solidFill>
                <a:schemeClr val="tx1">
                  <a:lumMod val="75000"/>
                  <a:lumOff val="25000"/>
                </a:schemeClr>
              </a:solidFill>
              <a:latin typeface="Arial" panose="020B0604020202020204" pitchFamily="34" charset="0"/>
              <a:ea typeface="Yu Gothic UI Light" panose="020B0300000000000000" pitchFamily="34" charset="-128"/>
              <a:cs typeface="Arial" panose="020B0604020202020204" pitchFamily="34" charset="0"/>
            </a:endParaRPr>
          </a:p>
          <a:p>
            <a:pPr marL="285750" indent="-285750" algn="just">
              <a:buClr>
                <a:srgbClr val="FF4D29"/>
              </a:buClr>
              <a:buFont typeface="Arial" panose="020B0604020202020204" pitchFamily="34" charset="0"/>
              <a:buChar char="•"/>
            </a:pPr>
            <a:r>
              <a:rPr lang="es-MX" b="1" dirty="0">
                <a:solidFill>
                  <a:schemeClr val="tx1">
                    <a:lumMod val="75000"/>
                    <a:lumOff val="25000"/>
                  </a:schemeClr>
                </a:solidFill>
                <a:latin typeface="Arial" panose="020B0604020202020204" pitchFamily="34" charset="0"/>
                <a:ea typeface="Yu Gothic UI Light" panose="020B0300000000000000" pitchFamily="34" charset="-128"/>
                <a:cs typeface="Arial" panose="020B0604020202020204" pitchFamily="34" charset="0"/>
              </a:rPr>
              <a:t>Cuando por virtud de una reforma legislativa, la falta administrativa que se imputa al presunto responsable haya quedado derogada, o</a:t>
            </a:r>
          </a:p>
          <a:p>
            <a:pPr marL="285750" indent="-285750" algn="just">
              <a:buClr>
                <a:srgbClr val="FF4D29"/>
              </a:buClr>
              <a:buFont typeface="Arial" panose="020B0604020202020204" pitchFamily="34" charset="0"/>
              <a:buChar char="•"/>
            </a:pPr>
            <a:endParaRPr lang="es-MX" b="1" dirty="0">
              <a:solidFill>
                <a:schemeClr val="tx1">
                  <a:lumMod val="75000"/>
                  <a:lumOff val="25000"/>
                </a:schemeClr>
              </a:solidFill>
              <a:latin typeface="Arial" panose="020B0604020202020204" pitchFamily="34" charset="0"/>
              <a:ea typeface="Yu Gothic UI Light" panose="020B0300000000000000" pitchFamily="34" charset="-128"/>
              <a:cs typeface="Arial" panose="020B0604020202020204" pitchFamily="34" charset="0"/>
            </a:endParaRPr>
          </a:p>
          <a:p>
            <a:pPr marL="285750" indent="-285750" algn="just">
              <a:buClr>
                <a:srgbClr val="FF4D29"/>
              </a:buClr>
              <a:buFont typeface="Arial" panose="020B0604020202020204" pitchFamily="34" charset="0"/>
              <a:buChar char="•"/>
            </a:pPr>
            <a:r>
              <a:rPr lang="es-MX" b="1" dirty="0">
                <a:solidFill>
                  <a:schemeClr val="tx1">
                    <a:lumMod val="75000"/>
                    <a:lumOff val="25000"/>
                  </a:schemeClr>
                </a:solidFill>
                <a:latin typeface="Arial" panose="020B0604020202020204" pitchFamily="34" charset="0"/>
                <a:ea typeface="Yu Gothic UI Light" panose="020B0300000000000000" pitchFamily="34" charset="-128"/>
                <a:cs typeface="Arial" panose="020B0604020202020204" pitchFamily="34" charset="0"/>
              </a:rPr>
              <a:t>Cuando el señalado como presunto responsable muera durante el procedimiento de responsabilidad administrativa. </a:t>
            </a:r>
          </a:p>
          <a:p>
            <a:pPr marL="285750" indent="-285750" algn="just">
              <a:buClr>
                <a:srgbClr val="FF4D29"/>
              </a:buClr>
              <a:buFont typeface="Arial" panose="020B0604020202020204" pitchFamily="34" charset="0"/>
              <a:buChar char="•"/>
            </a:pPr>
            <a:endParaRPr lang="es-MX" b="1" dirty="0">
              <a:solidFill>
                <a:schemeClr val="tx1">
                  <a:lumMod val="75000"/>
                  <a:lumOff val="25000"/>
                </a:schemeClr>
              </a:solidFill>
              <a:latin typeface="Arial" panose="020B0604020202020204" pitchFamily="34" charset="0"/>
              <a:ea typeface="Yu Gothic UI Light" panose="020B0300000000000000" pitchFamily="34" charset="-128"/>
              <a:cs typeface="Arial" panose="020B0604020202020204" pitchFamily="34" charset="0"/>
            </a:endParaRPr>
          </a:p>
          <a:p>
            <a:pPr marL="285750" indent="-285750" algn="just">
              <a:buClr>
                <a:srgbClr val="FF4D29"/>
              </a:buClr>
              <a:buFont typeface="Arial" panose="020B0604020202020204" pitchFamily="34" charset="0"/>
              <a:buChar char="•"/>
            </a:pPr>
            <a:r>
              <a:rPr lang="es-MX" b="1" dirty="0">
                <a:solidFill>
                  <a:schemeClr val="tx1">
                    <a:lumMod val="75000"/>
                    <a:lumOff val="25000"/>
                  </a:schemeClr>
                </a:solidFill>
                <a:latin typeface="Arial" panose="020B0604020202020204" pitchFamily="34" charset="0"/>
                <a:ea typeface="Yu Gothic UI Light" panose="020B0300000000000000" pitchFamily="34" charset="-128"/>
                <a:cs typeface="Arial" panose="020B0604020202020204" pitchFamily="34" charset="0"/>
              </a:rPr>
              <a:t>Cuando las partes tengan conocimiento de alguna causa de sobreseimiento, la comunicarán de inmediato a la autoridad substanciadora o resolutora, según corresponda, y de ser posible, acompañarán las constancias que la acrediten.</a:t>
            </a:r>
            <a:endParaRPr lang="es-ES" b="1" dirty="0">
              <a:solidFill>
                <a:schemeClr val="tx1">
                  <a:lumMod val="75000"/>
                  <a:lumOff val="25000"/>
                </a:schemeClr>
              </a:solidFill>
              <a:highlight>
                <a:srgbClr val="FFFF00"/>
              </a:highlight>
              <a:latin typeface="Arial" panose="020B0604020202020204" pitchFamily="34" charset="0"/>
              <a:ea typeface="Yu Gothic UI Light" panose="020B0300000000000000" pitchFamily="34" charset="-128"/>
              <a:cs typeface="Arial" panose="020B0604020202020204" pitchFamily="34" charset="0"/>
            </a:endParaRPr>
          </a:p>
          <a:p>
            <a:endParaRPr lang="es-ES" dirty="0"/>
          </a:p>
        </p:txBody>
      </p:sp>
    </p:spTree>
    <p:extLst>
      <p:ext uri="{BB962C8B-B14F-4D97-AF65-F5344CB8AC3E}">
        <p14:creationId xmlns:p14="http://schemas.microsoft.com/office/powerpoint/2010/main" val="3050752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3026664" y="2999232"/>
            <a:ext cx="6592824" cy="369332"/>
          </a:xfrm>
          <a:prstGeom prst="rect">
            <a:avLst/>
          </a:prstGeom>
          <a:noFill/>
        </p:spPr>
        <p:txBody>
          <a:bodyPr wrap="square" rtlCol="0">
            <a:spAutoFit/>
          </a:bodyPr>
          <a:lstStyle/>
          <a:p>
            <a:r>
              <a:rPr lang="es-MX" b="1" dirty="0">
                <a:latin typeface="Arial" panose="020B0604020202020204" pitchFamily="34" charset="0"/>
                <a:cs typeface="Arial" panose="020B0604020202020204" pitchFamily="34" charset="0"/>
              </a:rPr>
              <a:t>BENEFICIOS DE LA LEY A INFRACTORES</a:t>
            </a:r>
            <a:endParaRPr lang="es-ES" dirty="0"/>
          </a:p>
        </p:txBody>
      </p:sp>
    </p:spTree>
    <p:extLst>
      <p:ext uri="{BB962C8B-B14F-4D97-AF65-F5344CB8AC3E}">
        <p14:creationId xmlns:p14="http://schemas.microsoft.com/office/powerpoint/2010/main" val="2700386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1207008" y="1371600"/>
            <a:ext cx="8494776" cy="3139321"/>
          </a:xfrm>
          <a:prstGeom prst="rect">
            <a:avLst/>
          </a:prstGeom>
          <a:noFill/>
        </p:spPr>
        <p:txBody>
          <a:bodyPr wrap="square" rtlCol="0">
            <a:spAutoFit/>
          </a:bodyPr>
          <a:lstStyle/>
          <a:p>
            <a:pPr algn="ctr"/>
            <a:r>
              <a:rPr lang="es-ES" b="1" dirty="0">
                <a:latin typeface="Arial" panose="020B0604020202020204" pitchFamily="34" charset="0"/>
                <a:cs typeface="Arial" panose="020B0604020202020204" pitchFamily="34" charset="0"/>
              </a:rPr>
              <a:t>ARTÍCULO 50 LGRA</a:t>
            </a:r>
          </a:p>
          <a:p>
            <a:pPr algn="just"/>
            <a:endParaRPr lang="es-ES" b="1" dirty="0">
              <a:latin typeface="Arial" panose="020B0604020202020204" pitchFamily="34" charset="0"/>
              <a:cs typeface="Arial" panose="020B0604020202020204" pitchFamily="34" charset="0"/>
            </a:endParaRPr>
          </a:p>
          <a:p>
            <a:pPr algn="just"/>
            <a:r>
              <a:rPr lang="es-ES" b="1" dirty="0">
                <a:latin typeface="Arial" panose="020B0604020202020204" pitchFamily="34" charset="0"/>
                <a:cs typeface="Arial" panose="020B0604020202020204" pitchFamily="34" charset="0"/>
              </a:rPr>
              <a:t>…</a:t>
            </a:r>
          </a:p>
          <a:p>
            <a:pPr algn="just"/>
            <a:endParaRPr lang="es-ES" b="1" dirty="0">
              <a:latin typeface="Arial" panose="020B0604020202020204" pitchFamily="34" charset="0"/>
              <a:cs typeface="Arial" panose="020B0604020202020204" pitchFamily="34" charset="0"/>
            </a:endParaRPr>
          </a:p>
          <a:p>
            <a:pPr algn="just"/>
            <a:endParaRPr lang="es-ES" b="1" dirty="0">
              <a:latin typeface="Arial" panose="020B0604020202020204" pitchFamily="34" charset="0"/>
              <a:cs typeface="Arial" panose="020B0604020202020204" pitchFamily="34" charset="0"/>
            </a:endParaRPr>
          </a:p>
          <a:p>
            <a:pPr algn="just"/>
            <a:r>
              <a:rPr lang="es-ES" b="1" dirty="0">
                <a:latin typeface="Arial" panose="020B0604020202020204" pitchFamily="34" charset="0"/>
                <a:cs typeface="Arial" panose="020B0604020202020204" pitchFamily="34" charset="0"/>
              </a:rPr>
              <a:t>La Autoridad resolutora </a:t>
            </a:r>
            <a:r>
              <a:rPr lang="es-ES" b="1" u="sng" dirty="0">
                <a:latin typeface="Arial" panose="020B0604020202020204" pitchFamily="34" charset="0"/>
                <a:cs typeface="Arial" panose="020B0604020202020204" pitchFamily="34" charset="0"/>
              </a:rPr>
              <a:t>podrá abstenerse </a:t>
            </a:r>
            <a:r>
              <a:rPr lang="es-ES" b="1" dirty="0">
                <a:latin typeface="Arial" panose="020B0604020202020204" pitchFamily="34" charset="0"/>
                <a:cs typeface="Arial" panose="020B0604020202020204" pitchFamily="34" charset="0"/>
              </a:rPr>
              <a:t>de imponer la sanción que corresponda conforme al artículo 75 de esta Ley, cuando el daño o perjuicio a la Hacienda Pública o al patrimonio de los entes públicos </a:t>
            </a:r>
            <a:r>
              <a:rPr lang="es-ES" b="1" u="sng" dirty="0">
                <a:latin typeface="Arial" panose="020B0604020202020204" pitchFamily="34" charset="0"/>
                <a:cs typeface="Arial" panose="020B0604020202020204" pitchFamily="34" charset="0"/>
              </a:rPr>
              <a:t>no exceda de dos mil veces el valor diario de la Unidad de Medida y Actualización y el daño haya sido resarcido o recuperado.</a:t>
            </a:r>
            <a:endParaRPr lang="es-MX" b="1" u="sng" dirty="0">
              <a:latin typeface="Arial" panose="020B060402020202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523448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1033272" y="1517904"/>
            <a:ext cx="9198864" cy="4274749"/>
          </a:xfrm>
          <a:prstGeom prst="rect">
            <a:avLst/>
          </a:prstGeom>
          <a:noFill/>
        </p:spPr>
        <p:txBody>
          <a:bodyPr wrap="square" rtlCol="0">
            <a:spAutoFit/>
          </a:bodyPr>
          <a:lstStyle/>
          <a:p>
            <a:pPr algn="just"/>
            <a:r>
              <a:rPr lang="es-ES" b="1" dirty="0">
                <a:latin typeface="Arial" panose="020B0604020202020204" pitchFamily="34" charset="0"/>
                <a:cs typeface="Arial" panose="020B0604020202020204" pitchFamily="34" charset="0"/>
              </a:rPr>
              <a:t>Artículo 77. Corresponde a las Secretarías o a los Órganos internos de control imponer las sanciones por Faltas administrativas no graves, y ejecutarlas. Los Órganos internos de control </a:t>
            </a:r>
            <a:r>
              <a:rPr lang="es-ES" b="1" u="sng" dirty="0">
                <a:latin typeface="Arial" panose="020B0604020202020204" pitchFamily="34" charset="0"/>
                <a:cs typeface="Arial" panose="020B0604020202020204" pitchFamily="34" charset="0"/>
              </a:rPr>
              <a:t>podrán abstenerse</a:t>
            </a:r>
            <a:r>
              <a:rPr lang="es-ES" b="1" dirty="0">
                <a:latin typeface="Arial" panose="020B0604020202020204" pitchFamily="34" charset="0"/>
                <a:cs typeface="Arial" panose="020B0604020202020204" pitchFamily="34" charset="0"/>
              </a:rPr>
              <a:t> de imponer la sanción que corresponda siempre que el servidor público:</a:t>
            </a:r>
            <a:endParaRPr lang="es-MX" b="1" dirty="0">
              <a:latin typeface="Arial" panose="020B0604020202020204" pitchFamily="34" charset="0"/>
              <a:cs typeface="Arial" panose="020B0604020202020204" pitchFamily="34" charset="0"/>
            </a:endParaRPr>
          </a:p>
          <a:p>
            <a:pPr algn="just"/>
            <a:r>
              <a:rPr lang="es-ES" b="1" dirty="0">
                <a:latin typeface="Arial" panose="020B0604020202020204" pitchFamily="34" charset="0"/>
                <a:cs typeface="Arial" panose="020B0604020202020204" pitchFamily="34" charset="0"/>
              </a:rPr>
              <a:t> </a:t>
            </a:r>
            <a:endParaRPr lang="es-MX" b="1" dirty="0">
              <a:latin typeface="Arial" panose="020B0604020202020204" pitchFamily="34" charset="0"/>
              <a:cs typeface="Arial" panose="020B0604020202020204" pitchFamily="34" charset="0"/>
            </a:endParaRPr>
          </a:p>
          <a:p>
            <a:pPr algn="just"/>
            <a:r>
              <a:rPr lang="es-ES" b="1" dirty="0">
                <a:latin typeface="Arial" panose="020B0604020202020204" pitchFamily="34" charset="0"/>
                <a:cs typeface="Arial" panose="020B0604020202020204" pitchFamily="34" charset="0"/>
              </a:rPr>
              <a:t>I.	No haya sido sancionado previamente por la misma Falta administrativa no grave, y</a:t>
            </a:r>
            <a:endParaRPr lang="es-MX" b="1" dirty="0">
              <a:latin typeface="Arial" panose="020B0604020202020204" pitchFamily="34" charset="0"/>
              <a:cs typeface="Arial" panose="020B0604020202020204" pitchFamily="34" charset="0"/>
            </a:endParaRPr>
          </a:p>
          <a:p>
            <a:pPr algn="just"/>
            <a:r>
              <a:rPr lang="es-ES" b="1" dirty="0">
                <a:latin typeface="Arial" panose="020B0604020202020204" pitchFamily="34" charset="0"/>
                <a:cs typeface="Arial" panose="020B0604020202020204" pitchFamily="34" charset="0"/>
              </a:rPr>
              <a:t> </a:t>
            </a:r>
            <a:endParaRPr lang="es-MX" b="1" dirty="0">
              <a:latin typeface="Arial" panose="020B0604020202020204" pitchFamily="34" charset="0"/>
              <a:cs typeface="Arial" panose="020B0604020202020204" pitchFamily="34" charset="0"/>
            </a:endParaRPr>
          </a:p>
          <a:p>
            <a:pPr marL="571500" indent="-571500" algn="just">
              <a:buAutoNum type="romanUcPeriod" startAt="2"/>
            </a:pPr>
            <a:r>
              <a:rPr lang="es-ES" b="1" dirty="0">
                <a:latin typeface="Arial" panose="020B0604020202020204" pitchFamily="34" charset="0"/>
                <a:cs typeface="Arial" panose="020B0604020202020204" pitchFamily="34" charset="0"/>
              </a:rPr>
              <a:t>No haya actuado de forma dolosa.</a:t>
            </a:r>
          </a:p>
          <a:p>
            <a:pPr marL="571500" indent="-571500" algn="just">
              <a:buAutoNum type="romanUcPeriod" startAt="2"/>
            </a:pPr>
            <a:endParaRPr lang="es-ES" b="1"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ES" b="1" dirty="0">
                <a:latin typeface="Arial" panose="020B0604020202020204" pitchFamily="34" charset="0"/>
                <a:cs typeface="Arial" panose="020B0604020202020204" pitchFamily="34" charset="0"/>
              </a:rPr>
              <a:t>¿Desaparecieron las faltas por negligencia?</a:t>
            </a:r>
          </a:p>
          <a:p>
            <a:pPr algn="just"/>
            <a:r>
              <a:rPr lang="es-ES" b="1" dirty="0">
                <a:latin typeface="Arial" panose="020B0604020202020204" pitchFamily="34" charset="0"/>
                <a:cs typeface="Arial" panose="020B0604020202020204" pitchFamily="34" charset="0"/>
              </a:rPr>
              <a:t>       “Podrán” en régimen garantista, es “deberán”.</a:t>
            </a:r>
          </a:p>
          <a:p>
            <a:pPr algn="just"/>
            <a:endParaRPr lang="es-ES" b="1" dirty="0">
              <a:latin typeface="Arial" panose="020B0604020202020204" pitchFamily="34" charset="0"/>
              <a:cs typeface="Arial" panose="020B0604020202020204" pitchFamily="34" charset="0"/>
            </a:endParaRPr>
          </a:p>
          <a:p>
            <a:pPr algn="just"/>
            <a:r>
              <a:rPr lang="es-MX" b="1" dirty="0">
                <a:latin typeface="Arial" panose="020B0604020202020204" pitchFamily="34" charset="0"/>
                <a:cs typeface="Arial" panose="020B0604020202020204" pitchFamily="34" charset="0"/>
              </a:rPr>
              <a:t>De facultad discrecional se convierte en reglada. Jurisprudencia</a:t>
            </a:r>
          </a:p>
          <a:p>
            <a:endParaRPr lang="es-ES" dirty="0"/>
          </a:p>
        </p:txBody>
      </p:sp>
    </p:spTree>
    <p:extLst>
      <p:ext uri="{BB962C8B-B14F-4D97-AF65-F5344CB8AC3E}">
        <p14:creationId xmlns:p14="http://schemas.microsoft.com/office/powerpoint/2010/main" val="1321946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621792" y="841248"/>
            <a:ext cx="11000232" cy="5524589"/>
          </a:xfrm>
          <a:prstGeom prst="rect">
            <a:avLst/>
          </a:prstGeom>
          <a:noFill/>
        </p:spPr>
        <p:txBody>
          <a:bodyPr wrap="square" rtlCol="0">
            <a:spAutoFit/>
          </a:bodyPr>
          <a:lstStyle/>
          <a:p>
            <a:pPr algn="just"/>
            <a:r>
              <a:rPr lang="es-ES" sz="800" dirty="0"/>
              <a:t>Época: Décima Época </a:t>
            </a:r>
          </a:p>
          <a:p>
            <a:pPr algn="just"/>
            <a:r>
              <a:rPr lang="es-ES" sz="800" dirty="0"/>
              <a:t>Registro</a:t>
            </a:r>
            <a:r>
              <a:rPr lang="es-ES" sz="800" b="1" dirty="0"/>
              <a:t>: 2017185 </a:t>
            </a:r>
          </a:p>
          <a:p>
            <a:pPr algn="just"/>
            <a:r>
              <a:rPr lang="es-ES" sz="800" dirty="0"/>
              <a:t>Instancia: </a:t>
            </a:r>
            <a:r>
              <a:rPr lang="es-ES" sz="800" b="1" dirty="0"/>
              <a:t>Segunda Sala </a:t>
            </a:r>
          </a:p>
          <a:p>
            <a:pPr algn="just"/>
            <a:r>
              <a:rPr lang="es-ES" sz="800" dirty="0"/>
              <a:t>Tipo de Tesis: </a:t>
            </a:r>
            <a:r>
              <a:rPr lang="es-ES" sz="800" b="1" dirty="0"/>
              <a:t>Jurisprudencia</a:t>
            </a:r>
            <a:r>
              <a:rPr lang="es-ES" sz="800" dirty="0"/>
              <a:t> </a:t>
            </a:r>
          </a:p>
          <a:p>
            <a:pPr algn="just"/>
            <a:r>
              <a:rPr lang="es-ES" sz="800" dirty="0"/>
              <a:t>Fuente: Semanario Judicial de la Federación </a:t>
            </a:r>
          </a:p>
          <a:p>
            <a:pPr algn="just"/>
            <a:r>
              <a:rPr lang="es-ES" sz="800" dirty="0"/>
              <a:t>Publicación: viernes 15 de junio de </a:t>
            </a:r>
            <a:r>
              <a:rPr lang="es-ES" sz="800" b="1" dirty="0"/>
              <a:t>2018</a:t>
            </a:r>
            <a:r>
              <a:rPr lang="es-ES" sz="800" dirty="0"/>
              <a:t> 10:21 h </a:t>
            </a:r>
          </a:p>
          <a:p>
            <a:pPr algn="just"/>
            <a:r>
              <a:rPr lang="es-ES" sz="800" dirty="0"/>
              <a:t>Materia(s): (Administrativa) </a:t>
            </a:r>
          </a:p>
          <a:p>
            <a:pPr algn="just"/>
            <a:r>
              <a:rPr lang="es-ES" sz="800" dirty="0"/>
              <a:t>Tesis: 2a./J. 58/2018 (10a.) </a:t>
            </a:r>
          </a:p>
          <a:p>
            <a:pPr algn="just"/>
            <a:endParaRPr lang="es-ES" sz="800" dirty="0"/>
          </a:p>
          <a:p>
            <a:pPr algn="just"/>
            <a:r>
              <a:rPr lang="es-ES" sz="800" b="1" dirty="0"/>
              <a:t>RESPONSABILIDADES ADMINISTRATIVAS DE LOS SERVIDORES PÚBLICOS. LA FACULTAD PREVISTA EN EL PÁRRAFO PRIMERO DEL ARTÍCULO 17 BIS DE LA LEY FEDERAL RELATIVA (ABROGADA), TIENE EL CARÁCTER DE REGLADA.</a:t>
            </a:r>
          </a:p>
          <a:p>
            <a:pPr algn="just"/>
            <a:endParaRPr lang="es-ES" sz="800" dirty="0"/>
          </a:p>
          <a:p>
            <a:pPr algn="just"/>
            <a:r>
              <a:rPr lang="es-ES" sz="800" dirty="0"/>
              <a:t>De la exposición de motivos que dio origen al artículo 17 Bis de la Ley Federal de Responsabilidades Administrativas de los Servidores Públicos (abrogada), se advierte que se implementó una mecánica de abreviación y simplificación cuando exista el riesgo de que se haya realizado una conducta reprochable de responsabilidad administrativa, a efecto de que la autoridad se encargue de manera exclusiva de investigar potenciales casos auténticos de gravedad, entre ellos de corrupción, </a:t>
            </a:r>
            <a:r>
              <a:rPr lang="es-ES" sz="800" b="1" dirty="0"/>
              <a:t>descartando en ese momento otros actos donde la actuación del servidor público en la atención, trámite o resolución de asuntos a su cargo, se suscite dentro del periodo de un año, y que la inhibición se dé por una sola vez por un mismo hecho, sumado a que los efectos producidos se hubieran resarcido o desaparecido.</a:t>
            </a:r>
            <a:r>
              <a:rPr lang="es-ES" sz="800" dirty="0"/>
              <a:t> En ese entendido, de suponer que aun cuando después de las investigaciones o revisiones practicadas </a:t>
            </a:r>
            <a:r>
              <a:rPr lang="es-ES" sz="800" b="1" dirty="0"/>
              <a:t>se actualicen efectiva e indudablemente los supuestos a que se refiere aquel numeral, </a:t>
            </a:r>
            <a:r>
              <a:rPr lang="es-ES" sz="800" b="1" u="sng" dirty="0"/>
              <a:t>siempre que la probable infracción no sea considerada como grave </a:t>
            </a:r>
            <a:r>
              <a:rPr lang="es-ES" sz="800" b="1" dirty="0"/>
              <a:t>por la misma ley, quede a juicio de la autoridad abstenerse o no de iniciar el procedimiento disciplinario o de imponer sanciones administrativas, </a:t>
            </a:r>
            <a:r>
              <a:rPr lang="es-ES" sz="800" b="1" u="sng" dirty="0"/>
              <a:t>se obstaculizaría la intención que se infiere del proceso legislativo y traería consigo una especie de esterilidad de la disposición</a:t>
            </a:r>
            <a:r>
              <a:rPr lang="es-ES" sz="800" b="1" dirty="0"/>
              <a:t>. Por tanto</a:t>
            </a:r>
            <a:r>
              <a:rPr lang="es-ES" sz="800" b="1" u="sng" dirty="0"/>
              <a:t>, si la propia norma establece las condiciones a satisfacer para abstenerse de iniciar el procedimiento o imponer sanciones, sin considerar alguna intermedia, entonces la autoridad sólo debe constatar que efectivamente éstas se actualicen </a:t>
            </a:r>
            <a:r>
              <a:rPr lang="es-ES" sz="800" b="1" dirty="0"/>
              <a:t>(sin que se trate de una infracción considerada grave), por lo que no tendría sentido que se le faculte para discernir, aun de concurrir aquéllas, si es que debe o no actuar en esos términos, pues al prever de manera concreta los supuestos específicos que generan la acción de prescindir, </a:t>
            </a:r>
            <a:r>
              <a:rPr lang="es-ES" sz="800" b="1" u="sng" dirty="0"/>
              <a:t>dicha facultad adquiere el carácter de reglada </a:t>
            </a:r>
            <a:r>
              <a:rPr lang="es-ES" sz="800" b="1" dirty="0"/>
              <a:t>en la medida en que la actuación de la autoridad queda ajustada al marco fijado por la legislación que establece la conducta específica que debe </a:t>
            </a:r>
            <a:r>
              <a:rPr lang="es-ES" sz="800" b="1" u="sng" dirty="0"/>
              <a:t>seguirse ante la actualización de las hipótesis que la misma exige y en armonía con ésta, excluyendo que pueda dotársele con la connotación de una facultad discrecional</a:t>
            </a:r>
            <a:r>
              <a:rPr lang="es-ES" sz="800" b="1" dirty="0"/>
              <a:t>, pues en sentido contrario, la normativa no deja margen de libre apreciación a la autoridad para determinar la forma de su actuar.</a:t>
            </a:r>
          </a:p>
          <a:p>
            <a:pPr algn="just"/>
            <a:endParaRPr lang="es-ES" sz="800" u="sng" dirty="0"/>
          </a:p>
          <a:p>
            <a:pPr algn="just"/>
            <a:endParaRPr lang="es-ES" sz="800" dirty="0"/>
          </a:p>
          <a:p>
            <a:pPr algn="just"/>
            <a:r>
              <a:rPr lang="es-ES" sz="800" dirty="0"/>
              <a:t>SEGUNDA SALA</a:t>
            </a:r>
          </a:p>
          <a:p>
            <a:pPr algn="just"/>
            <a:endParaRPr lang="es-ES" sz="800" dirty="0"/>
          </a:p>
          <a:p>
            <a:pPr algn="just"/>
            <a:r>
              <a:rPr lang="es-ES" sz="800" dirty="0"/>
              <a:t>Contradicción de tesis 98/2018. Entre las sustentadas por los Tribunales Colegiados Primero del Sexto Circuito y Primero del Primer Circuito, ambos en Materia Administrativa. 9 de mayo de 2018. Mayoría de tres votos de los Ministros Javier </a:t>
            </a:r>
            <a:r>
              <a:rPr lang="es-ES" sz="800" dirty="0" err="1"/>
              <a:t>Laynez</a:t>
            </a:r>
            <a:r>
              <a:rPr lang="es-ES" sz="800" dirty="0"/>
              <a:t> </a:t>
            </a:r>
            <a:r>
              <a:rPr lang="es-ES" sz="800" dirty="0" err="1"/>
              <a:t>Potisek</a:t>
            </a:r>
            <a:r>
              <a:rPr lang="es-ES" sz="800" dirty="0"/>
              <a:t>, Margarita Beatriz Luna Ramos y Eduardo Medina Mora I. Disidentes: Alberto Pérez </a:t>
            </a:r>
            <a:r>
              <a:rPr lang="es-ES" sz="800" dirty="0" err="1"/>
              <a:t>Dayán</a:t>
            </a:r>
            <a:r>
              <a:rPr lang="es-ES" sz="800" dirty="0"/>
              <a:t> y José Fernando Franco González Salas. Ponente: Eduardo Medina Mora I. Secretario: Juvenal Carbajal Díaz.</a:t>
            </a:r>
          </a:p>
          <a:p>
            <a:pPr algn="just"/>
            <a:endParaRPr lang="es-ES" sz="800" dirty="0"/>
          </a:p>
          <a:p>
            <a:pPr algn="just"/>
            <a:r>
              <a:rPr lang="es-ES" sz="800" dirty="0"/>
              <a:t>Tesis contendientes:</a:t>
            </a:r>
          </a:p>
          <a:p>
            <a:pPr algn="just"/>
            <a:endParaRPr lang="es-ES" sz="800" dirty="0"/>
          </a:p>
          <a:p>
            <a:pPr algn="just"/>
            <a:r>
              <a:rPr lang="es-ES" sz="800" dirty="0"/>
              <a:t>Tesis I.1o.A.136 A (10a.), de título y subtítulo: "RESPONSABILIDADES ADMINISTRATIVAS DE LOS SERVIDORES PÚBLICOS. LA FACULTAD PREVISTA EN EL ARTÍCULO 17 BIS DE LA LEY FEDERAL RELATIVA ES POTESTATIVA.", aprobada por el Primer Tribunal Colegiado en Materia Administrativa del Primer Circuito y publicada en el Semanario Judicial de la Federación del viernes 21 de octubre de 2016 a las 10:31 horas y en la Gaceta del Semanario Judicial de la Federación, Décima Época, Libro 35, Tomo IV, octubre de 2016, página 3085, y</a:t>
            </a:r>
          </a:p>
          <a:p>
            <a:pPr algn="just"/>
            <a:endParaRPr lang="es-ES" sz="800" dirty="0"/>
          </a:p>
          <a:p>
            <a:pPr algn="just"/>
            <a:r>
              <a:rPr lang="es-ES" sz="800" dirty="0"/>
              <a:t>Tesis VI.1o.A.113 A (10a.), de título y subtítulo: "RESPONSABILIDADES ADMINISTRATIVAS DE LOS SERVIDORES PÚBLICOS. SI SE REÚNEN LAS CONDICIONES PREVISTAS EN EL ARTÍCULO 17 BIS DE LA LEY FEDERAL RELATIVA (ABROGADA), LA AUTORIDAD QUEDA OBLIGADA A ABSTENERSE DE INICIAR EL PROCEDIMIENTO DISCIPLINARIO O DE IMPONER SANCIONES.", aprobada por el Primer Tribunal Colegiado en Materia Administrativa del Sexto Circuito y publicada en el Semanario Judicial de la Federación del viernes 23 de marzo de 2018 a las 10:26 horas y en la Gaceta del Semanario Judicial de la Federación, Décima Época, Libro 52, Tomo IV, marzo de 2018, página 3487.</a:t>
            </a:r>
          </a:p>
          <a:p>
            <a:pPr algn="just"/>
            <a:endParaRPr lang="es-ES" sz="800" dirty="0"/>
          </a:p>
          <a:p>
            <a:pPr algn="just"/>
            <a:r>
              <a:rPr lang="es-ES" sz="800" dirty="0"/>
              <a:t>Tesis de jurisprudencia 58/2018 (10a.). Aprobada por la Segunda Sala de este Alto Tribunal, en sesión privada del veintitrés de mayo de dos mil dieciocho. </a:t>
            </a:r>
          </a:p>
          <a:p>
            <a:pPr algn="just"/>
            <a:endParaRPr lang="es-ES" sz="800" dirty="0"/>
          </a:p>
          <a:p>
            <a:pPr algn="just"/>
            <a:endParaRPr lang="es-ES" sz="800" dirty="0"/>
          </a:p>
          <a:p>
            <a:pPr algn="just"/>
            <a:r>
              <a:rPr lang="es-ES" sz="800" dirty="0"/>
              <a:t>Esta tesis se publicó el viernes 15 de junio de 2018 a las 10:21 horas en el Semanario Judicial de la Federación y, por ende, se considera de aplicación obligatoria a partir del lunes 18 de junio de 2018, para los efectos previstos en el punto séptimo del Acuerdo General Plenario 19/2013.</a:t>
            </a:r>
          </a:p>
          <a:p>
            <a:endParaRPr lang="es-ES" sz="900" dirty="0"/>
          </a:p>
        </p:txBody>
      </p:sp>
    </p:spTree>
    <p:extLst>
      <p:ext uri="{BB962C8B-B14F-4D97-AF65-F5344CB8AC3E}">
        <p14:creationId xmlns:p14="http://schemas.microsoft.com/office/powerpoint/2010/main" val="2612724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838200" y="969264"/>
            <a:ext cx="9192768" cy="5078313"/>
          </a:xfrm>
          <a:prstGeom prst="rect">
            <a:avLst/>
          </a:prstGeom>
          <a:noFill/>
        </p:spPr>
        <p:txBody>
          <a:bodyPr wrap="square" rtlCol="0">
            <a:spAutoFit/>
          </a:bodyPr>
          <a:lstStyle/>
          <a:p>
            <a:pPr algn="just"/>
            <a:r>
              <a:rPr lang="es-ES" b="1" dirty="0">
                <a:latin typeface="Arial" panose="020B0604020202020204" pitchFamily="34" charset="0"/>
                <a:cs typeface="Arial" panose="020B0604020202020204" pitchFamily="34" charset="0"/>
              </a:rPr>
              <a:t>Artículo 101. </a:t>
            </a:r>
            <a:r>
              <a:rPr lang="es-ES_tradnl" b="1" dirty="0">
                <a:latin typeface="Arial" panose="020B0604020202020204" pitchFamily="34" charset="0"/>
                <a:cs typeface="Arial" panose="020B0604020202020204" pitchFamily="34" charset="0"/>
              </a:rPr>
              <a:t>Las autoridades substanciadoras, o en su caso, las </a:t>
            </a:r>
            <a:r>
              <a:rPr lang="es-ES_tradnl" b="1" dirty="0" err="1">
                <a:latin typeface="Arial" panose="020B0604020202020204" pitchFamily="34" charset="0"/>
                <a:cs typeface="Arial" panose="020B0604020202020204" pitchFamily="34" charset="0"/>
              </a:rPr>
              <a:t>resolutoras</a:t>
            </a:r>
            <a:r>
              <a:rPr lang="es-ES_tradnl" b="1" dirty="0">
                <a:latin typeface="Arial" panose="020B0604020202020204" pitchFamily="34" charset="0"/>
                <a:cs typeface="Arial" panose="020B0604020202020204" pitchFamily="34" charset="0"/>
              </a:rPr>
              <a:t> </a:t>
            </a:r>
            <a:r>
              <a:rPr lang="es-ES_tradnl" b="1" u="sng" dirty="0">
                <a:latin typeface="Arial" panose="020B0604020202020204" pitchFamily="34" charset="0"/>
                <a:cs typeface="Arial" panose="020B0604020202020204" pitchFamily="34" charset="0"/>
              </a:rPr>
              <a:t>se abstendrán de iniciar el procedimiento de responsabilidad administrativa</a:t>
            </a:r>
            <a:r>
              <a:rPr lang="es-ES_tradnl" b="1" dirty="0">
                <a:latin typeface="Arial" panose="020B0604020202020204" pitchFamily="34" charset="0"/>
                <a:cs typeface="Arial" panose="020B0604020202020204" pitchFamily="34" charset="0"/>
              </a:rPr>
              <a:t> previsto en esta Ley o de imponer sanciones administrativas a un servidor público, según sea el caso, cuando de las investigaciones practicadas o derivado de la valoración de las pruebas aportadas en el procedimiento referido, adviertan que </a:t>
            </a:r>
            <a:r>
              <a:rPr lang="es-ES_tradnl" b="1" u="sng" dirty="0">
                <a:latin typeface="Arial" panose="020B0604020202020204" pitchFamily="34" charset="0"/>
                <a:cs typeface="Arial" panose="020B0604020202020204" pitchFamily="34" charset="0"/>
              </a:rPr>
              <a:t>no existe daño ni perjuicio </a:t>
            </a:r>
            <a:r>
              <a:rPr lang="es-ES_tradnl" b="1" dirty="0">
                <a:latin typeface="Arial" panose="020B0604020202020204" pitchFamily="34" charset="0"/>
                <a:cs typeface="Arial" panose="020B0604020202020204" pitchFamily="34" charset="0"/>
              </a:rPr>
              <a:t>a la Hacienda Pública Federal, local o municipal, o al patrimonio de los entes públicos y que se actualiza alguna de las siguientes hipótesis</a:t>
            </a:r>
            <a:r>
              <a:rPr lang="es-ES" b="1" dirty="0">
                <a:latin typeface="Arial" panose="020B0604020202020204" pitchFamily="34" charset="0"/>
                <a:cs typeface="Arial" panose="020B0604020202020204" pitchFamily="34" charset="0"/>
              </a:rPr>
              <a:t>:</a:t>
            </a:r>
          </a:p>
          <a:p>
            <a:pPr algn="just"/>
            <a:endParaRPr lang="es-ES" b="1" dirty="0">
              <a:latin typeface="Arial" panose="020B0604020202020204" pitchFamily="34" charset="0"/>
              <a:cs typeface="Arial" panose="020B0604020202020204" pitchFamily="34" charset="0"/>
            </a:endParaRPr>
          </a:p>
          <a:p>
            <a:pPr algn="just"/>
            <a:r>
              <a:rPr lang="es-ES_tradnl" b="1" dirty="0">
                <a:latin typeface="Arial" panose="020B0604020202020204" pitchFamily="34" charset="0"/>
                <a:cs typeface="Arial" panose="020B0604020202020204" pitchFamily="34" charset="0"/>
              </a:rPr>
              <a:t>I.	Que la actuación del servidor público, en la atención, trámite o resolución de asuntos a su cargo, esté referida a una </a:t>
            </a:r>
            <a:r>
              <a:rPr lang="es-ES_tradnl" b="1" u="sng" dirty="0">
                <a:latin typeface="Arial" panose="020B0604020202020204" pitchFamily="34" charset="0"/>
                <a:cs typeface="Arial" panose="020B0604020202020204" pitchFamily="34" charset="0"/>
              </a:rPr>
              <a:t>cuestión de criterio o arbitrio opinable o debatible</a:t>
            </a:r>
            <a:r>
              <a:rPr lang="es-ES_tradnl" b="1" dirty="0">
                <a:latin typeface="Arial" panose="020B0604020202020204" pitchFamily="34" charset="0"/>
                <a:cs typeface="Arial" panose="020B0604020202020204" pitchFamily="34" charset="0"/>
              </a:rPr>
              <a:t>, en la que válidamente puedan sustentarse diversas soluciones, siempre que la conducta o abstención </a:t>
            </a:r>
            <a:r>
              <a:rPr lang="es-ES_tradnl" b="1" u="sng" dirty="0">
                <a:latin typeface="Arial" panose="020B0604020202020204" pitchFamily="34" charset="0"/>
                <a:cs typeface="Arial" panose="020B0604020202020204" pitchFamily="34" charset="0"/>
              </a:rPr>
              <a:t>no constituya una desviación a la legalidad </a:t>
            </a:r>
            <a:r>
              <a:rPr lang="es-ES_tradnl" b="1" dirty="0">
                <a:latin typeface="Arial" panose="020B0604020202020204" pitchFamily="34" charset="0"/>
                <a:cs typeface="Arial" panose="020B0604020202020204" pitchFamily="34" charset="0"/>
              </a:rPr>
              <a:t>y obren constancias de los elementos que tomó en cuenta el Servidor Público en la decisión que adoptó, </a:t>
            </a:r>
            <a:r>
              <a:rPr lang="es-ES_tradnl" b="1" u="sng" dirty="0">
                <a:latin typeface="Arial" panose="020B0604020202020204" pitchFamily="34" charset="0"/>
                <a:cs typeface="Arial" panose="020B0604020202020204" pitchFamily="34" charset="0"/>
              </a:rPr>
              <a:t>o</a:t>
            </a:r>
            <a:endParaRPr lang="es-MX" b="1" u="sng" dirty="0">
              <a:latin typeface="Arial" panose="020B0604020202020204" pitchFamily="34" charset="0"/>
              <a:cs typeface="Arial" panose="020B0604020202020204" pitchFamily="34" charset="0"/>
            </a:endParaRPr>
          </a:p>
          <a:p>
            <a:pPr algn="just"/>
            <a:r>
              <a:rPr lang="es-ES_tradnl" b="1" dirty="0">
                <a:latin typeface="Arial" panose="020B0604020202020204" pitchFamily="34" charset="0"/>
                <a:cs typeface="Arial" panose="020B0604020202020204" pitchFamily="34" charset="0"/>
              </a:rPr>
              <a:t> </a:t>
            </a:r>
            <a:endParaRPr lang="es-MX" b="1" dirty="0">
              <a:latin typeface="Arial" panose="020B0604020202020204" pitchFamily="34" charset="0"/>
              <a:cs typeface="Arial" panose="020B0604020202020204" pitchFamily="34" charset="0"/>
            </a:endParaRPr>
          </a:p>
          <a:p>
            <a:pPr algn="just"/>
            <a:r>
              <a:rPr lang="es-ES_tradnl" b="1" dirty="0">
                <a:latin typeface="Arial" panose="020B0604020202020204" pitchFamily="34" charset="0"/>
                <a:cs typeface="Arial" panose="020B0604020202020204" pitchFamily="34" charset="0"/>
              </a:rPr>
              <a:t>II.	Que el acto u omisión </a:t>
            </a:r>
            <a:r>
              <a:rPr lang="es-ES_tradnl" b="1" u="sng" dirty="0">
                <a:latin typeface="Arial" panose="020B0604020202020204" pitchFamily="34" charset="0"/>
                <a:cs typeface="Arial" panose="020B0604020202020204" pitchFamily="34" charset="0"/>
              </a:rPr>
              <a:t>fue corregido o subsanado de manera espontánea por el servidor público o implique error manifiesto </a:t>
            </a:r>
            <a:r>
              <a:rPr lang="es-ES_tradnl" b="1" dirty="0">
                <a:latin typeface="Arial" panose="020B0604020202020204" pitchFamily="34" charset="0"/>
                <a:cs typeface="Arial" panose="020B0604020202020204" pitchFamily="34" charset="0"/>
              </a:rPr>
              <a:t>y en cualquiera de estos supuestos, </a:t>
            </a:r>
            <a:r>
              <a:rPr lang="es-ES_tradnl" b="1" u="sng" dirty="0">
                <a:latin typeface="Arial" panose="020B0604020202020204" pitchFamily="34" charset="0"/>
                <a:cs typeface="Arial" panose="020B0604020202020204" pitchFamily="34" charset="0"/>
              </a:rPr>
              <a:t>los efectos </a:t>
            </a:r>
            <a:r>
              <a:rPr lang="es-ES_tradnl" b="1" dirty="0">
                <a:latin typeface="Arial" panose="020B0604020202020204" pitchFamily="34" charset="0"/>
                <a:cs typeface="Arial" panose="020B0604020202020204" pitchFamily="34" charset="0"/>
              </a:rPr>
              <a:t>que, en su caso, se hubieren producido, </a:t>
            </a:r>
            <a:r>
              <a:rPr lang="es-ES_tradnl" b="1" u="sng" dirty="0">
                <a:latin typeface="Arial" panose="020B0604020202020204" pitchFamily="34" charset="0"/>
                <a:cs typeface="Arial" panose="020B0604020202020204" pitchFamily="34" charset="0"/>
              </a:rPr>
              <a:t>desaparecieron.</a:t>
            </a:r>
            <a:endParaRPr lang="es-ES" dirty="0"/>
          </a:p>
        </p:txBody>
      </p:sp>
    </p:spTree>
    <p:extLst>
      <p:ext uri="{BB962C8B-B14F-4D97-AF65-F5344CB8AC3E}">
        <p14:creationId xmlns:p14="http://schemas.microsoft.com/office/powerpoint/2010/main" val="2318575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941832" y="1234440"/>
            <a:ext cx="9674352" cy="3970318"/>
          </a:xfrm>
          <a:prstGeom prst="rect">
            <a:avLst/>
          </a:prstGeom>
          <a:noFill/>
        </p:spPr>
        <p:txBody>
          <a:bodyPr wrap="square" rtlCol="0">
            <a:spAutoFit/>
          </a:bodyPr>
          <a:lstStyle/>
          <a:p>
            <a:pPr algn="just"/>
            <a:r>
              <a:rPr lang="es-ES" b="1" dirty="0">
                <a:latin typeface="Arial" panose="020B0604020202020204" pitchFamily="34" charset="0"/>
                <a:cs typeface="Arial" panose="020B0604020202020204" pitchFamily="34" charset="0"/>
              </a:rPr>
              <a:t>Artículo 88. La persona que haya realizado alguna de las </a:t>
            </a:r>
            <a:r>
              <a:rPr lang="es-ES" b="1" u="sng" dirty="0">
                <a:latin typeface="Arial" panose="020B0604020202020204" pitchFamily="34" charset="0"/>
                <a:cs typeface="Arial" panose="020B0604020202020204" pitchFamily="34" charset="0"/>
              </a:rPr>
              <a:t>Faltas administrativas graves o Faltas de particulares</a:t>
            </a:r>
            <a:r>
              <a:rPr lang="es-ES" b="1" dirty="0">
                <a:latin typeface="Arial" panose="020B0604020202020204" pitchFamily="34" charset="0"/>
                <a:cs typeface="Arial" panose="020B0604020202020204" pitchFamily="34" charset="0"/>
              </a:rPr>
              <a:t>, o bien, se encuentre participando en su realización, </a:t>
            </a:r>
            <a:r>
              <a:rPr lang="es-ES" b="1" u="sng" dirty="0">
                <a:latin typeface="Arial" panose="020B0604020202020204" pitchFamily="34" charset="0"/>
                <a:cs typeface="Arial" panose="020B0604020202020204" pitchFamily="34" charset="0"/>
              </a:rPr>
              <a:t>podrá confesar su responsabilidad con el objeto de acogerse al beneficio de reducción de sanciones </a:t>
            </a:r>
            <a:r>
              <a:rPr lang="es-ES" b="1" dirty="0">
                <a:latin typeface="Arial" panose="020B0604020202020204" pitchFamily="34" charset="0"/>
                <a:cs typeface="Arial" panose="020B0604020202020204" pitchFamily="34" charset="0"/>
              </a:rPr>
              <a:t>que se establece en el artículo siguiente. Esta confesión se podrá hacer ante la Autoridad investigadora.</a:t>
            </a:r>
            <a:endParaRPr lang="es-MX" b="1" dirty="0">
              <a:latin typeface="Arial" panose="020B0604020202020204" pitchFamily="34" charset="0"/>
              <a:cs typeface="Arial" panose="020B0604020202020204" pitchFamily="34" charset="0"/>
            </a:endParaRPr>
          </a:p>
          <a:p>
            <a:pPr algn="just"/>
            <a:r>
              <a:rPr lang="es-ES" b="1" dirty="0">
                <a:latin typeface="Arial" panose="020B0604020202020204" pitchFamily="34" charset="0"/>
                <a:cs typeface="Arial" panose="020B0604020202020204" pitchFamily="34" charset="0"/>
              </a:rPr>
              <a:t> </a:t>
            </a:r>
            <a:endParaRPr lang="es-MX" b="1" dirty="0">
              <a:latin typeface="Arial" panose="020B0604020202020204" pitchFamily="34" charset="0"/>
              <a:cs typeface="Arial" panose="020B0604020202020204" pitchFamily="34" charset="0"/>
            </a:endParaRPr>
          </a:p>
          <a:p>
            <a:pPr algn="just"/>
            <a:r>
              <a:rPr lang="es-ES" b="1" dirty="0">
                <a:latin typeface="Arial" panose="020B0604020202020204" pitchFamily="34" charset="0"/>
                <a:cs typeface="Arial" panose="020B0604020202020204" pitchFamily="34" charset="0"/>
              </a:rPr>
              <a:t>Artículo 89. </a:t>
            </a:r>
            <a:r>
              <a:rPr lang="es-ES_tradnl" b="1" dirty="0">
                <a:latin typeface="Arial" panose="020B0604020202020204" pitchFamily="34" charset="0"/>
                <a:cs typeface="Arial" panose="020B0604020202020204" pitchFamily="34" charset="0"/>
              </a:rPr>
              <a:t>La aplicación del beneficio a que hace referencia el artículo anterior, tendrá por efecto una reducción de entre el </a:t>
            </a:r>
            <a:r>
              <a:rPr lang="es-ES_tradnl" b="1" u="sng" dirty="0">
                <a:latin typeface="Arial" panose="020B0604020202020204" pitchFamily="34" charset="0"/>
                <a:cs typeface="Arial" panose="020B0604020202020204" pitchFamily="34" charset="0"/>
              </a:rPr>
              <a:t>cincuenta y el setenta por ciento del monto de las sanciones que se impongan al responsable</a:t>
            </a:r>
            <a:r>
              <a:rPr lang="es-ES_tradnl" b="1" dirty="0">
                <a:latin typeface="Arial" panose="020B0604020202020204" pitchFamily="34" charset="0"/>
                <a:cs typeface="Arial" panose="020B0604020202020204" pitchFamily="34" charset="0"/>
              </a:rPr>
              <a:t>, y de hasta el total, tratándose de la inhabilitación temporal para participar en adquisiciones, arrendamientos, servicios u obras públicas, por Faltas de particulares. </a:t>
            </a:r>
          </a:p>
          <a:p>
            <a:pPr algn="just"/>
            <a:endParaRPr lang="es-ES_tradnl" b="1" dirty="0">
              <a:latin typeface="Arial" panose="020B0604020202020204" pitchFamily="34" charset="0"/>
              <a:cs typeface="Arial" panose="020B0604020202020204" pitchFamily="34" charset="0"/>
            </a:endParaRPr>
          </a:p>
          <a:p>
            <a:pPr algn="just"/>
            <a:r>
              <a:rPr lang="es-ES_tradnl" b="1" dirty="0">
                <a:latin typeface="Arial" panose="020B0604020202020204" pitchFamily="34" charset="0"/>
                <a:cs typeface="Arial" panose="020B0604020202020204" pitchFamily="34" charset="0"/>
              </a:rPr>
              <a:t>Algunos requisitos</a:t>
            </a:r>
            <a:r>
              <a:rPr lang="es-ES" b="1" dirty="0">
                <a:latin typeface="Arial" panose="020B0604020202020204" pitchFamily="34" charset="0"/>
                <a:cs typeface="Arial" panose="020B0604020202020204" pitchFamily="34" charset="0"/>
              </a:rPr>
              <a:t>:</a:t>
            </a:r>
            <a:endParaRPr lang="es-MX" b="1" dirty="0">
              <a:latin typeface="Arial" panose="020B060402020202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3264964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603504" y="1005840"/>
            <a:ext cx="10067544" cy="5078313"/>
          </a:xfrm>
          <a:prstGeom prst="rect">
            <a:avLst/>
          </a:prstGeom>
          <a:noFill/>
        </p:spPr>
        <p:txBody>
          <a:bodyPr wrap="square" rtlCol="0">
            <a:spAutoFit/>
          </a:bodyPr>
          <a:lstStyle/>
          <a:p>
            <a:pPr marL="285750" indent="-285750" algn="just">
              <a:buFont typeface="Arial" panose="020B0604020202020204" pitchFamily="34" charset="0"/>
              <a:buChar char="•"/>
            </a:pPr>
            <a:r>
              <a:rPr lang="es-ES" b="1" dirty="0">
                <a:latin typeface="Arial" panose="020B0604020202020204" pitchFamily="34" charset="0"/>
                <a:cs typeface="Arial" panose="020B0604020202020204" pitchFamily="34" charset="0"/>
              </a:rPr>
              <a:t>Que no se haya notificado a ninguno de los presuntos infractores el inicio del procedimiento de responsabilidad administrativa;</a:t>
            </a:r>
            <a:endParaRPr lang="es-MX" b="1" dirty="0">
              <a:latin typeface="Arial" panose="020B0604020202020204" pitchFamily="34" charset="0"/>
              <a:cs typeface="Arial" panose="020B0604020202020204" pitchFamily="34" charset="0"/>
            </a:endParaRPr>
          </a:p>
          <a:p>
            <a:pPr algn="just"/>
            <a:r>
              <a:rPr lang="es-ES" b="1" dirty="0">
                <a:latin typeface="Arial" panose="020B0604020202020204" pitchFamily="34" charset="0"/>
                <a:cs typeface="Arial" panose="020B0604020202020204" pitchFamily="34" charset="0"/>
              </a:rPr>
              <a:t> </a:t>
            </a:r>
            <a:endParaRPr lang="es-MX"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b="1" dirty="0">
                <a:latin typeface="Arial" panose="020B0604020202020204" pitchFamily="34" charset="0"/>
                <a:cs typeface="Arial" panose="020B0604020202020204" pitchFamily="34" charset="0"/>
              </a:rPr>
              <a:t>Que la persona que pretende acogerse a este beneficio, sea de entre los sujetos involucrados en la infracción, la primera en aportar los elementos de convicción suficientes que, a juicio de las autoridades competentes, permitan comprobar la existencia de la infracción y la responsabilidad de quien la cometió;</a:t>
            </a:r>
          </a:p>
          <a:p>
            <a:pPr marL="400050" indent="-400050" algn="just">
              <a:buFont typeface="Arial" panose="020B0604020202020204" pitchFamily="34" charset="0"/>
              <a:buChar char="•"/>
            </a:pPr>
            <a:endParaRPr lang="es-ES"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b="1" dirty="0">
                <a:latin typeface="Arial" panose="020B0604020202020204" pitchFamily="34" charset="0"/>
                <a:cs typeface="Arial" panose="020B0604020202020204" pitchFamily="34" charset="0"/>
              </a:rPr>
              <a:t>Que la persona que pretende acogerse al beneficio coopere en forma plena y continua con la autoridad competente que lleve a cabo la investigación y, en su caso, con la que substancie y resuelva el procedimiento de responsabilidad administrativa, y</a:t>
            </a:r>
            <a:endParaRPr lang="es-MX"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b="1" dirty="0">
                <a:latin typeface="Arial" panose="020B0604020202020204" pitchFamily="34" charset="0"/>
                <a:cs typeface="Arial" panose="020B0604020202020204" pitchFamily="34" charset="0"/>
              </a:rPr>
              <a:t> </a:t>
            </a:r>
            <a:endParaRPr lang="es-MX"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b="1" dirty="0">
                <a:latin typeface="Arial" panose="020B0604020202020204" pitchFamily="34" charset="0"/>
                <a:cs typeface="Arial" panose="020B0604020202020204" pitchFamily="34" charset="0"/>
              </a:rPr>
              <a:t>Que la persona interesada en obtener el beneficio, suspenda, en el momento en el que la autoridad se lo solicite, su participación en la infracción. </a:t>
            </a:r>
          </a:p>
          <a:p>
            <a:pPr marL="285750" indent="-285750" algn="just">
              <a:buFont typeface="Arial" panose="020B0604020202020204" pitchFamily="34" charset="0"/>
              <a:buChar char="•"/>
            </a:pPr>
            <a:endParaRPr lang="es-ES" b="1" dirty="0">
              <a:latin typeface="Arial" panose="020B0604020202020204" pitchFamily="34" charset="0"/>
              <a:cs typeface="Arial" panose="020B0604020202020204" pitchFamily="34" charset="0"/>
            </a:endParaRPr>
          </a:p>
          <a:p>
            <a:pPr algn="just"/>
            <a:r>
              <a:rPr lang="es-ES" b="1" dirty="0">
                <a:latin typeface="Arial" panose="020B0604020202020204" pitchFamily="34" charset="0"/>
                <a:cs typeface="Arial" panose="020B0604020202020204" pitchFamily="34" charset="0"/>
              </a:rPr>
              <a:t>Además se verificará la veracidad de la confesión.</a:t>
            </a:r>
            <a:endParaRPr lang="es-MX" b="1"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594000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2871216" y="2953512"/>
            <a:ext cx="6345936" cy="646331"/>
          </a:xfrm>
          <a:prstGeom prst="rect">
            <a:avLst/>
          </a:prstGeom>
          <a:noFill/>
        </p:spPr>
        <p:txBody>
          <a:bodyPr wrap="square" rtlCol="0">
            <a:spAutoFit/>
          </a:bodyPr>
          <a:lstStyle/>
          <a:p>
            <a:r>
              <a:rPr lang="es-MX" b="1" dirty="0">
                <a:latin typeface="Arial" panose="020B0604020202020204" pitchFamily="34" charset="0"/>
                <a:cs typeface="Arial" panose="020B0604020202020204" pitchFamily="34" charset="0"/>
              </a:rPr>
              <a:t>INTERÉS JURÍDICO DEL DENUNCIANTE</a:t>
            </a:r>
          </a:p>
          <a:p>
            <a:endParaRPr lang="es-ES" dirty="0"/>
          </a:p>
        </p:txBody>
      </p:sp>
    </p:spTree>
    <p:extLst>
      <p:ext uri="{BB962C8B-B14F-4D97-AF65-F5344CB8AC3E}">
        <p14:creationId xmlns:p14="http://schemas.microsoft.com/office/powerpoint/2010/main" val="879626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6" name="CuadroTexto 5"/>
          <p:cNvSpPr txBox="1"/>
          <p:nvPr/>
        </p:nvSpPr>
        <p:spPr>
          <a:xfrm>
            <a:off x="256032" y="777240"/>
            <a:ext cx="10579608" cy="5632311"/>
          </a:xfrm>
          <a:prstGeom prst="rect">
            <a:avLst/>
          </a:prstGeom>
          <a:noFill/>
        </p:spPr>
        <p:txBody>
          <a:bodyPr wrap="square" rtlCol="0">
            <a:spAutoFit/>
          </a:bodyPr>
          <a:lstStyle/>
          <a:p>
            <a:r>
              <a:rPr lang="es-ES" sz="900" dirty="0">
                <a:latin typeface="Arial" panose="020B0604020202020204" pitchFamily="34" charset="0"/>
                <a:cs typeface="Arial" panose="020B0604020202020204" pitchFamily="34" charset="0"/>
              </a:rPr>
              <a:t>Época: Undécima Época </a:t>
            </a:r>
          </a:p>
          <a:p>
            <a:r>
              <a:rPr lang="es-ES" sz="900" dirty="0">
                <a:latin typeface="Arial" panose="020B0604020202020204" pitchFamily="34" charset="0"/>
                <a:cs typeface="Arial" panose="020B0604020202020204" pitchFamily="34" charset="0"/>
              </a:rPr>
              <a:t>Registro: 2023419 </a:t>
            </a:r>
          </a:p>
          <a:p>
            <a:r>
              <a:rPr lang="es-ES" sz="900" dirty="0">
                <a:latin typeface="Arial" panose="020B0604020202020204" pitchFamily="34" charset="0"/>
                <a:cs typeface="Arial" panose="020B0604020202020204" pitchFamily="34" charset="0"/>
              </a:rPr>
              <a:t>Instancia: Segunda Sala </a:t>
            </a:r>
          </a:p>
          <a:p>
            <a:r>
              <a:rPr lang="es-ES" sz="900" dirty="0">
                <a:latin typeface="Arial" panose="020B0604020202020204" pitchFamily="34" charset="0"/>
                <a:cs typeface="Arial" panose="020B0604020202020204" pitchFamily="34" charset="0"/>
              </a:rPr>
              <a:t>Tipo de Tesis</a:t>
            </a:r>
            <a:r>
              <a:rPr lang="es-ES" sz="900" b="1" dirty="0">
                <a:latin typeface="Arial" panose="020B0604020202020204" pitchFamily="34" charset="0"/>
                <a:cs typeface="Arial" panose="020B0604020202020204" pitchFamily="34" charset="0"/>
              </a:rPr>
              <a:t>: Jurisprudencia </a:t>
            </a:r>
          </a:p>
          <a:p>
            <a:r>
              <a:rPr lang="es-ES" sz="900" dirty="0">
                <a:latin typeface="Arial" panose="020B0604020202020204" pitchFamily="34" charset="0"/>
                <a:cs typeface="Arial" panose="020B0604020202020204" pitchFamily="34" charset="0"/>
              </a:rPr>
              <a:t>Fuente: Semanario Judicial de la Federación </a:t>
            </a:r>
          </a:p>
          <a:p>
            <a:r>
              <a:rPr lang="es-ES" sz="900" dirty="0">
                <a:latin typeface="Arial" panose="020B0604020202020204" pitchFamily="34" charset="0"/>
                <a:cs typeface="Arial" panose="020B0604020202020204" pitchFamily="34" charset="0"/>
              </a:rPr>
              <a:t>Publicación: viernes </a:t>
            </a:r>
            <a:r>
              <a:rPr lang="es-ES" sz="900" b="1" dirty="0">
                <a:latin typeface="Arial" panose="020B0604020202020204" pitchFamily="34" charset="0"/>
                <a:cs typeface="Arial" panose="020B0604020202020204" pitchFamily="34" charset="0"/>
              </a:rPr>
              <a:t>06 de agosto de 2021 </a:t>
            </a:r>
            <a:r>
              <a:rPr lang="es-ES" sz="900" dirty="0">
                <a:latin typeface="Arial" panose="020B0604020202020204" pitchFamily="34" charset="0"/>
                <a:cs typeface="Arial" panose="020B0604020202020204" pitchFamily="34" charset="0"/>
              </a:rPr>
              <a:t>10:14 h </a:t>
            </a:r>
          </a:p>
          <a:p>
            <a:r>
              <a:rPr lang="es-ES" sz="900" dirty="0">
                <a:latin typeface="Arial" panose="020B0604020202020204" pitchFamily="34" charset="0"/>
                <a:cs typeface="Arial" panose="020B0604020202020204" pitchFamily="34" charset="0"/>
              </a:rPr>
              <a:t>Materia(s): (Común) </a:t>
            </a:r>
          </a:p>
          <a:p>
            <a:r>
              <a:rPr lang="es-ES" sz="900" dirty="0">
                <a:latin typeface="Arial" panose="020B0604020202020204" pitchFamily="34" charset="0"/>
                <a:cs typeface="Arial" panose="020B0604020202020204" pitchFamily="34" charset="0"/>
              </a:rPr>
              <a:t>Tesis: 2a./J. 33/2021 (10a.) </a:t>
            </a:r>
          </a:p>
          <a:p>
            <a:endParaRPr lang="es-ES" sz="900" dirty="0">
              <a:latin typeface="Arial" panose="020B0604020202020204" pitchFamily="34" charset="0"/>
              <a:cs typeface="Arial" panose="020B0604020202020204" pitchFamily="34" charset="0"/>
            </a:endParaRPr>
          </a:p>
          <a:p>
            <a:pPr algn="just"/>
            <a:r>
              <a:rPr lang="es-ES" sz="900" b="1" dirty="0">
                <a:latin typeface="Arial" panose="020B0604020202020204" pitchFamily="34" charset="0"/>
                <a:cs typeface="Arial" panose="020B0604020202020204" pitchFamily="34" charset="0"/>
              </a:rPr>
              <a:t>RESPONSABILIDADES ADMINISTRATIVAS. EL DENUNCIANTE TIENE INTERÉS JURÍDICO PARA PROMOVER EL JUICIO DE AMPARO INDIRECTO CONTRA LA DETERMINACIÓN DE NO INICIAR LA INVESTIGACIÓN RELATIVA (LEGISLACIÓN VIGENTE A PARTIR DEL 2016).</a:t>
            </a:r>
          </a:p>
          <a:p>
            <a:pPr algn="just"/>
            <a:endParaRPr lang="es-ES" sz="900" b="1" dirty="0">
              <a:latin typeface="Arial" panose="020B0604020202020204" pitchFamily="34" charset="0"/>
              <a:cs typeface="Arial" panose="020B0604020202020204" pitchFamily="34" charset="0"/>
            </a:endParaRPr>
          </a:p>
          <a:p>
            <a:pPr algn="just"/>
            <a:r>
              <a:rPr lang="es-ES" sz="900" dirty="0">
                <a:latin typeface="Arial" panose="020B0604020202020204" pitchFamily="34" charset="0"/>
                <a:cs typeface="Arial" panose="020B0604020202020204" pitchFamily="34" charset="0"/>
              </a:rPr>
              <a:t>Hechos: Los Tribunales Colegiados de Circuito contendientes, al analizar si conforme a la Ley General de Responsabilidades Administrativas, el denunciante cuenta con interés necesario para promover amparo indirecto contra la decisión de la autoridad de no iniciar la investigación de responsabilidad administrativa llegaron a conclusiones distintas, toda vez que uno de ellos determinó que el quejoso carece de interés, ya que la Suprema Corte de Justicia de la Nación se pronunció sobre esta cuestión en las jurisprudencias 2a./J. 1/2006, 2a./J. 124/2008 y 2a./J. 41/2019 (10a.), mientras que el otro determinó que el denunciante sí cuenta con interés en el amparo.</a:t>
            </a:r>
          </a:p>
          <a:p>
            <a:pPr algn="just"/>
            <a:endParaRPr lang="es-ES" sz="900" dirty="0">
              <a:latin typeface="Arial" panose="020B0604020202020204" pitchFamily="34" charset="0"/>
              <a:cs typeface="Arial" panose="020B0604020202020204" pitchFamily="34" charset="0"/>
            </a:endParaRPr>
          </a:p>
          <a:p>
            <a:pPr algn="just"/>
            <a:r>
              <a:rPr lang="es-ES" sz="900" dirty="0">
                <a:latin typeface="Arial" panose="020B0604020202020204" pitchFamily="34" charset="0"/>
                <a:cs typeface="Arial" panose="020B0604020202020204" pitchFamily="34" charset="0"/>
              </a:rPr>
              <a:t>Criterio jurídico: La Segunda Sala de la Suprema Corte de Justicia de la Nación determina que el denunciante sí cuenta con interés jurídico para impugnar en amparo indirecto las determinaciones de la autoridad investigadora de no iniciar la investigación de responsabilidad administrativa.</a:t>
            </a:r>
          </a:p>
          <a:p>
            <a:pPr algn="just"/>
            <a:endParaRPr lang="es-ES" sz="900" dirty="0">
              <a:latin typeface="Arial" panose="020B0604020202020204" pitchFamily="34" charset="0"/>
              <a:cs typeface="Arial" panose="020B0604020202020204" pitchFamily="34" charset="0"/>
            </a:endParaRPr>
          </a:p>
          <a:p>
            <a:pPr algn="just"/>
            <a:r>
              <a:rPr lang="es-ES" sz="900" dirty="0">
                <a:latin typeface="Arial" panose="020B0604020202020204" pitchFamily="34" charset="0"/>
                <a:cs typeface="Arial" panose="020B0604020202020204" pitchFamily="34" charset="0"/>
              </a:rPr>
              <a:t>Justificación: Lo anterior, ya que conforme al nuevo régimen de responsabilidades, el denunciante ha dejado de ser un simple vigilante para convertirse ahora en un actor central del control de la acción pública y combate a la corrupción; de ahí que se le otorgó una participación activa tanto en la etapa de investigación, como en el procedimiento de responsabilidad administrativa, al grado tal que cuenta con la posibilidad de alegar en audiencias, aportar pruebas, interponer medios de defensa y, en general, realizar cualquier acto que resulte ser necesario para la defensa de sus pretensiones. Por tanto, al constituirse como una figura fundamental en el control de la acción administrativa, el denunciante está legitimado para promover amparo indirecto contra la determinación de no iniciar la investigación relativa. De ahí que las razones que daban sustento a las jurisprudencias 2a./J. 1/2006, 2a./J. 124/2008 y 2a./J. 41/2019 (10a.), resultan inaplicables bajo el nuevo régimen de responsabilidades administrativas. Finalmente, se precisa que para acudir al amparo indirecto resulta necesario, además, que se actualice alguna excepción al principio de </a:t>
            </a:r>
            <a:r>
              <a:rPr lang="es-ES" sz="900" dirty="0" err="1">
                <a:latin typeface="Arial" panose="020B0604020202020204" pitchFamily="34" charset="0"/>
                <a:cs typeface="Arial" panose="020B0604020202020204" pitchFamily="34" charset="0"/>
              </a:rPr>
              <a:t>definitividad</a:t>
            </a:r>
            <a:r>
              <a:rPr lang="es-ES" sz="900" dirty="0">
                <a:latin typeface="Arial" panose="020B0604020202020204" pitchFamily="34" charset="0"/>
                <a:cs typeface="Arial" panose="020B0604020202020204" pitchFamily="34" charset="0"/>
              </a:rPr>
              <a:t> que así lo permita.</a:t>
            </a:r>
          </a:p>
          <a:p>
            <a:pPr algn="just"/>
            <a:endParaRPr lang="es-ES" sz="900" dirty="0">
              <a:latin typeface="Arial" panose="020B0604020202020204" pitchFamily="34" charset="0"/>
              <a:cs typeface="Arial" panose="020B0604020202020204" pitchFamily="34" charset="0"/>
            </a:endParaRPr>
          </a:p>
          <a:p>
            <a:pPr algn="just"/>
            <a:r>
              <a:rPr lang="es-ES" sz="900" dirty="0">
                <a:latin typeface="Arial" panose="020B0604020202020204" pitchFamily="34" charset="0"/>
                <a:cs typeface="Arial" panose="020B0604020202020204" pitchFamily="34" charset="0"/>
              </a:rPr>
              <a:t>SEGUNDA SALA</a:t>
            </a:r>
          </a:p>
          <a:p>
            <a:pPr algn="just"/>
            <a:endParaRPr lang="es-ES" sz="900" dirty="0">
              <a:latin typeface="Arial" panose="020B0604020202020204" pitchFamily="34" charset="0"/>
              <a:cs typeface="Arial" panose="020B0604020202020204" pitchFamily="34" charset="0"/>
            </a:endParaRPr>
          </a:p>
          <a:p>
            <a:pPr algn="just"/>
            <a:r>
              <a:rPr lang="es-ES" sz="900" dirty="0">
                <a:latin typeface="Arial" panose="020B0604020202020204" pitchFamily="34" charset="0"/>
                <a:cs typeface="Arial" panose="020B0604020202020204" pitchFamily="34" charset="0"/>
              </a:rPr>
              <a:t>Contradicción de tesis 253/2020. Entre las sustentadas por el Primer Tribunal Colegiado en Materia Administrativa del Tercer Circuito y el Cuarto Tribunal Colegiado en Materia Administrativa del Primer Circuito. 28 de abril de 2021. Cinco votos de los Ministros Alberto Pérez </a:t>
            </a:r>
            <a:r>
              <a:rPr lang="es-ES" sz="900" dirty="0" err="1">
                <a:latin typeface="Arial" panose="020B0604020202020204" pitchFamily="34" charset="0"/>
                <a:cs typeface="Arial" panose="020B0604020202020204" pitchFamily="34" charset="0"/>
              </a:rPr>
              <a:t>Dayán</a:t>
            </a:r>
            <a:r>
              <a:rPr lang="es-ES" sz="900" dirty="0">
                <a:latin typeface="Arial" panose="020B0604020202020204" pitchFamily="34" charset="0"/>
                <a:cs typeface="Arial" panose="020B0604020202020204" pitchFamily="34" charset="0"/>
              </a:rPr>
              <a:t>, Luis María Aguilar Morales, José Fernando Franco González Salas, Javier </a:t>
            </a:r>
            <a:r>
              <a:rPr lang="es-ES" sz="900" dirty="0" err="1">
                <a:latin typeface="Arial" panose="020B0604020202020204" pitchFamily="34" charset="0"/>
                <a:cs typeface="Arial" panose="020B0604020202020204" pitchFamily="34" charset="0"/>
              </a:rPr>
              <a:t>Laynez</a:t>
            </a:r>
            <a:r>
              <a:rPr lang="es-ES" sz="900" dirty="0">
                <a:latin typeface="Arial" panose="020B0604020202020204" pitchFamily="34" charset="0"/>
                <a:cs typeface="Arial" panose="020B0604020202020204" pitchFamily="34" charset="0"/>
              </a:rPr>
              <a:t> </a:t>
            </a:r>
            <a:r>
              <a:rPr lang="es-ES" sz="900" dirty="0" err="1">
                <a:latin typeface="Arial" panose="020B0604020202020204" pitchFamily="34" charset="0"/>
                <a:cs typeface="Arial" panose="020B0604020202020204" pitchFamily="34" charset="0"/>
              </a:rPr>
              <a:t>Potisek</a:t>
            </a:r>
            <a:r>
              <a:rPr lang="es-ES" sz="900" dirty="0">
                <a:latin typeface="Arial" panose="020B0604020202020204" pitchFamily="34" charset="0"/>
                <a:cs typeface="Arial" panose="020B0604020202020204" pitchFamily="34" charset="0"/>
              </a:rPr>
              <a:t> y </a:t>
            </a:r>
            <a:r>
              <a:rPr lang="es-ES" sz="900" dirty="0" err="1">
                <a:latin typeface="Arial" panose="020B0604020202020204" pitchFamily="34" charset="0"/>
                <a:cs typeface="Arial" panose="020B0604020202020204" pitchFamily="34" charset="0"/>
              </a:rPr>
              <a:t>Yasmín</a:t>
            </a:r>
            <a:r>
              <a:rPr lang="es-ES" sz="900" dirty="0">
                <a:latin typeface="Arial" panose="020B0604020202020204" pitchFamily="34" charset="0"/>
                <a:cs typeface="Arial" panose="020B0604020202020204" pitchFamily="34" charset="0"/>
              </a:rPr>
              <a:t> Esquivel </a:t>
            </a:r>
            <a:r>
              <a:rPr lang="es-ES" sz="900" dirty="0" err="1">
                <a:latin typeface="Arial" panose="020B0604020202020204" pitchFamily="34" charset="0"/>
                <a:cs typeface="Arial" panose="020B0604020202020204" pitchFamily="34" charset="0"/>
              </a:rPr>
              <a:t>Mossa</a:t>
            </a:r>
            <a:r>
              <a:rPr lang="es-ES" sz="900" dirty="0">
                <a:latin typeface="Arial" panose="020B0604020202020204" pitchFamily="34" charset="0"/>
                <a:cs typeface="Arial" panose="020B0604020202020204" pitchFamily="34" charset="0"/>
              </a:rPr>
              <a:t>, quien manifestó que formularía voto concurrente. Ponente: Alberto Pérez </a:t>
            </a:r>
            <a:r>
              <a:rPr lang="es-ES" sz="900" dirty="0" err="1">
                <a:latin typeface="Arial" panose="020B0604020202020204" pitchFamily="34" charset="0"/>
                <a:cs typeface="Arial" panose="020B0604020202020204" pitchFamily="34" charset="0"/>
              </a:rPr>
              <a:t>Dayán</a:t>
            </a:r>
            <a:r>
              <a:rPr lang="es-ES" sz="900" dirty="0">
                <a:latin typeface="Arial" panose="020B0604020202020204" pitchFamily="34" charset="0"/>
                <a:cs typeface="Arial" panose="020B0604020202020204" pitchFamily="34" charset="0"/>
              </a:rPr>
              <a:t>. Secretario: Isidro Muñoz Acevedo.</a:t>
            </a:r>
          </a:p>
          <a:p>
            <a:pPr algn="just"/>
            <a:endParaRPr lang="es-ES" sz="900" dirty="0">
              <a:latin typeface="Arial" panose="020B0604020202020204" pitchFamily="34" charset="0"/>
              <a:cs typeface="Arial" panose="020B0604020202020204" pitchFamily="34" charset="0"/>
            </a:endParaRPr>
          </a:p>
          <a:p>
            <a:pPr algn="just"/>
            <a:r>
              <a:rPr lang="es-ES" sz="900" dirty="0">
                <a:latin typeface="Arial" panose="020B0604020202020204" pitchFamily="34" charset="0"/>
                <a:cs typeface="Arial" panose="020B0604020202020204" pitchFamily="34" charset="0"/>
              </a:rPr>
              <a:t>El sustentado por el Cuarto Tribunal Colegiado en Materia Administrativa del Primer Circuito, al resolver el amparo en revisión 466/2019; y el diverso sustentado por el Primer Tribunal Colegiado en Materia Administrativa del Tercer Circuito, al resolver el amparo en revisión 41/2020.</a:t>
            </a:r>
          </a:p>
          <a:p>
            <a:pPr algn="just"/>
            <a:endParaRPr lang="es-ES" sz="900" dirty="0">
              <a:latin typeface="Arial" panose="020B0604020202020204" pitchFamily="34" charset="0"/>
              <a:cs typeface="Arial" panose="020B0604020202020204" pitchFamily="34" charset="0"/>
            </a:endParaRPr>
          </a:p>
          <a:p>
            <a:pPr algn="just"/>
            <a:r>
              <a:rPr lang="es-ES" sz="900" dirty="0">
                <a:latin typeface="Arial" panose="020B0604020202020204" pitchFamily="34" charset="0"/>
                <a:cs typeface="Arial" panose="020B0604020202020204" pitchFamily="34" charset="0"/>
              </a:rPr>
              <a:t>Esta tesis se publicó el viernes 06 de agosto de 2021 a las 10:14 horas en el Semanario Judicial de la Federación y, por ende, se considera de aplicación obligatoria a partir del lunes 09 de agosto de 2021, para los efectos previstos en el punto noveno del Acuerdo General Plenario 1/2021.</a:t>
            </a:r>
          </a:p>
          <a:p>
            <a:endParaRPr lang="es-ES" sz="900" dirty="0"/>
          </a:p>
        </p:txBody>
      </p:sp>
    </p:spTree>
    <p:extLst>
      <p:ext uri="{BB962C8B-B14F-4D97-AF65-F5344CB8AC3E}">
        <p14:creationId xmlns:p14="http://schemas.microsoft.com/office/powerpoint/2010/main" val="461441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8447BA28-607C-BC6F-6041-07CC8944BB31}"/>
              </a:ext>
            </a:extLst>
          </p:cNvPr>
          <p:cNvPicPr>
            <a:picLocks noChangeAspect="1"/>
          </p:cNvPicPr>
          <p:nvPr/>
        </p:nvPicPr>
        <p:blipFill>
          <a:blip r:embed="rId2"/>
          <a:stretch>
            <a:fillRect/>
          </a:stretch>
        </p:blipFill>
        <p:spPr>
          <a:xfrm>
            <a:off x="0" y="0"/>
            <a:ext cx="12192000" cy="7095067"/>
          </a:xfrm>
          <a:prstGeom prst="rect">
            <a:avLst/>
          </a:prstGeom>
        </p:spPr>
      </p:pic>
      <p:sp>
        <p:nvSpPr>
          <p:cNvPr id="2" name="CuadroTexto 1"/>
          <p:cNvSpPr txBox="1"/>
          <p:nvPr/>
        </p:nvSpPr>
        <p:spPr>
          <a:xfrm>
            <a:off x="2023533" y="1820333"/>
            <a:ext cx="8153400" cy="2677656"/>
          </a:xfrm>
          <a:prstGeom prst="rect">
            <a:avLst/>
          </a:prstGeom>
          <a:noFill/>
        </p:spPr>
        <p:txBody>
          <a:bodyPr wrap="square" rtlCol="0">
            <a:spAutoFit/>
          </a:bodyPr>
          <a:lstStyle/>
          <a:p>
            <a:pPr algn="ctr"/>
            <a:r>
              <a:rPr lang="es-MX" sz="2800" b="1" dirty="0">
                <a:latin typeface="Arial" panose="020B0604020202020204" pitchFamily="34" charset="0"/>
                <a:cs typeface="Arial" panose="020B0604020202020204" pitchFamily="34" charset="0"/>
              </a:rPr>
              <a:t>EL PROCEDIMIENTO DE RESPONSABILIDADES ADMINISTRATIVAS ANTE LOS ÓRGANOS INTERNOS DE CONTROL </a:t>
            </a:r>
            <a:br>
              <a:rPr lang="es-MX" sz="2800" b="1" dirty="0">
                <a:latin typeface="Arial" panose="020B0604020202020204" pitchFamily="34" charset="0"/>
                <a:cs typeface="Arial" panose="020B0604020202020204" pitchFamily="34" charset="0"/>
              </a:rPr>
            </a:br>
            <a:r>
              <a:rPr lang="es-MX" sz="2800" b="1" dirty="0">
                <a:latin typeface="Arial" panose="020B0604020202020204" pitchFamily="34" charset="0"/>
                <a:cs typeface="Arial" panose="020B0604020202020204" pitchFamily="34" charset="0"/>
              </a:rPr>
              <a:t/>
            </a:r>
            <a:br>
              <a:rPr lang="es-MX" sz="2800" b="1" dirty="0">
                <a:latin typeface="Arial" panose="020B0604020202020204" pitchFamily="34" charset="0"/>
                <a:cs typeface="Arial" panose="020B0604020202020204" pitchFamily="34" charset="0"/>
              </a:rPr>
            </a:br>
            <a:r>
              <a:rPr lang="es-MX" sz="2800" b="1" dirty="0">
                <a:latin typeface="Arial" panose="020B0604020202020204" pitchFamily="34" charset="0"/>
                <a:cs typeface="Arial" panose="020B0604020202020204" pitchFamily="34" charset="0"/>
              </a:rPr>
              <a:t>ASPECTOS TEORICOS Y PRÁCTICOS</a:t>
            </a:r>
            <a:endParaRPr lang="es-ES" sz="2800" dirty="0"/>
          </a:p>
        </p:txBody>
      </p:sp>
      <p:sp>
        <p:nvSpPr>
          <p:cNvPr id="7" name="CuadroTexto 6"/>
          <p:cNvSpPr txBox="1"/>
          <p:nvPr/>
        </p:nvSpPr>
        <p:spPr>
          <a:xfrm>
            <a:off x="3335867" y="4978400"/>
            <a:ext cx="5477933" cy="1754326"/>
          </a:xfrm>
          <a:prstGeom prst="rect">
            <a:avLst/>
          </a:prstGeom>
          <a:noFill/>
        </p:spPr>
        <p:txBody>
          <a:bodyPr wrap="square" rtlCol="0">
            <a:spAutoFit/>
          </a:bodyPr>
          <a:lstStyle/>
          <a:p>
            <a:pPr algn="ctr"/>
            <a:endParaRPr lang="es-MX" b="1" dirty="0" smtClean="0">
              <a:latin typeface="Arial" panose="020B0604020202020204" pitchFamily="34" charset="0"/>
              <a:cs typeface="Arial" panose="020B0604020202020204" pitchFamily="34" charset="0"/>
            </a:endParaRPr>
          </a:p>
          <a:p>
            <a:pPr algn="ctr"/>
            <a:r>
              <a:rPr lang="es-MX" b="1" dirty="0" smtClean="0">
                <a:latin typeface="Arial" panose="020B0604020202020204" pitchFamily="34" charset="0"/>
                <a:cs typeface="Arial" panose="020B0604020202020204" pitchFamily="34" charset="0"/>
              </a:rPr>
              <a:t>ALBERTO </a:t>
            </a:r>
            <a:r>
              <a:rPr lang="es-MX" b="1" dirty="0">
                <a:latin typeface="Arial" panose="020B0604020202020204" pitchFamily="34" charset="0"/>
                <a:cs typeface="Arial" panose="020B0604020202020204" pitchFamily="34" charset="0"/>
              </a:rPr>
              <a:t>GÁNDARA RUIZ ESPARZA</a:t>
            </a:r>
          </a:p>
          <a:p>
            <a:pPr algn="ctr"/>
            <a:r>
              <a:rPr lang="es-MX" b="1" dirty="0">
                <a:latin typeface="Arial" panose="020B0604020202020204" pitchFamily="34" charset="0"/>
                <a:cs typeface="Arial" panose="020B0604020202020204" pitchFamily="34" charset="0"/>
              </a:rPr>
              <a:t>MAGISTRADO CONSULTOR</a:t>
            </a:r>
          </a:p>
          <a:p>
            <a:pPr algn="ctr"/>
            <a:r>
              <a:rPr lang="es-MX" b="1" dirty="0">
                <a:latin typeface="Arial" panose="020B0604020202020204" pitchFamily="34" charset="0"/>
                <a:cs typeface="Arial" panose="020B0604020202020204" pitchFamily="34" charset="0"/>
              </a:rPr>
              <a:t>TRIBUNAL DE JUSTICIA ADMINISTRATIVA DEL ESTADO DE MÉXICO</a:t>
            </a:r>
            <a:endParaRPr lang="es-ES" dirty="0">
              <a:latin typeface="Arial" panose="020B060402020202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3734205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301752" y="630936"/>
            <a:ext cx="10168128" cy="6064758"/>
          </a:xfrm>
          <a:prstGeom prst="rect">
            <a:avLst/>
          </a:prstGeom>
          <a:noFill/>
        </p:spPr>
        <p:txBody>
          <a:bodyPr wrap="square" rtlCol="0">
            <a:spAutoFit/>
          </a:bodyPr>
          <a:lstStyle/>
          <a:p>
            <a:r>
              <a:rPr lang="es-ES" sz="900" dirty="0">
                <a:latin typeface="Arial" panose="020B0604020202020204" pitchFamily="34" charset="0"/>
                <a:cs typeface="Arial" panose="020B0604020202020204" pitchFamily="34" charset="0"/>
              </a:rPr>
              <a:t>Época: Undécima Época </a:t>
            </a:r>
          </a:p>
          <a:p>
            <a:r>
              <a:rPr lang="es-ES" sz="900" dirty="0">
                <a:latin typeface="Arial" panose="020B0604020202020204" pitchFamily="34" charset="0"/>
                <a:cs typeface="Arial" panose="020B0604020202020204" pitchFamily="34" charset="0"/>
              </a:rPr>
              <a:t>Registro: 2023540 </a:t>
            </a:r>
          </a:p>
          <a:p>
            <a:r>
              <a:rPr lang="es-ES" sz="900" dirty="0">
                <a:latin typeface="Arial" panose="020B0604020202020204" pitchFamily="34" charset="0"/>
                <a:cs typeface="Arial" panose="020B0604020202020204" pitchFamily="34" charset="0"/>
              </a:rPr>
              <a:t>Instancia: Plenos de Circuito </a:t>
            </a:r>
          </a:p>
          <a:p>
            <a:r>
              <a:rPr lang="es-ES" sz="900" dirty="0">
                <a:latin typeface="Arial" panose="020B0604020202020204" pitchFamily="34" charset="0"/>
                <a:cs typeface="Arial" panose="020B0604020202020204" pitchFamily="34" charset="0"/>
              </a:rPr>
              <a:t>Tipo de Tesis: </a:t>
            </a:r>
            <a:r>
              <a:rPr lang="es-ES" sz="900" b="1" dirty="0">
                <a:latin typeface="Arial" panose="020B0604020202020204" pitchFamily="34" charset="0"/>
                <a:cs typeface="Arial" panose="020B0604020202020204" pitchFamily="34" charset="0"/>
              </a:rPr>
              <a:t>Jurisprudencia </a:t>
            </a:r>
          </a:p>
          <a:p>
            <a:r>
              <a:rPr lang="es-ES" sz="900" dirty="0">
                <a:latin typeface="Arial" panose="020B0604020202020204" pitchFamily="34" charset="0"/>
                <a:cs typeface="Arial" panose="020B0604020202020204" pitchFamily="34" charset="0"/>
              </a:rPr>
              <a:t>Fuente: Semanario Judicial de la Federación </a:t>
            </a:r>
          </a:p>
          <a:p>
            <a:r>
              <a:rPr lang="es-ES" sz="900" dirty="0">
                <a:latin typeface="Arial" panose="020B0604020202020204" pitchFamily="34" charset="0"/>
                <a:cs typeface="Arial" panose="020B0604020202020204" pitchFamily="34" charset="0"/>
              </a:rPr>
              <a:t>Publicación: viernes 10 de septiembre de 2021 10:19 h </a:t>
            </a:r>
          </a:p>
          <a:p>
            <a:r>
              <a:rPr lang="es-ES" sz="900" dirty="0">
                <a:latin typeface="Arial" panose="020B0604020202020204" pitchFamily="34" charset="0"/>
                <a:cs typeface="Arial" panose="020B0604020202020204" pitchFamily="34" charset="0"/>
              </a:rPr>
              <a:t>Materia(s): (Común, Administrativa) </a:t>
            </a:r>
          </a:p>
          <a:p>
            <a:r>
              <a:rPr lang="es-ES" sz="900" dirty="0">
                <a:latin typeface="Arial" panose="020B0604020202020204" pitchFamily="34" charset="0"/>
                <a:cs typeface="Arial" panose="020B0604020202020204" pitchFamily="34" charset="0"/>
              </a:rPr>
              <a:t>Tesis: PC.I.A. J/177 A (10a.) </a:t>
            </a:r>
          </a:p>
          <a:p>
            <a:endParaRPr lang="es-ES" sz="900" dirty="0">
              <a:latin typeface="Arial" panose="020B0604020202020204" pitchFamily="34" charset="0"/>
              <a:cs typeface="Arial" panose="020B0604020202020204" pitchFamily="34" charset="0"/>
            </a:endParaRPr>
          </a:p>
          <a:p>
            <a:pPr algn="just"/>
            <a:r>
              <a:rPr lang="es-ES" sz="900" b="1" dirty="0">
                <a:latin typeface="Arial" panose="020B0604020202020204" pitchFamily="34" charset="0"/>
                <a:cs typeface="Arial" panose="020B0604020202020204" pitchFamily="34" charset="0"/>
              </a:rPr>
              <a:t>RESPONSABILIDAD DE LOS SERVIDORES PÚBLICOS. EL DENUNCIANTE DE HECHOS A QUE HACE REFERENCIA LA LEY GENERAL DE RESPONSABILIDADES ADMINISTRATIVAS, POSEE INTERÉS JURÍDICO PARA IMPUGNAR EN AMPARO INDIRECTO, LA NEGATIVA A INICIAR UNA INVESTIGACIÓN, ASÍ COMO LA DECISIÓN QUE ORDENA SU CONCLUSIÓN Y ARCHIVO, POR FALTA DE ELEMENTOS.</a:t>
            </a:r>
          </a:p>
          <a:p>
            <a:pPr algn="just"/>
            <a:endParaRPr lang="es-ES" sz="900" dirty="0">
              <a:latin typeface="Arial" panose="020B0604020202020204" pitchFamily="34" charset="0"/>
              <a:cs typeface="Arial" panose="020B0604020202020204" pitchFamily="34" charset="0"/>
            </a:endParaRPr>
          </a:p>
          <a:p>
            <a:pPr algn="just"/>
            <a:r>
              <a:rPr lang="es-ES" sz="900" dirty="0">
                <a:latin typeface="Arial" panose="020B0604020202020204" pitchFamily="34" charset="0"/>
                <a:cs typeface="Arial" panose="020B0604020202020204" pitchFamily="34" charset="0"/>
              </a:rPr>
              <a:t>Hechos: Los Tribunales Colegiados de Circuito contendientes analizaron si el denunciante de hechos a que hace referencia la Ley General de Responsabilidades Administrativas, contaba con interés jurídico para impugnar a través del juicio de amparo indirecto, el auto que negaba iniciar una investigación, así como su conclusión y archivo por falta de elementos, y arribaron a conclusiones diferentes, pues mientras uno determinó que sí contaba con interés jurídico para promover el juicio de amparo indirecto en contra del proveído que negaba iniciar la investigación, el otro estimó que el denunciante carecía de dicho interés para controvertir la decisión de tener por concluida y ordenar el archivo de la misma por falta de elementos. </a:t>
            </a:r>
          </a:p>
          <a:p>
            <a:pPr algn="just"/>
            <a:endParaRPr lang="es-ES" sz="900" dirty="0">
              <a:latin typeface="Arial" panose="020B0604020202020204" pitchFamily="34" charset="0"/>
              <a:cs typeface="Arial" panose="020B0604020202020204" pitchFamily="34" charset="0"/>
            </a:endParaRPr>
          </a:p>
          <a:p>
            <a:pPr algn="just"/>
            <a:r>
              <a:rPr lang="es-ES" sz="900" dirty="0">
                <a:latin typeface="Arial" panose="020B0604020202020204" pitchFamily="34" charset="0"/>
                <a:cs typeface="Arial" panose="020B0604020202020204" pitchFamily="34" charset="0"/>
              </a:rPr>
              <a:t>Criterio jurídico: El Pleno en Materia Administrativa del Primer Circuito determina que el denunciante de hechos a que se refiere la Ley General de Responsabilidades </a:t>
            </a:r>
            <a:r>
              <a:rPr lang="es-ES" sz="900" b="1" dirty="0">
                <a:latin typeface="Arial" panose="020B0604020202020204" pitchFamily="34" charset="0"/>
                <a:cs typeface="Arial" panose="020B0604020202020204" pitchFamily="34" charset="0"/>
              </a:rPr>
              <a:t>Administrativas sí tiene interés jurídico para impugnar en amparo indirecto la negativa de la autoridad a iniciar una investigación, así como la decisión de darla por concluida o archivarla por falta de elementos. </a:t>
            </a:r>
          </a:p>
          <a:p>
            <a:pPr algn="just"/>
            <a:endParaRPr lang="es-ES" sz="900" dirty="0">
              <a:latin typeface="Arial" panose="020B0604020202020204" pitchFamily="34" charset="0"/>
              <a:cs typeface="Arial" panose="020B0604020202020204" pitchFamily="34" charset="0"/>
            </a:endParaRPr>
          </a:p>
          <a:p>
            <a:pPr algn="just"/>
            <a:r>
              <a:rPr lang="es-ES" sz="900" dirty="0">
                <a:latin typeface="Arial" panose="020B0604020202020204" pitchFamily="34" charset="0"/>
                <a:cs typeface="Arial" panose="020B0604020202020204" pitchFamily="34" charset="0"/>
              </a:rPr>
              <a:t>Justificación: Del análisis integral efectuado a la Ley General de Responsabilidades Administrativas, se aprecia que si bien no define con claridad el grado de intervención que el denunciante tiene dentro de la etapa de investigación, como sí lo hace respecto del procedimiento administrativo de responsabilidad, en el cual aquél tiene reconocida expresamente la calidad de parte, lo objetivamente cierto es que de una interpretación funcional al diseño normativo del actual régimen de responsabilidad administrativa de los servidores públicos, y al fin que se persigue con su incorporación en la relación jurídico procesal, acorde con los principios de interpretación más favorable a la persona, el denunciante posee interés jurídico para acudir al juicio de amparo indirecto a combatir el auto en que se niegue el inicio de la investigación, así como en el que se ordene la conclusión y archivo de la misma por falta de elementos, por cuanto tales determinaciones representan un obstáculo para que aquél pueda ejercer el derecho subjetivo que la ley le confiere en la segunda etapa, esto es, en el procedimiento disciplinario de responsabilidad en sentido estricto. </a:t>
            </a:r>
          </a:p>
          <a:p>
            <a:pPr algn="just"/>
            <a:endParaRPr lang="es-ES" sz="900" dirty="0">
              <a:latin typeface="Arial" panose="020B0604020202020204" pitchFamily="34" charset="0"/>
              <a:cs typeface="Arial" panose="020B0604020202020204" pitchFamily="34" charset="0"/>
            </a:endParaRPr>
          </a:p>
          <a:p>
            <a:pPr algn="just"/>
            <a:r>
              <a:rPr lang="es-ES" sz="900" dirty="0">
                <a:latin typeface="Arial" panose="020B0604020202020204" pitchFamily="34" charset="0"/>
                <a:cs typeface="Arial" panose="020B0604020202020204" pitchFamily="34" charset="0"/>
              </a:rPr>
              <a:t>PLENO EN MATERIA ADMINISTRATIVA DEL PRIMER CIRCUITO.  Contradicción de tesis 4/2020. Entre las sustentadas por el Cuarto y el Noveno Tribunales Colegiados, ambos en Materia Administrativa del Primer Circuito. 27 de abril de 2021. Tesis y criterio contendientes: El Cuarto Tribunal Colegiado en Materia Administrativa del Primer Circuito, al resolver el amparo en revisión 466/2019, el cual dio origen a la tesis aislada I.4o.A.186 A (10a.), de título y subtítulo: "RESPONSABILIDADES ADMINISTRATIVAS. EL DENUNCIANTE TIENE INTERÉS JURÍDICO PARA PROMOVER EL JUICIO DE AMPARO CONTRA LA DETERMINACIÓN DE NO INICIAR LA INVESTIGACIÓN RELATIVA, AL OTORGARLE LA LEY GENERAL DE LA MATERIA UNA PARTICIPACIÓN ACTIVA.", publicada en el Semanario Judicial de la Federación del viernes 6 de marzo de 2020 a las 10:09 horas, y en la Gaceta del Semanario Judicial de la Federación, Décima Época, Libro 76, Tomo II, marzo de 2020, página 1024, con número de registro digital: 2021765, y </a:t>
            </a:r>
          </a:p>
          <a:p>
            <a:pPr algn="just"/>
            <a:endParaRPr lang="es-ES" sz="900" dirty="0">
              <a:latin typeface="Arial" panose="020B0604020202020204" pitchFamily="34" charset="0"/>
              <a:cs typeface="Arial" panose="020B0604020202020204" pitchFamily="34" charset="0"/>
            </a:endParaRPr>
          </a:p>
          <a:p>
            <a:pPr algn="just"/>
            <a:r>
              <a:rPr lang="es-ES" sz="900" dirty="0">
                <a:latin typeface="Arial" panose="020B0604020202020204" pitchFamily="34" charset="0"/>
                <a:cs typeface="Arial" panose="020B0604020202020204" pitchFamily="34" charset="0"/>
              </a:rPr>
              <a:t>El sustentado por el Noveno Tribunal Colegiado en Materia Administrativa del Primer Circuito, al resolver el amparo en revisión 381/2019.Esta tesis se publicó el viernes 10 de septiembre de 2021 a las 10:19 horas en el Semanario Judicial de la Federación y, por ende, se considera de aplicación obligatoria a partir del lunes 13 de septiembre de 2021, para los efectos previstos en el punto noveno del Acuerdo General Plenario 1/2021.</a:t>
            </a:r>
          </a:p>
          <a:p>
            <a:endParaRPr lang="es-ES" dirty="0"/>
          </a:p>
        </p:txBody>
      </p:sp>
    </p:spTree>
    <p:extLst>
      <p:ext uri="{BB962C8B-B14F-4D97-AF65-F5344CB8AC3E}">
        <p14:creationId xmlns:p14="http://schemas.microsoft.com/office/powerpoint/2010/main" val="878807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257908" y="484554"/>
            <a:ext cx="11363568" cy="6094701"/>
          </a:xfrm>
          <a:prstGeom prst="rect">
            <a:avLst/>
          </a:prstGeom>
          <a:noFill/>
        </p:spPr>
        <p:txBody>
          <a:bodyPr wrap="square" rtlCol="0">
            <a:spAutoFit/>
          </a:bodyPr>
          <a:lstStyle/>
          <a:p>
            <a:r>
              <a:rPr lang="es-ES" sz="900" dirty="0"/>
              <a:t>Registro digital: </a:t>
            </a:r>
            <a:r>
              <a:rPr lang="es-ES" sz="900" b="1" dirty="0"/>
              <a:t>2024750</a:t>
            </a:r>
          </a:p>
          <a:p>
            <a:r>
              <a:rPr lang="es-ES" sz="900" dirty="0"/>
              <a:t>Instancia: Plenos de Circuito</a:t>
            </a:r>
          </a:p>
          <a:p>
            <a:r>
              <a:rPr lang="es-ES" sz="900" dirty="0"/>
              <a:t>Undécima Época</a:t>
            </a:r>
          </a:p>
          <a:p>
            <a:r>
              <a:rPr lang="es-ES" sz="900" dirty="0"/>
              <a:t>Materias(s): Administrativa</a:t>
            </a:r>
          </a:p>
          <a:p>
            <a:r>
              <a:rPr lang="es-ES" sz="900" dirty="0"/>
              <a:t>Tesis: PC.II.A. J/4 A (11a.)</a:t>
            </a:r>
          </a:p>
          <a:p>
            <a:r>
              <a:rPr lang="es-ES" sz="900" dirty="0"/>
              <a:t>Fuente: Gaceta del Semanario Judicial de la Federación. Libro 14, Junio de 2022, Tomo VI, página 5433</a:t>
            </a:r>
          </a:p>
          <a:p>
            <a:r>
              <a:rPr lang="es-ES" sz="900" dirty="0"/>
              <a:t>Tipo: </a:t>
            </a:r>
            <a:r>
              <a:rPr lang="es-ES" sz="900" b="1" dirty="0"/>
              <a:t>Jurisprudencia</a:t>
            </a:r>
          </a:p>
          <a:p>
            <a:endParaRPr lang="es-ES" sz="900" dirty="0"/>
          </a:p>
          <a:p>
            <a:pPr algn="just"/>
            <a:r>
              <a:rPr lang="es-ES" sz="900" b="1" dirty="0"/>
              <a:t>ETAPA DE INVESTIGACIÓN DE RESPONSABILIDADES ADMINISTRATIVAS DE PERSONAS SERVIDORAS PÚBLICAS. EL RECURSO DE INCONFORMIDAD PREVISTO EN EL ARTÍCULO 106 DE LA LEY DE RESPONSABILIDADES ADMINISTRATIVAS DEL ESTADO DE MÉXICO Y MUNICIPIOS, CONSTITUYE EL MEDIO DE IMPUGNACIÓN IDÓNEO PARA COMBATIR EL AUTO EMITIDO POR LA AUTORIDAD INVESTIGADORA, EN EL QUE ORDENA LA CONCLUSIÓN Y ARCHIVO DEL EXPEDIENTE, ANTE LA FALTA DE ELEMENTOS PARA DEMOSTRAR LA EXISTENCIA DE LA INFRACCIÓN Y ACREDITAR LA PRESUNTA RESPONSABILIDAD DE LA PERSONA INFRACTORA.</a:t>
            </a:r>
          </a:p>
          <a:p>
            <a:endParaRPr lang="es-ES" sz="900" dirty="0"/>
          </a:p>
          <a:p>
            <a:pPr algn="just"/>
            <a:r>
              <a:rPr lang="es-ES" sz="900" dirty="0"/>
              <a:t>Hechos: Al resolver los amparos directos los Tribunales Colegiados adoptaron criterios jurídicos discrepantes sobre un mismo punto de derecho, pues mientras uno de ellos sostuvo que contra el auto de archivo y conclusión emitido por autoridades investigadoras dentro de la etapa de investigación de responsabilidades administrativas, procedía el juicio contencioso administrativo, al actualizarse la hipótesis prevista en el artículo 229, fracción I, del Código de Procedimientos Administrativos del Estado de México; el otro consideró procedente el recurso de inconformidad previsto en el artículo 106 de la Ley de Responsabilidades Administrativas del Estado de México y Municipios. </a:t>
            </a:r>
          </a:p>
          <a:p>
            <a:pPr algn="just"/>
            <a:endParaRPr lang="es-ES" sz="900" dirty="0"/>
          </a:p>
          <a:p>
            <a:pPr algn="just"/>
            <a:r>
              <a:rPr lang="es-ES" sz="900" dirty="0"/>
              <a:t>Criterio jurídico: El Pleno en Materia Administrativa del Segundo Circuito determina que el recurso de inconformidad previsto en el artículo 106 de la Ley de Responsabilidades Administrativas del Estado de México y Municipios, constituye el medio de impugnación idóneo para combatir el auto dictado por la autoridad investigadora dentro de la etapa de investigación de responsabilidades administrativas, en donde determina la conclusión y el archivo del expediente ante la falta de elementos suficientes para demostrar la existencia de la infracción y acreditar la presunta responsabilidad de la persona infractora.</a:t>
            </a:r>
          </a:p>
          <a:p>
            <a:pPr algn="just"/>
            <a:endParaRPr lang="es-ES" sz="900" dirty="0"/>
          </a:p>
          <a:p>
            <a:pPr algn="just"/>
            <a:r>
              <a:rPr lang="es-ES" sz="900" dirty="0"/>
              <a:t>Justificación: De una interpretación sistemática y teleológica de los artículos 3, fracción IX; 104, 105, 106, 120, fracción IV; 121, 194 y 195 de la Ley de Responsabilidades Administrativas del Estado de México y Municipios, se desprende que, si bien la procedencia del recurso de inconformidad previsto en el </a:t>
            </a:r>
            <a:r>
              <a:rPr lang="es-ES" sz="900" dirty="0" err="1"/>
              <a:t>supracitado</a:t>
            </a:r>
            <a:r>
              <a:rPr lang="es-ES" sz="900" dirty="0"/>
              <a:t> artículo 106, está limitada, en la etapa de investigación por presunta responsabilidad por falta administrativa, a la calificación de los actos u omisiones realizadas por la autoridad investigadora, lo cierto es que, a efecto de dar efectividad al diseño normativo del actual régimen de responsabilidades administrativas de las y los servidores públicos, el cual prevé la incorporación activa de quien denuncia en la relación jurídico procesal, es inconcuso que esta persona debe tener la facultad de impugnar el auto dictado por la autoridad investigadora dentro de la etapa de investigación de responsabilidades administrativas, en donde determina la conclusión y el archivo del expediente ante la falta de elementos suficientes para demostrar la existencia de la infracción y acreditar la presunta responsabilidad del infractor, por cuanto a que tal determinación representa un obstáculo para que pueda ejercer el derecho subjetivo que la ley le confiere en el procedimiento disciplinario de responsabilidad, en estricto sentido. Circunstancias que son acordes, tanto a la intención de quien legisla para establecer la posibilidad de que la parte denunciante o coadyuvante en el procedimiento de investigación pueda impugnar ante el tribunal contencioso administrativo local, la resolución de la autoridad responsable de la investigación en la que determine la conclusión del expediente por falta de elementos para iniciar el procedimiento respectivo; como a las facultades otorgadas por los artículos 4, 9, 34 y 41 de la Ley Orgánica del Tribunal de Justicia Administrativa del Estado de México, a los órganos del Tribunal de Justicia Administrativa del Estado de México, especializados en materia de responsabilidades administrativas de servidores públicos, para revisar los actos y resoluciones, dictados en dicha materia, a través de las vías legales especialmente previstas por la Ley de Responsabilidades Administrativas del Estado de México y Municipios, en específico, para conocer del </a:t>
            </a:r>
            <a:r>
              <a:rPr lang="es-ES" sz="900" dirty="0" err="1"/>
              <a:t>supracitado</a:t>
            </a:r>
            <a:r>
              <a:rPr lang="es-ES" sz="900" dirty="0"/>
              <a:t> recurso de inconformidad, previsto en el artículo 106 de este último ordenamiento legal. </a:t>
            </a:r>
          </a:p>
          <a:p>
            <a:pPr algn="just"/>
            <a:endParaRPr lang="es-ES" sz="900" dirty="0"/>
          </a:p>
          <a:p>
            <a:pPr algn="just"/>
            <a:r>
              <a:rPr lang="es-ES" sz="900" dirty="0"/>
              <a:t>PLENO EN MATERIA ADMINISTRATIVA DEL SEGUNDO CIRCUITO.</a:t>
            </a:r>
          </a:p>
          <a:p>
            <a:pPr algn="just"/>
            <a:endParaRPr lang="es-ES" sz="900" dirty="0"/>
          </a:p>
          <a:p>
            <a:pPr algn="just"/>
            <a:r>
              <a:rPr lang="es-ES" sz="900" dirty="0"/>
              <a:t>Contradicción de criterios 1/2022. Entre las sustentadas por los Tribunales Colegiados Tribunales Primero y Segundo, ambos en Materia Administrativa del Segundo Circuito. 5 de abril de 2022. Unanimidad de votos de los Magistrados Manuel Muñoz Bastida, Julia María del Carmen García González, Mónica Alejandra Soto Bueno, Víctor Manuel Estrada </a:t>
            </a:r>
            <a:r>
              <a:rPr lang="es-ES" sz="900" dirty="0" err="1"/>
              <a:t>Jungo</a:t>
            </a:r>
            <a:r>
              <a:rPr lang="es-ES" sz="900" dirty="0"/>
              <a:t> y Bernardino Carmona León. Ponente: Manuel Muñoz Bastida. Secretario: Daniel Horacio Rebollo Ponce.</a:t>
            </a:r>
          </a:p>
          <a:p>
            <a:pPr algn="just"/>
            <a:endParaRPr lang="es-ES" sz="900" dirty="0"/>
          </a:p>
          <a:p>
            <a:pPr algn="just"/>
            <a:r>
              <a:rPr lang="es-ES" sz="900" dirty="0"/>
              <a:t>Criterios contendientes:  El sustentado por el Primer Tribunal Colegiado en Materia Administrativa del Segundo Circuito, con residencia en Naucalpan de Juárez, Estado de México, al resolver el juicio de amparo directo 112/2021 y el Segundo Tribunal Colegiado en Materia Administrativa del Segundo Circuito, con residencia en Naucalpan de Juárez, Estado de México, al resolver el juicio de amparo directo 313/2020.</a:t>
            </a:r>
          </a:p>
          <a:p>
            <a:pPr algn="just"/>
            <a:r>
              <a:rPr lang="es-ES" sz="900" dirty="0"/>
              <a:t>Esta tesis se publicó el viernes 03 de junio de 2022 a las 10:09 horas en el Semanario Judicial de la Federación y, por ende, se considera de aplicación obligatoria a partir del lunes 06 de junio de 2022, para los efectos previstos en el punto noveno del Acuerdo General Plenario 1/2021.</a:t>
            </a:r>
          </a:p>
          <a:p>
            <a:endParaRPr lang="es-ES" dirty="0"/>
          </a:p>
        </p:txBody>
      </p:sp>
    </p:spTree>
    <p:extLst>
      <p:ext uri="{BB962C8B-B14F-4D97-AF65-F5344CB8AC3E}">
        <p14:creationId xmlns:p14="http://schemas.microsoft.com/office/powerpoint/2010/main" val="516589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3493477" y="3157415"/>
            <a:ext cx="5267569" cy="646331"/>
          </a:xfrm>
          <a:prstGeom prst="rect">
            <a:avLst/>
          </a:prstGeom>
          <a:noFill/>
        </p:spPr>
        <p:txBody>
          <a:bodyPr wrap="square" rtlCol="0">
            <a:spAutoFit/>
          </a:bodyPr>
          <a:lstStyle/>
          <a:p>
            <a:r>
              <a:rPr lang="es-ES" b="1" dirty="0">
                <a:latin typeface="Arial Black" panose="020B0A04020102020204" pitchFamily="34" charset="0"/>
              </a:rPr>
              <a:t>PRESCRIPCIÓN Y SU INTERRUPCIÓN</a:t>
            </a:r>
          </a:p>
          <a:p>
            <a:endParaRPr lang="es-ES" dirty="0"/>
          </a:p>
        </p:txBody>
      </p:sp>
    </p:spTree>
    <p:extLst>
      <p:ext uri="{BB962C8B-B14F-4D97-AF65-F5344CB8AC3E}">
        <p14:creationId xmlns:p14="http://schemas.microsoft.com/office/powerpoint/2010/main" val="5008957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78154" y="-62523"/>
            <a:ext cx="12192000" cy="6858000"/>
          </a:xfrm>
          <a:prstGeom prst="rect">
            <a:avLst/>
          </a:prstGeom>
        </p:spPr>
      </p:pic>
      <p:sp>
        <p:nvSpPr>
          <p:cNvPr id="6" name="Rectángulo redondeado 4"/>
          <p:cNvSpPr/>
          <p:nvPr/>
        </p:nvSpPr>
        <p:spPr>
          <a:xfrm>
            <a:off x="3634438" y="583682"/>
            <a:ext cx="4190666" cy="486966"/>
          </a:xfrm>
          <a:prstGeom prst="roundRect">
            <a:avLst/>
          </a:prstGeom>
          <a:solidFill>
            <a:schemeClr val="bg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latin typeface="Arial" panose="020B0604020202020204" pitchFamily="34" charset="0"/>
                <a:cs typeface="Arial" panose="020B0604020202020204" pitchFamily="34" charset="0"/>
              </a:rPr>
              <a:t>Prescripción </a:t>
            </a:r>
          </a:p>
        </p:txBody>
      </p:sp>
      <p:sp>
        <p:nvSpPr>
          <p:cNvPr id="8" name="Elipse 7"/>
          <p:cNvSpPr/>
          <p:nvPr/>
        </p:nvSpPr>
        <p:spPr>
          <a:xfrm>
            <a:off x="3782646" y="1495293"/>
            <a:ext cx="3876431" cy="1412030"/>
          </a:xfrm>
          <a:prstGeom prst="ellipse">
            <a:avLst/>
          </a:prstGeom>
          <a:solidFill>
            <a:schemeClr val="accent6">
              <a:lumMod val="50000"/>
            </a:schemeClr>
          </a:solidFill>
          <a:ln>
            <a:noFill/>
          </a:ln>
          <a:effectLst>
            <a:outerShdw blurRad="50800" dist="38100" dir="5400000" algn="t" rotWithShape="0">
              <a:prstClr val="black">
                <a:alpha val="40000"/>
              </a:prstClr>
            </a:outerShdw>
          </a:effectLst>
          <a:scene3d>
            <a:camera prst="orthographicFront"/>
            <a:lightRig rig="threePt" dir="t"/>
          </a:scene3d>
          <a:sp3d extrusionH="552450" contourW="203200">
            <a:bevelT w="381000" h="381000"/>
            <a:extrusionClr>
              <a:schemeClr val="tx1"/>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cap="all" dirty="0">
                <a:solidFill>
                  <a:schemeClr val="tx1"/>
                </a:solidFill>
                <a:latin typeface="Arial" panose="020B0604020202020204" pitchFamily="34" charset="0"/>
                <a:cs typeface="Arial" panose="020B0604020202020204" pitchFamily="34" charset="0"/>
              </a:rPr>
              <a:t>LGRA</a:t>
            </a:r>
          </a:p>
          <a:p>
            <a:pPr algn="ctr"/>
            <a:endParaRPr lang="es-MX" sz="1400" b="1" cap="all" dirty="0">
              <a:solidFill>
                <a:schemeClr val="tx1"/>
              </a:solidFill>
              <a:latin typeface="Arial" panose="020B0604020202020204" pitchFamily="34" charset="0"/>
              <a:cs typeface="Arial" panose="020B0604020202020204" pitchFamily="34" charset="0"/>
            </a:endParaRPr>
          </a:p>
          <a:p>
            <a:pPr algn="ctr"/>
            <a:r>
              <a:rPr lang="es-MX" sz="1400" b="1" dirty="0">
                <a:solidFill>
                  <a:schemeClr val="tx1"/>
                </a:solidFill>
                <a:latin typeface="Arial" panose="020B0604020202020204" pitchFamily="34" charset="0"/>
                <a:cs typeface="Arial" panose="020B0604020202020204" pitchFamily="34" charset="0"/>
              </a:rPr>
              <a:t>No Graves - 3 años</a:t>
            </a:r>
          </a:p>
          <a:p>
            <a:pPr algn="ctr"/>
            <a:endParaRPr lang="es-MX" sz="1400" b="1" dirty="0">
              <a:solidFill>
                <a:schemeClr val="tx1"/>
              </a:solidFill>
              <a:latin typeface="Arial" panose="020B0604020202020204" pitchFamily="34" charset="0"/>
              <a:cs typeface="Arial" panose="020B0604020202020204" pitchFamily="34" charset="0"/>
            </a:endParaRPr>
          </a:p>
          <a:p>
            <a:pPr algn="ctr"/>
            <a:r>
              <a:rPr lang="es-MX" sz="1400" b="1" dirty="0">
                <a:solidFill>
                  <a:schemeClr val="tx1"/>
                </a:solidFill>
                <a:latin typeface="Arial" panose="020B0604020202020204" pitchFamily="34" charset="0"/>
                <a:cs typeface="Arial" panose="020B0604020202020204" pitchFamily="34" charset="0"/>
              </a:rPr>
              <a:t>Graves - 7 años </a:t>
            </a:r>
          </a:p>
        </p:txBody>
      </p:sp>
      <p:sp>
        <p:nvSpPr>
          <p:cNvPr id="9" name="Trapecio 8"/>
          <p:cNvSpPr/>
          <p:nvPr/>
        </p:nvSpPr>
        <p:spPr>
          <a:xfrm rot="10800000">
            <a:off x="5566138" y="2993317"/>
            <a:ext cx="309446" cy="871366"/>
          </a:xfrm>
          <a:prstGeom prst="trapezoid">
            <a:avLst/>
          </a:prstGeom>
          <a:solidFill>
            <a:srgbClr val="C00000"/>
          </a:solid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p>
        </p:txBody>
      </p:sp>
      <p:sp>
        <p:nvSpPr>
          <p:cNvPr id="10" name="CuadroTexto 9"/>
          <p:cNvSpPr txBox="1"/>
          <p:nvPr/>
        </p:nvSpPr>
        <p:spPr>
          <a:xfrm>
            <a:off x="4781862" y="4001294"/>
            <a:ext cx="2008682" cy="646331"/>
          </a:xfrm>
          <a:prstGeom prst="rect">
            <a:avLst/>
          </a:prstGeom>
          <a:noFill/>
        </p:spPr>
        <p:txBody>
          <a:bodyPr wrap="square" rtlCol="0">
            <a:spAutoFit/>
          </a:bodyPr>
          <a:lstStyle/>
          <a:p>
            <a:r>
              <a:rPr lang="es-ES" b="1" dirty="0"/>
              <a:t>Caducidad</a:t>
            </a:r>
          </a:p>
          <a:p>
            <a:endParaRPr lang="es-ES" dirty="0"/>
          </a:p>
        </p:txBody>
      </p:sp>
      <p:sp>
        <p:nvSpPr>
          <p:cNvPr id="12" name="CuadroTexto 11"/>
          <p:cNvSpPr txBox="1"/>
          <p:nvPr/>
        </p:nvSpPr>
        <p:spPr>
          <a:xfrm>
            <a:off x="6088185" y="3800353"/>
            <a:ext cx="1736920" cy="1877437"/>
          </a:xfrm>
          <a:prstGeom prst="rect">
            <a:avLst/>
          </a:prstGeom>
          <a:noFill/>
        </p:spPr>
        <p:txBody>
          <a:bodyPr wrap="square" rtlCol="0">
            <a:spAutoFit/>
          </a:bodyPr>
          <a:lstStyle/>
          <a:p>
            <a:r>
              <a:rPr lang="es-ES" sz="1400" dirty="0"/>
              <a:t>Por dejarse de actuar por más de seis meses sin causa justificada;, se decretará, a solicitud del presunto infractor.</a:t>
            </a:r>
          </a:p>
          <a:p>
            <a:endParaRPr lang="es-ES" dirty="0"/>
          </a:p>
        </p:txBody>
      </p:sp>
    </p:spTree>
    <p:extLst>
      <p:ext uri="{BB962C8B-B14F-4D97-AF65-F5344CB8AC3E}">
        <p14:creationId xmlns:p14="http://schemas.microsoft.com/office/powerpoint/2010/main" val="41279211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539262" y="476738"/>
            <a:ext cx="9941169" cy="5770811"/>
          </a:xfrm>
          <a:prstGeom prst="rect">
            <a:avLst/>
          </a:prstGeom>
          <a:noFill/>
        </p:spPr>
        <p:txBody>
          <a:bodyPr wrap="square" rtlCol="0">
            <a:spAutoFit/>
          </a:bodyPr>
          <a:lstStyle/>
          <a:p>
            <a:pPr algn="just"/>
            <a:r>
              <a:rPr lang="es-ES" sz="900" dirty="0">
                <a:latin typeface="Arial" panose="020B0604020202020204" pitchFamily="34" charset="0"/>
                <a:cs typeface="Arial" panose="020B0604020202020204" pitchFamily="34" charset="0"/>
              </a:rPr>
              <a:t>Época: Undécima Época </a:t>
            </a:r>
          </a:p>
          <a:p>
            <a:pPr algn="just"/>
            <a:r>
              <a:rPr lang="es-ES" sz="900" dirty="0">
                <a:latin typeface="Arial" panose="020B0604020202020204" pitchFamily="34" charset="0"/>
                <a:cs typeface="Arial" panose="020B0604020202020204" pitchFamily="34" charset="0"/>
              </a:rPr>
              <a:t>Registro: 2024670 </a:t>
            </a:r>
          </a:p>
          <a:p>
            <a:pPr algn="just"/>
            <a:r>
              <a:rPr lang="es-ES" sz="900" dirty="0">
                <a:latin typeface="Arial" panose="020B0604020202020204" pitchFamily="34" charset="0"/>
                <a:cs typeface="Arial" panose="020B0604020202020204" pitchFamily="34" charset="0"/>
              </a:rPr>
              <a:t>Instancia: Primera Sala </a:t>
            </a:r>
          </a:p>
          <a:p>
            <a:pPr algn="just"/>
            <a:r>
              <a:rPr lang="es-ES" sz="900" dirty="0">
                <a:latin typeface="Arial" panose="020B0604020202020204" pitchFamily="34" charset="0"/>
                <a:cs typeface="Arial" panose="020B0604020202020204" pitchFamily="34" charset="0"/>
              </a:rPr>
              <a:t>Tipo de Tesis: </a:t>
            </a:r>
            <a:r>
              <a:rPr lang="es-ES" sz="900" b="1" dirty="0">
                <a:latin typeface="Arial" panose="020B0604020202020204" pitchFamily="34" charset="0"/>
                <a:cs typeface="Arial" panose="020B0604020202020204" pitchFamily="34" charset="0"/>
              </a:rPr>
              <a:t>Jurisprudencia </a:t>
            </a:r>
          </a:p>
          <a:p>
            <a:pPr algn="just"/>
            <a:r>
              <a:rPr lang="es-ES" sz="900" dirty="0">
                <a:latin typeface="Arial" panose="020B0604020202020204" pitchFamily="34" charset="0"/>
                <a:cs typeface="Arial" panose="020B0604020202020204" pitchFamily="34" charset="0"/>
              </a:rPr>
              <a:t>Fuente: Semanario Judicial de la Federación </a:t>
            </a:r>
          </a:p>
          <a:p>
            <a:pPr algn="just"/>
            <a:r>
              <a:rPr lang="es-ES" sz="900" dirty="0">
                <a:latin typeface="Arial" panose="020B0604020202020204" pitchFamily="34" charset="0"/>
                <a:cs typeface="Arial" panose="020B0604020202020204" pitchFamily="34" charset="0"/>
              </a:rPr>
              <a:t>Publicación: </a:t>
            </a:r>
            <a:r>
              <a:rPr lang="es-ES" sz="900" b="1" dirty="0">
                <a:latin typeface="Arial" panose="020B0604020202020204" pitchFamily="34" charset="0"/>
                <a:cs typeface="Arial" panose="020B0604020202020204" pitchFamily="34" charset="0"/>
              </a:rPr>
              <a:t>viernes 20 de mayo de 2022 </a:t>
            </a:r>
            <a:r>
              <a:rPr lang="es-ES" sz="900" dirty="0">
                <a:latin typeface="Arial" panose="020B0604020202020204" pitchFamily="34" charset="0"/>
                <a:cs typeface="Arial" panose="020B0604020202020204" pitchFamily="34" charset="0"/>
              </a:rPr>
              <a:t>10:25 h </a:t>
            </a:r>
          </a:p>
          <a:p>
            <a:pPr algn="just"/>
            <a:r>
              <a:rPr lang="es-ES" sz="900" dirty="0">
                <a:latin typeface="Arial" panose="020B0604020202020204" pitchFamily="34" charset="0"/>
                <a:cs typeface="Arial" panose="020B0604020202020204" pitchFamily="34" charset="0"/>
              </a:rPr>
              <a:t>Materia(s): (Administrativa) </a:t>
            </a:r>
          </a:p>
          <a:p>
            <a:pPr algn="just"/>
            <a:r>
              <a:rPr lang="es-ES" sz="900" dirty="0">
                <a:latin typeface="Arial" panose="020B0604020202020204" pitchFamily="34" charset="0"/>
                <a:cs typeface="Arial" panose="020B0604020202020204" pitchFamily="34" charset="0"/>
              </a:rPr>
              <a:t>Tesis: 1a./J. 52/2022 (11a.) </a:t>
            </a:r>
          </a:p>
          <a:p>
            <a:pPr algn="just"/>
            <a:r>
              <a:rPr lang="es-ES" sz="900" dirty="0">
                <a:latin typeface="Arial" panose="020B0604020202020204" pitchFamily="34" charset="0"/>
                <a:cs typeface="Arial" panose="020B0604020202020204" pitchFamily="34" charset="0"/>
              </a:rPr>
              <a:t> </a:t>
            </a:r>
          </a:p>
          <a:p>
            <a:pPr algn="just"/>
            <a:r>
              <a:rPr lang="es-ES" sz="900" b="1" dirty="0">
                <a:latin typeface="Arial" panose="020B0604020202020204" pitchFamily="34" charset="0"/>
                <a:cs typeface="Arial" panose="020B0604020202020204" pitchFamily="34" charset="0"/>
              </a:rPr>
              <a:t>PRESCRIPCIÓN DE LA ACCIÓN SANCIONATORIA EN MATERIA DE RESPONSABILIDADES ADMINISTRATIVAS. EL PLAZO PARA QUE OPERE SE INTERRUMPE HASTA QUE SE NOTIFIQUE LA ACTUACIÓN QUE GENERE DICHA INTERRUPCIÓN (INTERPRETACIÓN CONFORME DE LOS ARTÍCULOS 74, 100, 112 Y 113 DE LA LEY GENERAL DE RESPONSABILIDADES ADMINISTRATIVAS).</a:t>
            </a:r>
          </a:p>
          <a:p>
            <a:pPr algn="just"/>
            <a:r>
              <a:rPr lang="es-ES" sz="900" dirty="0">
                <a:latin typeface="Arial" panose="020B0604020202020204" pitchFamily="34" charset="0"/>
                <a:cs typeface="Arial" panose="020B0604020202020204" pitchFamily="34" charset="0"/>
              </a:rPr>
              <a:t> </a:t>
            </a:r>
          </a:p>
          <a:p>
            <a:pPr algn="just"/>
            <a:r>
              <a:rPr lang="es-ES" sz="900" dirty="0">
                <a:latin typeface="Arial" panose="020B0604020202020204" pitchFamily="34" charset="0"/>
                <a:cs typeface="Arial" panose="020B0604020202020204" pitchFamily="34" charset="0"/>
              </a:rPr>
              <a:t>Hechos: Una persona demandó el amparo y protección de la Justicia Federal en contra del párrafo tercero del artículo 74 de la Ley General de Responsabilidades Administrativas, entre otros actos. La Jueza de Distrito negó la protección constitucional. En contra de esta determinación, se interpuso recurso de revisión.</a:t>
            </a:r>
          </a:p>
          <a:p>
            <a:pPr algn="just"/>
            <a:r>
              <a:rPr lang="es-ES" sz="900" dirty="0">
                <a:latin typeface="Arial" panose="020B0604020202020204" pitchFamily="34" charset="0"/>
                <a:cs typeface="Arial" panose="020B0604020202020204" pitchFamily="34" charset="0"/>
              </a:rPr>
              <a:t> </a:t>
            </a:r>
          </a:p>
          <a:p>
            <a:pPr algn="just"/>
            <a:r>
              <a:rPr lang="es-ES" sz="900" dirty="0">
                <a:latin typeface="Arial" panose="020B0604020202020204" pitchFamily="34" charset="0"/>
                <a:cs typeface="Arial" panose="020B0604020202020204" pitchFamily="34" charset="0"/>
              </a:rPr>
              <a:t>Criterio jurídico: La Primera Sala de la Suprema Corte de Justicia de la Nación, partiendo de los mandatos previstos en el artículo 1o. constitucional, especialmente del principio pro persona, y de una interpretación conforme de los artículos 74, 100, 112 y 113 de la Ley General de Responsabilidades Administrativas, concluye que los términos para que opere la prescripción a los que se refiere el artículo 74 citado, únicamente se entenderán interrumpidos hasta la fecha en que la autoridad administrativa notifique al probable responsable la actuación que genere esta interrupción, cualquiera que ésta sea (calificación de la conducta, admisión del informe de presunta responsabilidad o emplazamiento).</a:t>
            </a:r>
          </a:p>
          <a:p>
            <a:pPr algn="just"/>
            <a:r>
              <a:rPr lang="es-ES" sz="900" dirty="0">
                <a:latin typeface="Arial" panose="020B0604020202020204" pitchFamily="34" charset="0"/>
                <a:cs typeface="Arial" panose="020B0604020202020204" pitchFamily="34" charset="0"/>
              </a:rPr>
              <a:t> </a:t>
            </a:r>
          </a:p>
          <a:p>
            <a:pPr algn="just"/>
            <a:r>
              <a:rPr lang="es-ES" sz="900" dirty="0">
                <a:latin typeface="Arial" panose="020B0604020202020204" pitchFamily="34" charset="0"/>
                <a:cs typeface="Arial" panose="020B0604020202020204" pitchFamily="34" charset="0"/>
              </a:rPr>
              <a:t>Justificación: Esta Suprema Corte determina que resulta razonable que, en la etapa de investigación, la prescripción de la acción se interrumpa con la calificación de la conducta de grave o no grave, pues la finalidad de esta fase es averiguar si la actuación del servidor público posiblemente constituye una falta y de qué tipo; y que, en la segunda etapa, es decir, la de sustanciación, ello tenga lugar con motivo de la admisión del informe de presunta responsabilidad administrativa, pues el objetivo de esta etapa es la tramitación y sustanciación de un proceso que permita a la autoridad determinar si el servidor público investigado resulta responsable o no de las faltas que le atribuya la autoridad investigadora. Así, a fin de que éste tenga plena certeza de cuál es la actuación que genera la interrupción de la prescripción y el momento en que ésta tuvo lugar, </a:t>
            </a:r>
            <a:r>
              <a:rPr lang="es-ES" sz="900" b="1" u="sng" dirty="0">
                <a:latin typeface="Arial" panose="020B0604020202020204" pitchFamily="34" charset="0"/>
                <a:cs typeface="Arial" panose="020B0604020202020204" pitchFamily="34" charset="0"/>
              </a:rPr>
              <a:t>la figura jurídica de referencia no se actualizará hasta tanto sea notificado al presunto infractor</a:t>
            </a:r>
            <a:r>
              <a:rPr lang="es-ES" sz="900" dirty="0">
                <a:latin typeface="Arial" panose="020B0604020202020204" pitchFamily="34" charset="0"/>
                <a:cs typeface="Arial" panose="020B0604020202020204" pitchFamily="34" charset="0"/>
              </a:rPr>
              <a:t>. Interpretación con la cual se tutela de mejor forma el principio de seguridad jurídica, en tanto asegura el conocimiento certero de cuándo la autoridad investigadora cumplió con su carga de ejercer las acciones en los términos y plazos que establece la Ley General de Responsabilidades Administrativas.</a:t>
            </a:r>
          </a:p>
          <a:p>
            <a:pPr algn="just"/>
            <a:r>
              <a:rPr lang="es-ES" sz="900" dirty="0">
                <a:latin typeface="Arial" panose="020B0604020202020204" pitchFamily="34" charset="0"/>
                <a:cs typeface="Arial" panose="020B0604020202020204" pitchFamily="34" charset="0"/>
              </a:rPr>
              <a:t> </a:t>
            </a:r>
          </a:p>
          <a:p>
            <a:pPr algn="just"/>
            <a:r>
              <a:rPr lang="es-ES" sz="900" dirty="0">
                <a:latin typeface="Arial" panose="020B0604020202020204" pitchFamily="34" charset="0"/>
                <a:cs typeface="Arial" panose="020B0604020202020204" pitchFamily="34" charset="0"/>
              </a:rPr>
              <a:t>PRIMERA SALA.</a:t>
            </a:r>
          </a:p>
          <a:p>
            <a:pPr algn="just"/>
            <a:r>
              <a:rPr lang="es-ES" sz="900" dirty="0">
                <a:latin typeface="Arial" panose="020B0604020202020204" pitchFamily="34" charset="0"/>
                <a:cs typeface="Arial" panose="020B0604020202020204" pitchFamily="34" charset="0"/>
              </a:rPr>
              <a:t> </a:t>
            </a:r>
          </a:p>
          <a:p>
            <a:pPr algn="just"/>
            <a:r>
              <a:rPr lang="es-ES" sz="900" dirty="0">
                <a:latin typeface="Arial" panose="020B0604020202020204" pitchFamily="34" charset="0"/>
                <a:cs typeface="Arial" panose="020B0604020202020204" pitchFamily="34" charset="0"/>
              </a:rPr>
              <a:t>Amparo en revisión 269/2021. Ricardo Pavel Meza Pozos. 9 de marzo de 2022. Unanimidad de cuatro votos de los Ministros Juan Luis González Alcántara </a:t>
            </a:r>
            <a:r>
              <a:rPr lang="es-ES" sz="900" dirty="0" err="1">
                <a:latin typeface="Arial" panose="020B0604020202020204" pitchFamily="34" charset="0"/>
                <a:cs typeface="Arial" panose="020B0604020202020204" pitchFamily="34" charset="0"/>
              </a:rPr>
              <a:t>Carrancá</a:t>
            </a:r>
            <a:r>
              <a:rPr lang="es-ES" sz="900" dirty="0">
                <a:latin typeface="Arial" panose="020B0604020202020204" pitchFamily="34" charset="0"/>
                <a:cs typeface="Arial" panose="020B0604020202020204" pitchFamily="34" charset="0"/>
              </a:rPr>
              <a:t>, Jorge Mario Pardo Rebolledo, quien formuló voto concurrente, y Alfredo Gutiérrez Ortiz Mena, y la Ministra Ana Margarita Ríos </a:t>
            </a:r>
            <a:r>
              <a:rPr lang="es-ES" sz="900" dirty="0" err="1">
                <a:latin typeface="Arial" panose="020B0604020202020204" pitchFamily="34" charset="0"/>
                <a:cs typeface="Arial" panose="020B0604020202020204" pitchFamily="34" charset="0"/>
              </a:rPr>
              <a:t>Farjat</a:t>
            </a:r>
            <a:r>
              <a:rPr lang="es-ES" sz="900" dirty="0">
                <a:latin typeface="Arial" panose="020B0604020202020204" pitchFamily="34" charset="0"/>
                <a:cs typeface="Arial" panose="020B0604020202020204" pitchFamily="34" charset="0"/>
              </a:rPr>
              <a:t>. Ausente: Ministra Norma Lucía Piña Hernández. Ponente: Ministro Juan Luis González Alcántara </a:t>
            </a:r>
            <a:r>
              <a:rPr lang="es-ES" sz="900" dirty="0" err="1">
                <a:latin typeface="Arial" panose="020B0604020202020204" pitchFamily="34" charset="0"/>
                <a:cs typeface="Arial" panose="020B0604020202020204" pitchFamily="34" charset="0"/>
              </a:rPr>
              <a:t>Carrancá</a:t>
            </a:r>
            <a:r>
              <a:rPr lang="es-ES" sz="900" dirty="0">
                <a:latin typeface="Arial" panose="020B0604020202020204" pitchFamily="34" charset="0"/>
                <a:cs typeface="Arial" panose="020B0604020202020204" pitchFamily="34" charset="0"/>
              </a:rPr>
              <a:t>. Secretario: Pablo Francisco Muñoz Díaz.</a:t>
            </a:r>
          </a:p>
          <a:p>
            <a:pPr algn="just"/>
            <a:r>
              <a:rPr lang="es-ES" sz="900" dirty="0">
                <a:latin typeface="Arial" panose="020B0604020202020204" pitchFamily="34" charset="0"/>
                <a:cs typeface="Arial" panose="020B0604020202020204" pitchFamily="34" charset="0"/>
              </a:rPr>
              <a:t> </a:t>
            </a:r>
          </a:p>
          <a:p>
            <a:pPr algn="just"/>
            <a:r>
              <a:rPr lang="es-ES" sz="900" dirty="0">
                <a:latin typeface="Arial" panose="020B0604020202020204" pitchFamily="34" charset="0"/>
                <a:cs typeface="Arial" panose="020B0604020202020204" pitchFamily="34" charset="0"/>
              </a:rPr>
              <a:t>Tesis de jurisprudencia 52/2022 (11a.). Aprobada por la Primera Sala de este Alto Tribunal, en sesión privada de once de mayo de dos mil veintidós.</a:t>
            </a:r>
          </a:p>
          <a:p>
            <a:pPr algn="just"/>
            <a:r>
              <a:rPr lang="es-ES" sz="900" dirty="0">
                <a:latin typeface="Arial" panose="020B0604020202020204" pitchFamily="34" charset="0"/>
                <a:cs typeface="Arial" panose="020B0604020202020204" pitchFamily="34" charset="0"/>
              </a:rPr>
              <a:t> </a:t>
            </a:r>
          </a:p>
          <a:p>
            <a:pPr algn="just"/>
            <a:r>
              <a:rPr lang="es-ES" sz="900" dirty="0">
                <a:latin typeface="Arial" panose="020B0604020202020204" pitchFamily="34" charset="0"/>
                <a:cs typeface="Arial" panose="020B0604020202020204" pitchFamily="34" charset="0"/>
              </a:rPr>
              <a:t>Esta tesis se publicó el viernes 20 de mayo de 2022 a las 10:25 horas en el Semanario Judicial de la Federación y, por ende, se considera de aplicación obligatoria a partir del lunes 23 de mayo de 2022, para los efectos previstos en el punto noveno del Acuerdo General Plenario 1/2021.</a:t>
            </a:r>
          </a:p>
          <a:p>
            <a:pPr algn="just"/>
            <a:r>
              <a:rPr lang="es-ES" sz="900" dirty="0">
                <a:latin typeface="Arial" panose="020B0604020202020204" pitchFamily="34" charset="0"/>
                <a:cs typeface="Arial" panose="020B0604020202020204" pitchFamily="34" charset="0"/>
              </a:rPr>
              <a:t> </a:t>
            </a:r>
          </a:p>
          <a:p>
            <a:endParaRPr lang="es-ES" sz="900" dirty="0"/>
          </a:p>
        </p:txBody>
      </p:sp>
    </p:spTree>
    <p:extLst>
      <p:ext uri="{BB962C8B-B14F-4D97-AF65-F5344CB8AC3E}">
        <p14:creationId xmlns:p14="http://schemas.microsoft.com/office/powerpoint/2010/main" val="3895347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2187463" y="3244334"/>
            <a:ext cx="7674708" cy="369332"/>
          </a:xfrm>
          <a:prstGeom prst="rect">
            <a:avLst/>
          </a:prstGeom>
          <a:noFill/>
        </p:spPr>
        <p:txBody>
          <a:bodyPr wrap="square" rtlCol="0">
            <a:spAutoFit/>
          </a:bodyPr>
          <a:lstStyle/>
          <a:p>
            <a:r>
              <a:rPr lang="es-MX" b="1" dirty="0">
                <a:latin typeface="Arial" panose="020B0604020202020204" pitchFamily="34" charset="0"/>
                <a:cs typeface="Arial" panose="020B0604020202020204" pitchFamily="34" charset="0"/>
              </a:rPr>
              <a:t>EL PROCEDIMIENTO DE RESPONSABILIDADES ADMINISTRATIVAS</a:t>
            </a:r>
            <a:endParaRPr lang="es-ES" dirty="0"/>
          </a:p>
        </p:txBody>
      </p:sp>
    </p:spTree>
    <p:extLst>
      <p:ext uri="{BB962C8B-B14F-4D97-AF65-F5344CB8AC3E}">
        <p14:creationId xmlns:p14="http://schemas.microsoft.com/office/powerpoint/2010/main" val="3155133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838200" y="1573427"/>
            <a:ext cx="10011032" cy="3139321"/>
          </a:xfrm>
          <a:prstGeom prst="rect">
            <a:avLst/>
          </a:prstGeom>
          <a:noFill/>
        </p:spPr>
        <p:txBody>
          <a:bodyPr wrap="square" rtlCol="0">
            <a:spAutoFit/>
          </a:bodyPr>
          <a:lstStyle/>
          <a:p>
            <a:pPr algn="just"/>
            <a:r>
              <a:rPr lang="es-MX" b="1" dirty="0">
                <a:latin typeface="Arial" panose="020B0604020202020204" pitchFamily="34" charset="0"/>
                <a:ea typeface="Yu Gothic UI Light" panose="020B0300000000000000" pitchFamily="34" charset="-128"/>
                <a:cs typeface="Arial" panose="020B0604020202020204" pitchFamily="34" charset="0"/>
              </a:rPr>
              <a:t>El procedimiento de responsabilidad administrativa dará inicio cuando las autoridades substanciadoras, en el ámbito de su competencia, admitan el Informe de Presunta Responsabilidad Administrativa. (Dos momentos en la Ley)</a:t>
            </a:r>
          </a:p>
          <a:p>
            <a:pPr algn="just"/>
            <a:endParaRPr lang="es-MX" b="1" dirty="0">
              <a:latin typeface="Arial" panose="020B0604020202020204" pitchFamily="34" charset="0"/>
              <a:ea typeface="Yu Gothic UI Light" panose="020B0300000000000000" pitchFamily="34" charset="-128"/>
              <a:cs typeface="Arial" panose="020B0604020202020204" pitchFamily="34" charset="0"/>
            </a:endParaRPr>
          </a:p>
          <a:p>
            <a:pPr algn="just"/>
            <a:endParaRPr lang="es-MX" b="1" dirty="0">
              <a:latin typeface="Arial" panose="020B0604020202020204" pitchFamily="34" charset="0"/>
              <a:ea typeface="Yu Gothic UI Light" panose="020B0300000000000000" pitchFamily="34" charset="-128"/>
              <a:cs typeface="Arial" panose="020B0604020202020204" pitchFamily="34" charset="0"/>
            </a:endParaRPr>
          </a:p>
          <a:p>
            <a:pPr algn="just"/>
            <a:r>
              <a:rPr lang="es-MX" b="1" dirty="0">
                <a:latin typeface="Arial" panose="020B0604020202020204" pitchFamily="34" charset="0"/>
                <a:ea typeface="Yu Gothic UI Light" panose="020B0300000000000000" pitchFamily="34" charset="-128"/>
                <a:cs typeface="Arial" panose="020B0604020202020204" pitchFamily="34" charset="0"/>
              </a:rPr>
              <a:t>La admisión del IPRA interrumpirá los plazos de prescripción y fijará la materia del procedimiento de responsabilidad administrativa</a:t>
            </a:r>
            <a:r>
              <a:rPr lang="es-MX" b="1" dirty="0">
                <a:latin typeface="Arial" panose="020B0604020202020204" pitchFamily="34" charset="0"/>
                <a:cs typeface="Arial" panose="020B0604020202020204" pitchFamily="34" charset="0"/>
              </a:rPr>
              <a:t>.</a:t>
            </a:r>
          </a:p>
          <a:p>
            <a:pPr algn="just"/>
            <a:endParaRPr lang="es-MX" b="1" dirty="0">
              <a:latin typeface="Arial" panose="020B0604020202020204" pitchFamily="34" charset="0"/>
              <a:ea typeface="Yu Gothic UI Light" panose="020B0300000000000000" pitchFamily="34" charset="-128"/>
              <a:cs typeface="Arial" panose="020B0604020202020204" pitchFamily="34" charset="0"/>
            </a:endParaRPr>
          </a:p>
          <a:p>
            <a:pPr algn="just"/>
            <a:r>
              <a:rPr lang="es-MX" b="1" u="sng" dirty="0">
                <a:latin typeface="Arial" panose="020B0604020202020204" pitchFamily="34" charset="0"/>
                <a:ea typeface="Yu Gothic UI Light" panose="020B0300000000000000" pitchFamily="34" charset="-128"/>
                <a:cs typeface="Arial" panose="020B0604020202020204" pitchFamily="34" charset="0"/>
              </a:rPr>
              <a:t>En todos los casos para efectos de certeza jurídica y </a:t>
            </a:r>
            <a:r>
              <a:rPr lang="es-MX" b="1" u="sng" dirty="0" err="1">
                <a:latin typeface="Arial" panose="020B0604020202020204" pitchFamily="34" charset="0"/>
                <a:ea typeface="Yu Gothic UI Light" panose="020B0300000000000000" pitchFamily="34" charset="-128"/>
                <a:cs typeface="Arial" panose="020B0604020202020204" pitchFamily="34" charset="0"/>
              </a:rPr>
              <a:t>garantismo</a:t>
            </a:r>
            <a:r>
              <a:rPr lang="es-MX" b="1" u="sng" dirty="0">
                <a:latin typeface="Arial" panose="020B0604020202020204" pitchFamily="34" charset="0"/>
                <a:ea typeface="Yu Gothic UI Light" panose="020B0300000000000000" pitchFamily="34" charset="-128"/>
                <a:cs typeface="Arial" panose="020B0604020202020204" pitchFamily="34" charset="0"/>
              </a:rPr>
              <a:t>, es al notificar al servidor público, de lo contrario es un acto unilateral</a:t>
            </a:r>
            <a:endParaRPr lang="es-ES" b="1" u="sng" dirty="0">
              <a:latin typeface="Arial" panose="020B0604020202020204" pitchFamily="34" charset="0"/>
              <a:ea typeface="Yu Gothic UI Light" panose="020B0300000000000000" pitchFamily="34" charset="-128"/>
              <a:cs typeface="Arial" panose="020B0604020202020204" pitchFamily="34" charset="0"/>
            </a:endParaRPr>
          </a:p>
          <a:p>
            <a:endParaRPr lang="es-ES" dirty="0"/>
          </a:p>
        </p:txBody>
      </p:sp>
    </p:spTree>
    <p:extLst>
      <p:ext uri="{BB962C8B-B14F-4D97-AF65-F5344CB8AC3E}">
        <p14:creationId xmlns:p14="http://schemas.microsoft.com/office/powerpoint/2010/main" val="34017265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2672862" y="1461477"/>
            <a:ext cx="6158523" cy="646331"/>
          </a:xfrm>
          <a:prstGeom prst="rect">
            <a:avLst/>
          </a:prstGeom>
          <a:noFill/>
        </p:spPr>
        <p:txBody>
          <a:bodyPr wrap="square" rtlCol="0">
            <a:spAutoFit/>
          </a:bodyPr>
          <a:lstStyle/>
          <a:p>
            <a:pPr lvl="0"/>
            <a:r>
              <a:rPr lang="es-MX" b="1" dirty="0">
                <a:latin typeface="Arial" panose="020B0604020202020204" pitchFamily="34" charset="0"/>
                <a:cs typeface="Arial" panose="020B0604020202020204" pitchFamily="34" charset="0"/>
              </a:rPr>
              <a:t>Procedimiento de Responsabilidades Administrativas</a:t>
            </a:r>
          </a:p>
          <a:p>
            <a:endParaRPr lang="es-ES" dirty="0"/>
          </a:p>
        </p:txBody>
      </p:sp>
      <p:sp>
        <p:nvSpPr>
          <p:cNvPr id="6" name="CuadroTexto 5"/>
          <p:cNvSpPr txBox="1"/>
          <p:nvPr/>
        </p:nvSpPr>
        <p:spPr>
          <a:xfrm>
            <a:off x="3720123" y="1899140"/>
            <a:ext cx="3157416" cy="646331"/>
          </a:xfrm>
          <a:prstGeom prst="rect">
            <a:avLst/>
          </a:prstGeom>
          <a:noFill/>
        </p:spPr>
        <p:txBody>
          <a:bodyPr wrap="square" rtlCol="0">
            <a:spAutoFit/>
          </a:bodyPr>
          <a:lstStyle/>
          <a:p>
            <a:r>
              <a:rPr lang="es-MX" b="1" dirty="0">
                <a:latin typeface="Arial" panose="020B0604020202020204" pitchFamily="34" charset="0"/>
                <a:cs typeface="Arial" panose="020B0604020202020204" pitchFamily="34" charset="0"/>
              </a:rPr>
              <a:t>Partes en el Procedimiento</a:t>
            </a:r>
            <a:r>
              <a:rPr lang="es-MX" dirty="0">
                <a:latin typeface="Arial" panose="020B0604020202020204" pitchFamily="34" charset="0"/>
                <a:cs typeface="Arial" panose="020B0604020202020204" pitchFamily="34" charset="0"/>
              </a:rPr>
              <a:t/>
            </a:r>
            <a:br>
              <a:rPr lang="es-MX" dirty="0">
                <a:latin typeface="Arial" panose="020B0604020202020204" pitchFamily="34" charset="0"/>
                <a:cs typeface="Arial" panose="020B0604020202020204" pitchFamily="34" charset="0"/>
              </a:rPr>
            </a:br>
            <a:endParaRPr lang="es-ES" dirty="0"/>
          </a:p>
        </p:txBody>
      </p:sp>
      <p:sp>
        <p:nvSpPr>
          <p:cNvPr id="7" name="Elipse 6"/>
          <p:cNvSpPr/>
          <p:nvPr/>
        </p:nvSpPr>
        <p:spPr>
          <a:xfrm>
            <a:off x="2852615" y="2758831"/>
            <a:ext cx="1781908" cy="812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solidFill>
                  <a:schemeClr val="tx1"/>
                </a:solidFill>
                <a:latin typeface="Arial" panose="020B0604020202020204" pitchFamily="34" charset="0"/>
                <a:cs typeface="Arial" panose="020B0604020202020204" pitchFamily="34" charset="0"/>
              </a:rPr>
              <a:t>Autoridad</a:t>
            </a:r>
          </a:p>
          <a:p>
            <a:pPr algn="ctr"/>
            <a:r>
              <a:rPr lang="es-MX" sz="1200" b="1" dirty="0" smtClean="0">
                <a:solidFill>
                  <a:schemeClr val="tx1"/>
                </a:solidFill>
                <a:latin typeface="Arial" panose="020B0604020202020204" pitchFamily="34" charset="0"/>
                <a:cs typeface="Arial" panose="020B0604020202020204" pitchFamily="34" charset="0"/>
              </a:rPr>
              <a:t>investigadora</a:t>
            </a:r>
            <a:endParaRPr lang="es-ES" sz="1200" b="1" dirty="0">
              <a:solidFill>
                <a:schemeClr val="tx1"/>
              </a:solidFill>
              <a:latin typeface="Arial" panose="020B0604020202020204" pitchFamily="34" charset="0"/>
              <a:cs typeface="Arial" panose="020B0604020202020204" pitchFamily="34" charset="0"/>
            </a:endParaRPr>
          </a:p>
        </p:txBody>
      </p:sp>
      <p:sp>
        <p:nvSpPr>
          <p:cNvPr id="8" name="Elipse 7"/>
          <p:cNvSpPr/>
          <p:nvPr/>
        </p:nvSpPr>
        <p:spPr>
          <a:xfrm>
            <a:off x="5541108" y="2545471"/>
            <a:ext cx="2782277" cy="12137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solidFill>
                <a:latin typeface="Arial" panose="020B0604020202020204" pitchFamily="34" charset="0"/>
                <a:cs typeface="Arial" panose="020B0604020202020204" pitchFamily="34" charset="0"/>
              </a:rPr>
              <a:t>Servidor público presunto responsable (falta grave o no grave</a:t>
            </a:r>
            <a:endParaRPr lang="es-ES" sz="1200" dirty="0"/>
          </a:p>
        </p:txBody>
      </p:sp>
      <p:sp>
        <p:nvSpPr>
          <p:cNvPr id="9" name="Elipse 8"/>
          <p:cNvSpPr/>
          <p:nvPr/>
        </p:nvSpPr>
        <p:spPr>
          <a:xfrm>
            <a:off x="2852615" y="4001477"/>
            <a:ext cx="2006600" cy="93784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dirty="0" smtClean="0">
              <a:solidFill>
                <a:schemeClr val="tx1"/>
              </a:solidFill>
              <a:latin typeface="Arial" panose="020B0604020202020204" pitchFamily="34" charset="0"/>
              <a:cs typeface="Arial" panose="020B0604020202020204" pitchFamily="34" charset="0"/>
            </a:endParaRPr>
          </a:p>
          <a:p>
            <a:pPr algn="ctr"/>
            <a:endParaRPr lang="es-MX" sz="1000" b="1" dirty="0">
              <a:solidFill>
                <a:schemeClr val="tx1"/>
              </a:solidFill>
              <a:latin typeface="Arial" panose="020B0604020202020204" pitchFamily="34" charset="0"/>
              <a:cs typeface="Arial" panose="020B0604020202020204" pitchFamily="34" charset="0"/>
            </a:endParaRPr>
          </a:p>
          <a:p>
            <a:pPr algn="ctr"/>
            <a:r>
              <a:rPr lang="es-MX" sz="1000" b="1" dirty="0" smtClean="0">
                <a:solidFill>
                  <a:schemeClr val="tx1"/>
                </a:solidFill>
                <a:latin typeface="Arial" panose="020B0604020202020204" pitchFamily="34" charset="0"/>
                <a:cs typeface="Arial" panose="020B0604020202020204" pitchFamily="34" charset="0"/>
              </a:rPr>
              <a:t>Terceros </a:t>
            </a:r>
            <a:r>
              <a:rPr lang="es-MX" sz="1000" b="1" dirty="0">
                <a:solidFill>
                  <a:schemeClr val="tx1"/>
                </a:solidFill>
                <a:latin typeface="Arial" panose="020B0604020202020204" pitchFamily="34" charset="0"/>
                <a:cs typeface="Arial" panose="020B0604020202020204" pitchFamily="34" charset="0"/>
              </a:rPr>
              <a:t>(a quienes pueda afectar la resolución que se dicte) Denunciante</a:t>
            </a:r>
          </a:p>
          <a:p>
            <a:pPr algn="ctr"/>
            <a:endParaRPr lang="es-ES" dirty="0"/>
          </a:p>
        </p:txBody>
      </p:sp>
      <p:sp>
        <p:nvSpPr>
          <p:cNvPr id="10" name="Elipse 9"/>
          <p:cNvSpPr/>
          <p:nvPr/>
        </p:nvSpPr>
        <p:spPr>
          <a:xfrm>
            <a:off x="5697415" y="3901952"/>
            <a:ext cx="2844800" cy="134217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solidFill>
                <a:latin typeface="Arial" panose="020B0604020202020204" pitchFamily="34" charset="0"/>
                <a:cs typeface="Arial" panose="020B0604020202020204" pitchFamily="34" charset="0"/>
              </a:rPr>
              <a:t>Particular</a:t>
            </a:r>
          </a:p>
          <a:p>
            <a:pPr algn="ctr"/>
            <a:r>
              <a:rPr lang="es-MX" sz="1200" b="1" dirty="0">
                <a:solidFill>
                  <a:schemeClr val="tx1"/>
                </a:solidFill>
                <a:latin typeface="Arial" panose="020B0604020202020204" pitchFamily="34" charset="0"/>
                <a:cs typeface="Arial" panose="020B0604020202020204" pitchFamily="34" charset="0"/>
              </a:rPr>
              <a:t>(persona física o moral) presunto responsable</a:t>
            </a:r>
            <a:endParaRPr lang="es-ES" sz="1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1515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1755648" y="704538"/>
            <a:ext cx="7268431" cy="954107"/>
          </a:xfrm>
          <a:prstGeom prst="rect">
            <a:avLst/>
          </a:prstGeom>
          <a:noFill/>
        </p:spPr>
        <p:txBody>
          <a:bodyPr wrap="square" rtlCol="0">
            <a:spAutoFit/>
          </a:bodyPr>
          <a:lstStyle/>
          <a:p>
            <a:pPr algn="ctr">
              <a:spcBef>
                <a:spcPct val="0"/>
              </a:spcBef>
              <a:spcAft>
                <a:spcPts val="563"/>
              </a:spcAft>
              <a:defRPr/>
            </a:pPr>
            <a:r>
              <a:rPr lang="es-MX" sz="1400" b="1" kern="0" dirty="0">
                <a:latin typeface="Californian FB" panose="0207040306080B030204" pitchFamily="18" charset="0"/>
                <a:cs typeface="Arial" panose="020B0604020202020204" pitchFamily="34" charset="0"/>
              </a:rPr>
              <a:t>SUBSTANCIACIÓN DEL PROCEDIMIENTO DE RESPONSABILIDAD</a:t>
            </a:r>
          </a:p>
          <a:p>
            <a:pPr algn="ctr">
              <a:spcBef>
                <a:spcPct val="0"/>
              </a:spcBef>
              <a:spcAft>
                <a:spcPts val="563"/>
              </a:spcAft>
              <a:defRPr/>
            </a:pPr>
            <a:r>
              <a:rPr lang="es-MX" sz="1400" b="1" kern="0" dirty="0">
                <a:latin typeface="Californian FB" panose="0207040306080B030204" pitchFamily="18" charset="0"/>
                <a:cs typeface="Arial" panose="020B0604020202020204" pitchFamily="34" charset="0"/>
              </a:rPr>
              <a:t> ANTE LOS OIC’S </a:t>
            </a:r>
          </a:p>
          <a:p>
            <a:endParaRPr lang="es-ES" dirty="0"/>
          </a:p>
        </p:txBody>
      </p:sp>
      <p:sp>
        <p:nvSpPr>
          <p:cNvPr id="6" name="CuadroTexto 5"/>
          <p:cNvSpPr txBox="1"/>
          <p:nvPr/>
        </p:nvSpPr>
        <p:spPr>
          <a:xfrm>
            <a:off x="3017520" y="1690688"/>
            <a:ext cx="5532120" cy="2092881"/>
          </a:xfrm>
          <a:prstGeom prst="rect">
            <a:avLst/>
          </a:prstGeom>
          <a:noFill/>
        </p:spPr>
        <p:txBody>
          <a:bodyPr wrap="square" rtlCol="0">
            <a:spAutoFit/>
          </a:bodyPr>
          <a:lstStyle/>
          <a:p>
            <a:pPr algn="ctr">
              <a:defRPr/>
            </a:pPr>
            <a:r>
              <a:rPr lang="es-MX" sz="1200" b="1" kern="0" dirty="0">
                <a:latin typeface="Arial" panose="020B0604020202020204" pitchFamily="34" charset="0"/>
                <a:cs typeface="Arial" panose="020B0604020202020204" pitchFamily="34" charset="0"/>
              </a:rPr>
              <a:t>ETAPA DE INVESTIGACIÓN Y CALIFICACIÓN DE FALTAS</a:t>
            </a:r>
          </a:p>
          <a:p>
            <a:pPr algn="ctr">
              <a:defRPr/>
            </a:pPr>
            <a:r>
              <a:rPr lang="es-MX" sz="1200" b="1" kern="0" dirty="0">
                <a:latin typeface="Arial" panose="020B0604020202020204" pitchFamily="34" charset="0"/>
                <a:cs typeface="Arial" panose="020B0604020202020204" pitchFamily="34" charset="0"/>
              </a:rPr>
              <a:t>AUTORIDAD INVESTIGADORA</a:t>
            </a:r>
          </a:p>
          <a:p>
            <a:pPr marL="214313" indent="-214313">
              <a:buClr>
                <a:srgbClr val="C00000"/>
              </a:buClr>
              <a:buFont typeface="Arial" panose="020B0604020202020204" pitchFamily="34" charset="0"/>
              <a:buChar char="•"/>
              <a:defRPr/>
            </a:pPr>
            <a:endParaRPr lang="es-MX" sz="1200" b="1" kern="0" dirty="0">
              <a:latin typeface="Arial" panose="020B0604020202020204" pitchFamily="34" charset="0"/>
              <a:cs typeface="Arial" panose="020B0604020202020204" pitchFamily="34" charset="0"/>
            </a:endParaRPr>
          </a:p>
          <a:p>
            <a:pPr marL="214313" indent="-214313" algn="just">
              <a:buClr>
                <a:srgbClr val="C00000"/>
              </a:buClr>
              <a:buFont typeface="Arial" panose="020B0604020202020204" pitchFamily="34" charset="0"/>
              <a:buChar char="•"/>
              <a:defRPr/>
            </a:pPr>
            <a:r>
              <a:rPr lang="es-MX" sz="1200" b="1" kern="0" dirty="0">
                <a:latin typeface="Arial" panose="020B0604020202020204" pitchFamily="34" charset="0"/>
                <a:cs typeface="Arial" panose="020B0604020202020204" pitchFamily="34" charset="0"/>
              </a:rPr>
              <a:t>Realizar investigación para contar con elementos suficientes para determinar si una falta es grave o no grave</a:t>
            </a:r>
          </a:p>
          <a:p>
            <a:pPr marL="214313" indent="-214313" algn="just">
              <a:buClr>
                <a:srgbClr val="C00000"/>
              </a:buClr>
              <a:buFont typeface="Arial" panose="020B0604020202020204" pitchFamily="34" charset="0"/>
              <a:buChar char="•"/>
              <a:defRPr/>
            </a:pPr>
            <a:r>
              <a:rPr lang="es-MX" sz="1200" b="1" kern="0" dirty="0">
                <a:latin typeface="Arial" panose="020B0604020202020204" pitchFamily="34" charset="0"/>
                <a:cs typeface="Arial" panose="020B0604020202020204" pitchFamily="34" charset="0"/>
              </a:rPr>
              <a:t>Elaborar y presentar ante la autoridad substanciadora el informe de presunta responsabilidad con la calificación de grave o no grave de la falta administrativa</a:t>
            </a:r>
          </a:p>
          <a:p>
            <a:pPr>
              <a:defRPr/>
            </a:pPr>
            <a:endParaRPr lang="es-MX" sz="1600" kern="0" dirty="0">
              <a:latin typeface="Arial" panose="020B0604020202020204" pitchFamily="34" charset="0"/>
              <a:cs typeface="Arial" panose="020B0604020202020204" pitchFamily="34" charset="0"/>
            </a:endParaRPr>
          </a:p>
          <a:p>
            <a:endParaRPr lang="es-ES" dirty="0"/>
          </a:p>
        </p:txBody>
      </p:sp>
      <p:sp>
        <p:nvSpPr>
          <p:cNvPr id="7" name="CuadroTexto 6"/>
          <p:cNvSpPr txBox="1"/>
          <p:nvPr/>
        </p:nvSpPr>
        <p:spPr>
          <a:xfrm>
            <a:off x="3090672" y="3483864"/>
            <a:ext cx="5065776" cy="2769989"/>
          </a:xfrm>
          <a:prstGeom prst="rect">
            <a:avLst/>
          </a:prstGeom>
          <a:noFill/>
        </p:spPr>
        <p:txBody>
          <a:bodyPr wrap="square" rtlCol="0">
            <a:spAutoFit/>
          </a:bodyPr>
          <a:lstStyle/>
          <a:p>
            <a:pPr algn="ctr">
              <a:defRPr/>
            </a:pPr>
            <a:r>
              <a:rPr lang="es-MX" sz="1200" b="1" kern="0" dirty="0">
                <a:latin typeface="Arial" panose="020B0604020202020204" pitchFamily="34" charset="0"/>
                <a:cs typeface="Arial" panose="020B0604020202020204" pitchFamily="34" charset="0"/>
              </a:rPr>
              <a:t>AUTORIDAD </a:t>
            </a:r>
            <a:r>
              <a:rPr lang="es-MX" sz="1200" b="1" kern="0" dirty="0" smtClean="0">
                <a:latin typeface="Arial" panose="020B0604020202020204" pitchFamily="34" charset="0"/>
                <a:cs typeface="Arial" panose="020B0604020202020204" pitchFamily="34" charset="0"/>
              </a:rPr>
              <a:t>SUSTANCIADORA</a:t>
            </a:r>
          </a:p>
          <a:p>
            <a:pPr algn="ctr">
              <a:defRPr/>
            </a:pPr>
            <a:endParaRPr lang="es-MX" sz="1200" b="1" kern="0" dirty="0">
              <a:latin typeface="Arial" panose="020B0604020202020204" pitchFamily="34" charset="0"/>
              <a:cs typeface="Arial" panose="020B0604020202020204" pitchFamily="34" charset="0"/>
            </a:endParaRPr>
          </a:p>
          <a:p>
            <a:pPr marL="214313" indent="-214313">
              <a:buClr>
                <a:srgbClr val="C00000"/>
              </a:buClr>
              <a:buFont typeface="Arial" panose="020B0604020202020204" pitchFamily="34" charset="0"/>
              <a:buChar char="•"/>
              <a:defRPr/>
            </a:pPr>
            <a:r>
              <a:rPr lang="es-MX" sz="1200" b="1" kern="0" dirty="0">
                <a:latin typeface="Arial" panose="020B0604020202020204" pitchFamily="34" charset="0"/>
                <a:cs typeface="Arial" panose="020B0604020202020204" pitchFamily="34" charset="0"/>
              </a:rPr>
              <a:t>Admisión de Informe de presunta responsabilidad</a:t>
            </a:r>
          </a:p>
          <a:p>
            <a:pPr marL="214313" indent="-214313">
              <a:buClr>
                <a:srgbClr val="C00000"/>
              </a:buClr>
              <a:buFont typeface="Arial" panose="020B0604020202020204" pitchFamily="34" charset="0"/>
              <a:buChar char="•"/>
              <a:defRPr/>
            </a:pPr>
            <a:r>
              <a:rPr lang="es-MX" sz="1200" b="1" kern="0" dirty="0">
                <a:latin typeface="Arial" panose="020B0604020202020204" pitchFamily="34" charset="0"/>
                <a:cs typeface="Arial" panose="020B0604020202020204" pitchFamily="34" charset="0"/>
              </a:rPr>
              <a:t>Citación del presunto responsable</a:t>
            </a:r>
          </a:p>
          <a:p>
            <a:pPr marL="214313" indent="-214313">
              <a:buClr>
                <a:srgbClr val="C00000"/>
              </a:buClr>
              <a:buFont typeface="Arial" panose="020B0604020202020204" pitchFamily="34" charset="0"/>
              <a:buChar char="•"/>
              <a:defRPr/>
            </a:pPr>
            <a:r>
              <a:rPr lang="es-MX" sz="1200" b="1" kern="0" dirty="0">
                <a:latin typeface="Arial" panose="020B0604020202020204" pitchFamily="34" charset="0"/>
                <a:cs typeface="Arial" panose="020B0604020202020204" pitchFamily="34" charset="0"/>
              </a:rPr>
              <a:t>Celebración de Audiencia Inicial</a:t>
            </a:r>
          </a:p>
          <a:p>
            <a:pPr marL="214313" indent="-214313">
              <a:buClr>
                <a:srgbClr val="C00000"/>
              </a:buClr>
              <a:buFont typeface="Arial" panose="020B0604020202020204" pitchFamily="34" charset="0"/>
              <a:buChar char="•"/>
              <a:defRPr/>
            </a:pPr>
            <a:r>
              <a:rPr lang="es-MX" sz="1200" b="1" kern="0" dirty="0">
                <a:latin typeface="Arial" panose="020B0604020202020204" pitchFamily="34" charset="0"/>
                <a:cs typeface="Arial" panose="020B0604020202020204" pitchFamily="34" charset="0"/>
              </a:rPr>
              <a:t>Ofrecimiento de Pruebas</a:t>
            </a:r>
          </a:p>
          <a:p>
            <a:pPr marL="214313" indent="-214313">
              <a:buClr>
                <a:srgbClr val="C00000"/>
              </a:buClr>
              <a:buFont typeface="Arial" panose="020B0604020202020204" pitchFamily="34" charset="0"/>
              <a:buChar char="•"/>
              <a:defRPr/>
            </a:pPr>
            <a:r>
              <a:rPr lang="es-MX" sz="1200" b="1" kern="0" dirty="0">
                <a:latin typeface="Arial" panose="020B0604020202020204" pitchFamily="34" charset="0"/>
                <a:cs typeface="Arial" panose="020B0604020202020204" pitchFamily="34" charset="0"/>
              </a:rPr>
              <a:t>Alegatos</a:t>
            </a:r>
          </a:p>
          <a:p>
            <a:pPr marL="214313" indent="-214313">
              <a:buClr>
                <a:srgbClr val="C00000"/>
              </a:buClr>
              <a:buFont typeface="Arial" panose="020B0604020202020204" pitchFamily="34" charset="0"/>
              <a:buChar char="•"/>
              <a:defRPr/>
            </a:pPr>
            <a:endParaRPr lang="es-MX" sz="1200" b="1" kern="0" dirty="0">
              <a:latin typeface="Arial" panose="020B0604020202020204" pitchFamily="34" charset="0"/>
              <a:cs typeface="Arial" panose="020B0604020202020204" pitchFamily="34" charset="0"/>
            </a:endParaRPr>
          </a:p>
          <a:p>
            <a:pPr algn="ctr">
              <a:buClr>
                <a:srgbClr val="C00000"/>
              </a:buClr>
              <a:defRPr/>
            </a:pPr>
            <a:r>
              <a:rPr lang="es-MX" sz="1200" b="1" kern="0" dirty="0">
                <a:latin typeface="Arial" panose="020B0604020202020204" pitchFamily="34" charset="0"/>
                <a:cs typeface="Arial" panose="020B0604020202020204" pitchFamily="34" charset="0"/>
              </a:rPr>
              <a:t>AUTORIDAD RESOLUTORA DE FALTAS NO GRAVES</a:t>
            </a:r>
          </a:p>
          <a:p>
            <a:pPr marL="214313" indent="-214313" algn="just">
              <a:buClr>
                <a:srgbClr val="C00000"/>
              </a:buClr>
              <a:buFont typeface="Arial" panose="020B0604020202020204" pitchFamily="34" charset="0"/>
              <a:buChar char="•"/>
              <a:defRPr/>
            </a:pPr>
            <a:r>
              <a:rPr lang="es-MX" sz="1200" b="1" kern="0" dirty="0">
                <a:latin typeface="Arial" panose="020B0604020202020204" pitchFamily="34" charset="0"/>
                <a:cs typeface="Arial" panose="020B0604020202020204" pitchFamily="34" charset="0"/>
              </a:rPr>
              <a:t>Declarar cerrada la instrucción</a:t>
            </a:r>
          </a:p>
          <a:p>
            <a:pPr marL="214313" indent="-214313" algn="just">
              <a:buClr>
                <a:srgbClr val="C00000"/>
              </a:buClr>
              <a:buFont typeface="Arial" panose="020B0604020202020204" pitchFamily="34" charset="0"/>
              <a:buChar char="•"/>
              <a:defRPr/>
            </a:pPr>
            <a:r>
              <a:rPr lang="es-MX" sz="1200" b="1" kern="0" dirty="0">
                <a:latin typeface="Arial" panose="020B0604020202020204" pitchFamily="34" charset="0"/>
                <a:cs typeface="Arial" panose="020B0604020202020204" pitchFamily="34" charset="0"/>
              </a:rPr>
              <a:t>Dictar resolución</a:t>
            </a:r>
          </a:p>
          <a:p>
            <a:pPr marL="214313" indent="-214313" algn="just">
              <a:buClr>
                <a:srgbClr val="C00000"/>
              </a:buClr>
              <a:buFont typeface="Arial" panose="020B0604020202020204" pitchFamily="34" charset="0"/>
              <a:buChar char="•"/>
              <a:defRPr/>
            </a:pPr>
            <a:r>
              <a:rPr lang="es-MX" sz="1200" b="1" kern="0" dirty="0">
                <a:latin typeface="Arial" panose="020B0604020202020204" pitchFamily="34" charset="0"/>
                <a:cs typeface="Arial" panose="020B0604020202020204" pitchFamily="34" charset="0"/>
              </a:rPr>
              <a:t>Notificar al presunto responsable</a:t>
            </a:r>
          </a:p>
          <a:p>
            <a:pPr marL="214313" indent="-214313" algn="just">
              <a:buClr>
                <a:srgbClr val="C00000"/>
              </a:buClr>
              <a:buFont typeface="Arial" panose="020B0604020202020204" pitchFamily="34" charset="0"/>
              <a:buChar char="•"/>
              <a:defRPr/>
            </a:pPr>
            <a:r>
              <a:rPr lang="es-MX" sz="1200" b="1" kern="0" dirty="0">
                <a:latin typeface="Arial" panose="020B0604020202020204" pitchFamily="34" charset="0"/>
                <a:cs typeface="Arial" panose="020B0604020202020204" pitchFamily="34" charset="0"/>
              </a:rPr>
              <a:t>Ejecutar sanción</a:t>
            </a:r>
          </a:p>
          <a:p>
            <a:endParaRPr lang="es-ES" dirty="0"/>
          </a:p>
        </p:txBody>
      </p:sp>
      <p:sp>
        <p:nvSpPr>
          <p:cNvPr id="8" name="Elipse 7"/>
          <p:cNvSpPr/>
          <p:nvPr/>
        </p:nvSpPr>
        <p:spPr>
          <a:xfrm>
            <a:off x="969264" y="2304288"/>
            <a:ext cx="1673352" cy="722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b="1" kern="0" dirty="0" smtClean="0">
              <a:solidFill>
                <a:srgbClr val="002060"/>
              </a:solidFill>
              <a:latin typeface="Californian FB" panose="0207040306080B030204" pitchFamily="18" charset="0"/>
              <a:ea typeface="Soberana Sans" charset="0"/>
              <a:cs typeface="Soberana Sans" charset="0"/>
            </a:endParaRPr>
          </a:p>
          <a:p>
            <a:pPr algn="ctr"/>
            <a:r>
              <a:rPr lang="es-MX" sz="1200" b="1" kern="0" dirty="0" smtClean="0">
                <a:solidFill>
                  <a:schemeClr val="tx1"/>
                </a:solidFill>
                <a:latin typeface="Californian FB" panose="0207040306080B030204" pitchFamily="18" charset="0"/>
                <a:ea typeface="Soberana Sans" charset="0"/>
                <a:cs typeface="Soberana Sans" charset="0"/>
              </a:rPr>
              <a:t>Primera</a:t>
            </a:r>
            <a:endParaRPr lang="es-MX" sz="1200" b="1" kern="0" dirty="0">
              <a:solidFill>
                <a:schemeClr val="tx1"/>
              </a:solidFill>
              <a:latin typeface="Californian FB" panose="0207040306080B030204" pitchFamily="18" charset="0"/>
              <a:ea typeface="Soberana Sans" charset="0"/>
              <a:cs typeface="Soberana Sans" charset="0"/>
            </a:endParaRPr>
          </a:p>
          <a:p>
            <a:pPr algn="ctr"/>
            <a:r>
              <a:rPr lang="es-MX" sz="1200" b="1" kern="0" dirty="0">
                <a:solidFill>
                  <a:schemeClr val="tx1"/>
                </a:solidFill>
                <a:latin typeface="Californian FB" panose="0207040306080B030204" pitchFamily="18" charset="0"/>
                <a:ea typeface="Soberana Sans" charset="0"/>
                <a:cs typeface="Soberana Sans" charset="0"/>
              </a:rPr>
              <a:t>etapa </a:t>
            </a:r>
          </a:p>
          <a:p>
            <a:pPr algn="ctr"/>
            <a:endParaRPr lang="es-ES" dirty="0"/>
          </a:p>
        </p:txBody>
      </p:sp>
      <p:sp>
        <p:nvSpPr>
          <p:cNvPr id="9" name="Elipse 8"/>
          <p:cNvSpPr/>
          <p:nvPr/>
        </p:nvSpPr>
        <p:spPr>
          <a:xfrm>
            <a:off x="969264" y="4526280"/>
            <a:ext cx="1673352" cy="786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b="1" kern="0" dirty="0" smtClean="0">
              <a:solidFill>
                <a:srgbClr val="002060"/>
              </a:solidFill>
              <a:latin typeface="Californian FB" panose="0207040306080B030204" pitchFamily="18" charset="0"/>
              <a:ea typeface="Soberana Sans" charset="0"/>
              <a:cs typeface="Soberana Sans" charset="0"/>
            </a:endParaRPr>
          </a:p>
          <a:p>
            <a:pPr algn="ctr"/>
            <a:r>
              <a:rPr lang="es-MX" sz="1200" b="1" kern="0" dirty="0" smtClean="0">
                <a:solidFill>
                  <a:srgbClr val="002060"/>
                </a:solidFill>
                <a:latin typeface="Californian FB" panose="0207040306080B030204" pitchFamily="18" charset="0"/>
                <a:ea typeface="Soberana Sans" charset="0"/>
                <a:cs typeface="Soberana Sans" charset="0"/>
              </a:rPr>
              <a:t>Segunda</a:t>
            </a:r>
            <a:endParaRPr lang="es-MX" sz="1200" b="1" kern="0" dirty="0">
              <a:solidFill>
                <a:srgbClr val="002060"/>
              </a:solidFill>
              <a:latin typeface="Californian FB" panose="0207040306080B030204" pitchFamily="18" charset="0"/>
              <a:ea typeface="Soberana Sans" charset="0"/>
              <a:cs typeface="Soberana Sans" charset="0"/>
            </a:endParaRPr>
          </a:p>
          <a:p>
            <a:pPr algn="ctr"/>
            <a:r>
              <a:rPr lang="es-MX" sz="1200" b="1" kern="0" dirty="0">
                <a:solidFill>
                  <a:srgbClr val="002060"/>
                </a:solidFill>
                <a:latin typeface="Californian FB" panose="0207040306080B030204" pitchFamily="18" charset="0"/>
                <a:ea typeface="Soberana Sans" charset="0"/>
                <a:cs typeface="Soberana Sans" charset="0"/>
              </a:rPr>
              <a:t>etapa</a:t>
            </a:r>
            <a:r>
              <a:rPr lang="es-MX" sz="1200" b="1" kern="0" dirty="0">
                <a:solidFill>
                  <a:prstClr val="white"/>
                </a:solidFill>
                <a:latin typeface="Californian FB" panose="0207040306080B030204" pitchFamily="18" charset="0"/>
                <a:ea typeface="Soberana Sans" charset="0"/>
                <a:cs typeface="Soberana Sans" charset="0"/>
              </a:rPr>
              <a:t> </a:t>
            </a:r>
          </a:p>
          <a:p>
            <a:pPr algn="ctr"/>
            <a:endParaRPr lang="es-ES" dirty="0"/>
          </a:p>
        </p:txBody>
      </p:sp>
      <p:sp>
        <p:nvSpPr>
          <p:cNvPr id="10" name="Abrir llave 9"/>
          <p:cNvSpPr/>
          <p:nvPr/>
        </p:nvSpPr>
        <p:spPr>
          <a:xfrm>
            <a:off x="2715768" y="2240280"/>
            <a:ext cx="301752" cy="9052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 name="Abrir llave 10"/>
          <p:cNvSpPr/>
          <p:nvPr/>
        </p:nvSpPr>
        <p:spPr>
          <a:xfrm>
            <a:off x="2715768" y="3858768"/>
            <a:ext cx="301752" cy="20116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3267310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4157554" y="3354963"/>
            <a:ext cx="3346704" cy="646331"/>
          </a:xfrm>
          <a:prstGeom prst="rect">
            <a:avLst/>
          </a:prstGeom>
          <a:noFill/>
        </p:spPr>
        <p:txBody>
          <a:bodyPr wrap="square" rtlCol="0">
            <a:spAutoFit/>
          </a:bodyPr>
          <a:lstStyle/>
          <a:p>
            <a:r>
              <a:rPr lang="es-MX" b="1" dirty="0">
                <a:latin typeface="Arial" panose="020B0604020202020204" pitchFamily="34" charset="0"/>
                <a:cs typeface="Arial" panose="020B0604020202020204" pitchFamily="34" charset="0"/>
              </a:rPr>
              <a:t>EL DEFENSOR DE OFICIO</a:t>
            </a:r>
            <a:endParaRPr lang="es-ES" b="1" dirty="0">
              <a:latin typeface="Arial" panose="020B060402020202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847643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1079157" y="2347784"/>
            <a:ext cx="9959546" cy="3652282"/>
          </a:xfrm>
          <a:prstGeom prst="rect">
            <a:avLst/>
          </a:prstGeom>
          <a:noFill/>
        </p:spPr>
        <p:txBody>
          <a:bodyPr wrap="square" rtlCol="0">
            <a:spAutoFit/>
          </a:bodyPr>
          <a:lstStyle/>
          <a:p>
            <a:r>
              <a:rPr lang="es-MX" b="1" dirty="0">
                <a:latin typeface="Arial" panose="020B0604020202020204" pitchFamily="34" charset="0"/>
                <a:cs typeface="Arial" panose="020B0604020202020204" pitchFamily="34" charset="0"/>
              </a:rPr>
              <a:t>LGRA</a:t>
            </a:r>
          </a:p>
          <a:p>
            <a:pPr algn="just">
              <a:lnSpc>
                <a:spcPct val="150000"/>
              </a:lnSpc>
              <a:spcAft>
                <a:spcPts val="800"/>
              </a:spcAft>
            </a:pPr>
            <a:r>
              <a:rPr lang="es-MX" sz="2000" b="1" dirty="0" smtClean="0">
                <a:latin typeface="Arial" panose="020B0604020202020204" pitchFamily="34" charset="0"/>
                <a:ea typeface="Calibri" panose="020F0502020204030204" pitchFamily="34" charset="0"/>
                <a:cs typeface="Times New Roman" panose="02020603050405020304" pitchFamily="18" charset="0"/>
              </a:rPr>
              <a:t>Artículo </a:t>
            </a:r>
            <a:r>
              <a:rPr lang="es-MX" sz="2000" b="1" dirty="0">
                <a:latin typeface="Arial" panose="020B0604020202020204" pitchFamily="34" charset="0"/>
                <a:ea typeface="Calibri" panose="020F0502020204030204" pitchFamily="34" charset="0"/>
                <a:cs typeface="Times New Roman" panose="02020603050405020304" pitchFamily="18" charset="0"/>
              </a:rPr>
              <a:t>90 de la LGRA :</a:t>
            </a:r>
            <a:endParaRPr lang="es-MX"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MX" sz="2000" dirty="0">
                <a:latin typeface="Arial" panose="020B0604020202020204" pitchFamily="34" charset="0"/>
                <a:ea typeface="Calibri" panose="020F0502020204030204" pitchFamily="34" charset="0"/>
                <a:cs typeface="Times New Roman" panose="02020603050405020304" pitchFamily="18" charset="0"/>
              </a:rPr>
              <a:t> “</a:t>
            </a:r>
            <a:r>
              <a:rPr lang="es-MX" sz="2000" i="1" dirty="0">
                <a:latin typeface="Arial" panose="020B0604020202020204" pitchFamily="34" charset="0"/>
                <a:ea typeface="Calibri" panose="020F0502020204030204" pitchFamily="34" charset="0"/>
                <a:cs typeface="Times New Roman" panose="02020603050405020304" pitchFamily="18" charset="0"/>
              </a:rPr>
              <a:t>En el curso de toda investigación deberán observarse los principios de legalidad, imparcialidad, objetividad, congruencia, verdad material y respeto a los derechos humanos. </a:t>
            </a:r>
            <a:r>
              <a:rPr lang="es-MX" sz="2000" b="1" i="1" dirty="0">
                <a:latin typeface="Arial" panose="020B0604020202020204" pitchFamily="34" charset="0"/>
                <a:ea typeface="Calibri" panose="020F0502020204030204" pitchFamily="34" charset="0"/>
                <a:cs typeface="Times New Roman" panose="02020603050405020304" pitchFamily="18" charset="0"/>
              </a:rPr>
              <a:t>Las autoridades competentes serán responsables de la oportunidad, exhaustividad y eficiencia en la investigación, la integralidad de los datos y documentos, así como el resguardo del expediente en su conjunto”.</a:t>
            </a:r>
            <a:endParaRPr lang="es-MX" sz="1600" b="1" dirty="0">
              <a:latin typeface="Calibri" panose="020F0502020204030204" pitchFamily="34" charset="0"/>
              <a:ea typeface="Calibri" panose="020F0502020204030204" pitchFamily="34" charset="0"/>
              <a:cs typeface="Times New Roman" panose="02020603050405020304" pitchFamily="18" charset="0"/>
            </a:endParaRPr>
          </a:p>
          <a:p>
            <a:endParaRPr lang="es-ES" sz="2000" dirty="0">
              <a:latin typeface="Arial" panose="020B0604020202020204" pitchFamily="34" charset="0"/>
              <a:cs typeface="Arial" panose="020B0604020202020204" pitchFamily="34" charset="0"/>
            </a:endParaRPr>
          </a:p>
        </p:txBody>
      </p:sp>
      <p:sp>
        <p:nvSpPr>
          <p:cNvPr id="6" name="CuadroTexto 5"/>
          <p:cNvSpPr txBox="1"/>
          <p:nvPr/>
        </p:nvSpPr>
        <p:spPr>
          <a:xfrm>
            <a:off x="764060" y="1207787"/>
            <a:ext cx="9885406" cy="3937687"/>
          </a:xfrm>
          <a:prstGeom prst="rect">
            <a:avLst/>
          </a:prstGeom>
          <a:noFill/>
        </p:spPr>
        <p:txBody>
          <a:bodyPr wrap="square" rtlCol="0">
            <a:spAutoFit/>
          </a:bodyPr>
          <a:lstStyle/>
          <a:p>
            <a:endParaRPr lang="es-ES" dirty="0"/>
          </a:p>
        </p:txBody>
      </p:sp>
    </p:spTree>
    <p:extLst>
      <p:ext uri="{BB962C8B-B14F-4D97-AF65-F5344CB8AC3E}">
        <p14:creationId xmlns:p14="http://schemas.microsoft.com/office/powerpoint/2010/main" val="16321187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374904" y="960120"/>
            <a:ext cx="11247120" cy="5078313"/>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Artículo 208. En los asuntos relacionados </a:t>
            </a:r>
            <a:r>
              <a:rPr lang="es-ES" b="1" u="sng" dirty="0">
                <a:latin typeface="Arial" panose="020B0604020202020204" pitchFamily="34" charset="0"/>
                <a:cs typeface="Arial" panose="020B0604020202020204" pitchFamily="34" charset="0"/>
              </a:rPr>
              <a:t>con Faltas administrativas no graves</a:t>
            </a:r>
            <a:r>
              <a:rPr lang="es-ES" b="1" dirty="0">
                <a:latin typeface="Arial" panose="020B0604020202020204" pitchFamily="34" charset="0"/>
                <a:cs typeface="Arial" panose="020B0604020202020204" pitchFamily="34" charset="0"/>
              </a:rPr>
              <a:t>, se deberá proceder en los términos siguientes:</a:t>
            </a:r>
          </a:p>
          <a:p>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a:t>
            </a:r>
          </a:p>
          <a:p>
            <a:pPr algn="just"/>
            <a:r>
              <a:rPr lang="es-ES" b="1" dirty="0">
                <a:latin typeface="Arial" panose="020B0604020202020204" pitchFamily="34" charset="0"/>
                <a:cs typeface="Arial" panose="020B0604020202020204" pitchFamily="34" charset="0"/>
              </a:rPr>
              <a:t>II.- En el caso de que la Autoridad substanciadora admita el Informe de Presunta Responsabilidad Administrativa, ordenará el emplazamiento del presunto responsable, debiendo citarlo para que comparezca personalmente a la celebración de la audiencia inicial, señalando con precisión el día, lugar y hora en que tendrá lugar dicha audiencia, así como la autoridad ante la que se llevará a cabo. Del mismo modo, le hará saber el derecho que tiene de no declarar contra de sí mismo ni a declararse culpable; de defenderse personalmente o ser asistido por un defensor perito en la materia y que, </a:t>
            </a:r>
            <a:r>
              <a:rPr lang="es-ES" b="1" u="sng" dirty="0">
                <a:latin typeface="Arial" panose="020B0604020202020204" pitchFamily="34" charset="0"/>
                <a:cs typeface="Arial" panose="020B0604020202020204" pitchFamily="34" charset="0"/>
              </a:rPr>
              <a:t>de no contar con un defensor, le será nombrado un defensor de oficio;</a:t>
            </a:r>
          </a:p>
          <a:p>
            <a:pPr algn="just"/>
            <a:r>
              <a:rPr lang="es-MX" b="1" u="sng" dirty="0">
                <a:latin typeface="Arial" panose="020B0604020202020204" pitchFamily="34" charset="0"/>
                <a:cs typeface="Arial" panose="020B0604020202020204" pitchFamily="34" charset="0"/>
              </a:rPr>
              <a:t>…</a:t>
            </a:r>
          </a:p>
          <a:p>
            <a:pPr algn="just"/>
            <a:r>
              <a:rPr lang="es-ES" b="1" dirty="0">
                <a:latin typeface="Arial" panose="020B0604020202020204" pitchFamily="34" charset="0"/>
                <a:cs typeface="Arial" panose="020B0604020202020204" pitchFamily="34" charset="0"/>
              </a:rPr>
              <a:t>Artículo 209. En los asuntos relacionados con </a:t>
            </a:r>
            <a:r>
              <a:rPr lang="es-ES" b="1" u="sng" dirty="0">
                <a:latin typeface="Arial" panose="020B0604020202020204" pitchFamily="34" charset="0"/>
                <a:cs typeface="Arial" panose="020B0604020202020204" pitchFamily="34" charset="0"/>
              </a:rPr>
              <a:t>Faltas administrativas graves o Faltas de particulares,</a:t>
            </a:r>
            <a:r>
              <a:rPr lang="es-ES" b="1" dirty="0">
                <a:latin typeface="Arial" panose="020B0604020202020204" pitchFamily="34" charset="0"/>
                <a:cs typeface="Arial" panose="020B0604020202020204" pitchFamily="34" charset="0"/>
              </a:rPr>
              <a:t> se deberá proceder de conformidad con el procedimiento previsto en este artículo.</a:t>
            </a:r>
          </a:p>
          <a:p>
            <a:pPr algn="just"/>
            <a:endParaRPr lang="es-ES" b="1" dirty="0">
              <a:latin typeface="Arial" panose="020B0604020202020204" pitchFamily="34" charset="0"/>
              <a:cs typeface="Arial" panose="020B0604020202020204" pitchFamily="34" charset="0"/>
            </a:endParaRPr>
          </a:p>
          <a:p>
            <a:pPr algn="just"/>
            <a:r>
              <a:rPr lang="es-ES" b="1" dirty="0">
                <a:latin typeface="Arial" panose="020B0604020202020204" pitchFamily="34" charset="0"/>
                <a:cs typeface="Arial" panose="020B0604020202020204" pitchFamily="34" charset="0"/>
              </a:rPr>
              <a:t>Las Autoridades substanciadoras </a:t>
            </a:r>
            <a:r>
              <a:rPr lang="es-ES" b="1" u="sng" dirty="0">
                <a:latin typeface="Arial" panose="020B0604020202020204" pitchFamily="34" charset="0"/>
                <a:cs typeface="Arial" panose="020B0604020202020204" pitchFamily="34" charset="0"/>
              </a:rPr>
              <a:t>deberán observar lo dispuesto en las fracciones I a VII del artículo anterior</a:t>
            </a:r>
            <a:r>
              <a:rPr lang="es-ES" b="1" dirty="0">
                <a:latin typeface="Arial" panose="020B0604020202020204" pitchFamily="34" charset="0"/>
                <a:cs typeface="Arial" panose="020B0604020202020204" pitchFamily="34" charset="0"/>
              </a:rPr>
              <a:t>, luego de lo cual procederán conforme a lo dispuesto en las siguientes fracciones:</a:t>
            </a:r>
          </a:p>
          <a:p>
            <a:endParaRPr lang="es-ES" dirty="0"/>
          </a:p>
        </p:txBody>
      </p:sp>
    </p:spTree>
    <p:extLst>
      <p:ext uri="{BB962C8B-B14F-4D97-AF65-F5344CB8AC3E}">
        <p14:creationId xmlns:p14="http://schemas.microsoft.com/office/powerpoint/2010/main" val="38890090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1591056" y="1298448"/>
            <a:ext cx="8650224" cy="4247317"/>
          </a:xfrm>
          <a:prstGeom prst="rect">
            <a:avLst/>
          </a:prstGeom>
          <a:noFill/>
        </p:spPr>
        <p:txBody>
          <a:bodyPr wrap="square" rtlCol="0">
            <a:spAutoFit/>
          </a:bodyPr>
          <a:lstStyle/>
          <a:p>
            <a:r>
              <a:rPr lang="es-MX" b="1" dirty="0">
                <a:latin typeface="Arial" panose="020B0604020202020204" pitchFamily="34" charset="0"/>
                <a:cs typeface="Arial" panose="020B0604020202020204" pitchFamily="34" charset="0"/>
              </a:rPr>
              <a:t>Convención Americana sobre Derechos Humanos (Pacto de San José). 1969</a:t>
            </a:r>
          </a:p>
          <a:p>
            <a:endParaRPr lang="es-ES" b="1" u="sng" dirty="0">
              <a:latin typeface="Arial" panose="020B0604020202020204" pitchFamily="34" charset="0"/>
              <a:cs typeface="Arial" panose="020B0604020202020204" pitchFamily="34" charset="0"/>
            </a:endParaRPr>
          </a:p>
          <a:p>
            <a:r>
              <a:rPr lang="es-ES" b="1" u="sng" dirty="0">
                <a:latin typeface="Arial" panose="020B0604020202020204" pitchFamily="34" charset="0"/>
                <a:cs typeface="Arial" panose="020B0604020202020204" pitchFamily="34" charset="0"/>
              </a:rPr>
              <a:t>Artículo 8.  Garantías Judiciales</a:t>
            </a:r>
          </a:p>
          <a:p>
            <a:endParaRPr lang="es-MX" b="1" u="sng" dirty="0">
              <a:latin typeface="Arial" panose="020B0604020202020204" pitchFamily="34" charset="0"/>
              <a:cs typeface="Arial" panose="020B0604020202020204" pitchFamily="34" charset="0"/>
            </a:endParaRPr>
          </a:p>
          <a:p>
            <a:endParaRPr lang="es-MX" b="1" u="sng" dirty="0">
              <a:latin typeface="Arial" panose="020B0604020202020204" pitchFamily="34" charset="0"/>
              <a:cs typeface="Arial" panose="020B0604020202020204" pitchFamily="34" charset="0"/>
            </a:endParaRPr>
          </a:p>
          <a:p>
            <a:r>
              <a:rPr lang="es-MX" b="1" u="sng" dirty="0">
                <a:latin typeface="Arial" panose="020B0604020202020204" pitchFamily="34" charset="0"/>
                <a:cs typeface="Arial" panose="020B0604020202020204" pitchFamily="34" charset="0"/>
              </a:rPr>
              <a:t>2..</a:t>
            </a:r>
          </a:p>
          <a:p>
            <a:endParaRPr lang="es-MX" b="1" u="sng" dirty="0">
              <a:latin typeface="Arial" panose="020B0604020202020204" pitchFamily="34" charset="0"/>
              <a:cs typeface="Arial" panose="020B0604020202020204" pitchFamily="34" charset="0"/>
            </a:endParaRPr>
          </a:p>
          <a:p>
            <a:r>
              <a:rPr lang="es-MX" b="1" u="sng" dirty="0">
                <a:latin typeface="Arial" panose="020B0604020202020204" pitchFamily="34" charset="0"/>
                <a:cs typeface="Arial" panose="020B0604020202020204" pitchFamily="34" charset="0"/>
              </a:rPr>
              <a:t>…</a:t>
            </a:r>
          </a:p>
          <a:p>
            <a:pPr algn="just"/>
            <a:endParaRPr lang="es-ES" b="1" dirty="0">
              <a:latin typeface="Arial" panose="020B0604020202020204" pitchFamily="34" charset="0"/>
              <a:cs typeface="Arial" panose="020B0604020202020204" pitchFamily="34" charset="0"/>
            </a:endParaRPr>
          </a:p>
          <a:p>
            <a:pPr algn="just"/>
            <a:endParaRPr lang="es-ES" b="1" dirty="0">
              <a:latin typeface="Arial" panose="020B0604020202020204" pitchFamily="34" charset="0"/>
              <a:cs typeface="Arial" panose="020B0604020202020204" pitchFamily="34" charset="0"/>
            </a:endParaRPr>
          </a:p>
          <a:p>
            <a:pPr algn="just"/>
            <a:r>
              <a:rPr lang="es-ES" b="1" dirty="0">
                <a:latin typeface="Arial" panose="020B0604020202020204" pitchFamily="34" charset="0"/>
                <a:cs typeface="Arial" panose="020B0604020202020204" pitchFamily="34" charset="0"/>
              </a:rPr>
              <a:t>e.        Derecho irrenunciable </a:t>
            </a:r>
            <a:r>
              <a:rPr lang="es-ES" b="1" u="sng" dirty="0">
                <a:latin typeface="Arial" panose="020B0604020202020204" pitchFamily="34" charset="0"/>
                <a:cs typeface="Arial" panose="020B0604020202020204" pitchFamily="34" charset="0"/>
              </a:rPr>
              <a:t>de ser asistido por un defensor proporcionado por el Estado</a:t>
            </a:r>
            <a:r>
              <a:rPr lang="es-ES" b="1" dirty="0">
                <a:latin typeface="Arial" panose="020B0604020202020204" pitchFamily="34" charset="0"/>
                <a:cs typeface="Arial" panose="020B0604020202020204" pitchFamily="34" charset="0"/>
              </a:rPr>
              <a:t>, remunerado o no según la legislación interna, si el inculpado no se defendiere por sí mismo ni nombrare defensor dentro del plazo establecido por la ley;</a:t>
            </a:r>
          </a:p>
          <a:p>
            <a:endParaRPr lang="es-ES" dirty="0"/>
          </a:p>
        </p:txBody>
      </p:sp>
    </p:spTree>
    <p:extLst>
      <p:ext uri="{BB962C8B-B14F-4D97-AF65-F5344CB8AC3E}">
        <p14:creationId xmlns:p14="http://schemas.microsoft.com/office/powerpoint/2010/main" val="8882459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3019992" y="3361779"/>
            <a:ext cx="6528816" cy="369332"/>
          </a:xfrm>
          <a:prstGeom prst="rect">
            <a:avLst/>
          </a:prstGeom>
          <a:noFill/>
        </p:spPr>
        <p:txBody>
          <a:bodyPr wrap="square" rtlCol="0">
            <a:spAutoFit/>
          </a:bodyPr>
          <a:lstStyle/>
          <a:p>
            <a:r>
              <a:rPr lang="es-MX" b="1" dirty="0">
                <a:latin typeface="Arial" panose="020B0604020202020204" pitchFamily="34" charset="0"/>
                <a:cs typeface="Arial" panose="020B0604020202020204" pitchFamily="34" charset="0"/>
              </a:rPr>
              <a:t>LA RECLASIFICACIÓN Y LA RECALIFICACIÓN</a:t>
            </a:r>
            <a:endParaRPr lang="es-ES" dirty="0"/>
          </a:p>
        </p:txBody>
      </p:sp>
    </p:spTree>
    <p:extLst>
      <p:ext uri="{BB962C8B-B14F-4D97-AF65-F5344CB8AC3E}">
        <p14:creationId xmlns:p14="http://schemas.microsoft.com/office/powerpoint/2010/main" val="8514113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6" name="CuadroTexto 5"/>
          <p:cNvSpPr txBox="1"/>
          <p:nvPr/>
        </p:nvSpPr>
        <p:spPr>
          <a:xfrm>
            <a:off x="466344" y="1144588"/>
            <a:ext cx="10698480" cy="4844916"/>
          </a:xfrm>
          <a:prstGeom prst="rect">
            <a:avLst/>
          </a:prstGeom>
          <a:noFill/>
        </p:spPr>
        <p:txBody>
          <a:bodyPr wrap="square" rtlCol="0">
            <a:spAutoFit/>
          </a:bodyPr>
          <a:lstStyle/>
          <a:p>
            <a:pPr marL="67945" marR="60325" algn="just">
              <a:spcAft>
                <a:spcPts val="0"/>
              </a:spcAft>
            </a:pPr>
            <a:r>
              <a:rPr lang="es-ES" sz="1400" b="1" dirty="0">
                <a:latin typeface="Arial" panose="020B0604020202020204" pitchFamily="34" charset="0"/>
                <a:ea typeface="Arial" panose="020B0604020202020204" pitchFamily="34" charset="0"/>
              </a:rPr>
              <a:t>Artículo 208</a:t>
            </a:r>
            <a:r>
              <a:rPr lang="es-ES" sz="1400" dirty="0">
                <a:latin typeface="Arial" panose="020B0604020202020204" pitchFamily="34" charset="0"/>
                <a:ea typeface="Arial" panose="020B0604020202020204" pitchFamily="34" charset="0"/>
              </a:rPr>
              <a:t>. En los asuntos relacionados con </a:t>
            </a:r>
            <a:r>
              <a:rPr lang="es-ES" sz="1400" b="1" dirty="0">
                <a:latin typeface="Arial" panose="020B0604020202020204" pitchFamily="34" charset="0"/>
                <a:ea typeface="Arial" panose="020B0604020202020204" pitchFamily="34" charset="0"/>
              </a:rPr>
              <a:t>Faltas administrativas no graves</a:t>
            </a:r>
            <a:r>
              <a:rPr lang="es-ES" sz="1400" dirty="0">
                <a:latin typeface="Arial" panose="020B0604020202020204" pitchFamily="34" charset="0"/>
                <a:ea typeface="Arial" panose="020B0604020202020204" pitchFamily="34" charset="0"/>
              </a:rPr>
              <a:t>, se  deberá proceder en los términos</a:t>
            </a:r>
            <a:r>
              <a:rPr lang="es-ES" sz="1400" spc="-15" dirty="0">
                <a:latin typeface="Arial" panose="020B0604020202020204" pitchFamily="34" charset="0"/>
                <a:ea typeface="Arial" panose="020B0604020202020204" pitchFamily="34" charset="0"/>
              </a:rPr>
              <a:t> </a:t>
            </a:r>
            <a:r>
              <a:rPr lang="es-ES" sz="1400" dirty="0">
                <a:latin typeface="Arial" panose="020B0604020202020204" pitchFamily="34" charset="0"/>
                <a:ea typeface="Arial" panose="020B0604020202020204" pitchFamily="34" charset="0"/>
              </a:rPr>
              <a:t>siguientes:</a:t>
            </a:r>
          </a:p>
          <a:p>
            <a:pPr marL="67945">
              <a:spcBef>
                <a:spcPts val="55"/>
              </a:spcBef>
            </a:pPr>
            <a:r>
              <a:rPr lang="es-ES" sz="1400" dirty="0">
                <a:latin typeface="Arial" panose="020B0604020202020204" pitchFamily="34" charset="0"/>
                <a:ea typeface="Arial" panose="020B0604020202020204" pitchFamily="34" charset="0"/>
              </a:rPr>
              <a:t> </a:t>
            </a:r>
          </a:p>
          <a:p>
            <a:pPr marL="342900" marR="60960" lvl="0" indent="-342900" algn="just">
              <a:spcAft>
                <a:spcPts val="0"/>
              </a:spcAft>
              <a:buSzPts val="1000"/>
              <a:buFont typeface="Arial" panose="020B0604020202020204" pitchFamily="34" charset="0"/>
              <a:buAutoNum type="romanUcPeriod"/>
              <a:tabLst>
                <a:tab pos="516255" algn="l"/>
                <a:tab pos="516890" algn="l"/>
              </a:tabLst>
            </a:pPr>
            <a:r>
              <a:rPr lang="es-ES" sz="1400" spc="-5" dirty="0">
                <a:latin typeface="Arial" panose="020B0604020202020204" pitchFamily="34" charset="0"/>
                <a:ea typeface="Arial" panose="020B0604020202020204" pitchFamily="34" charset="0"/>
              </a:rPr>
              <a:t>La Autoridad investigadora deberá presentar ante la Autoridad substanciadora el Informe de Presunta Responsabilidad Administrativa, la cual, dentro de los tres días siguientes se pronunciará sobre su admisión, </a:t>
            </a:r>
            <a:r>
              <a:rPr lang="es-ES" sz="1400" b="1" spc="-5" dirty="0">
                <a:latin typeface="Arial" panose="020B0604020202020204" pitchFamily="34" charset="0"/>
                <a:ea typeface="Arial" panose="020B0604020202020204" pitchFamily="34" charset="0"/>
              </a:rPr>
              <a:t>pudiendo prevenir a la Autoridad investigadora para que subsane las omisiones que advierta, o que aclare los hechos narrados en</a:t>
            </a:r>
            <a:r>
              <a:rPr lang="es-ES" sz="1400" b="1" spc="165" dirty="0">
                <a:latin typeface="Arial" panose="020B0604020202020204" pitchFamily="34" charset="0"/>
                <a:ea typeface="Arial" panose="020B0604020202020204" pitchFamily="34" charset="0"/>
              </a:rPr>
              <a:t> </a:t>
            </a:r>
            <a:r>
              <a:rPr lang="es-ES" sz="1400" b="1" spc="-5" dirty="0">
                <a:latin typeface="Arial" panose="020B0604020202020204" pitchFamily="34" charset="0"/>
                <a:ea typeface="Arial" panose="020B0604020202020204" pitchFamily="34" charset="0"/>
              </a:rPr>
              <a:t>el informe</a:t>
            </a:r>
            <a:r>
              <a:rPr lang="es-ES" sz="1400" spc="-5" dirty="0">
                <a:latin typeface="Arial" panose="020B0604020202020204" pitchFamily="34" charset="0"/>
                <a:ea typeface="Arial" panose="020B0604020202020204" pitchFamily="34" charset="0"/>
              </a:rPr>
              <a:t>;</a:t>
            </a:r>
          </a:p>
          <a:p>
            <a:pPr marL="342900" marR="60960" lvl="0" indent="-342900" algn="just">
              <a:spcAft>
                <a:spcPts val="0"/>
              </a:spcAft>
              <a:buSzPts val="1000"/>
              <a:buFont typeface="Arial" panose="020B0604020202020204" pitchFamily="34" charset="0"/>
              <a:buAutoNum type="romanUcPeriod"/>
              <a:tabLst>
                <a:tab pos="516255" algn="l"/>
                <a:tab pos="516890" algn="l"/>
              </a:tabLst>
            </a:pPr>
            <a:endParaRPr lang="es-MX" sz="1400" spc="-5" dirty="0">
              <a:latin typeface="Arial" panose="020B0604020202020204" pitchFamily="34" charset="0"/>
              <a:ea typeface="Arial" panose="020B0604020202020204" pitchFamily="34" charset="0"/>
            </a:endParaRPr>
          </a:p>
          <a:p>
            <a:pPr algn="just"/>
            <a:r>
              <a:rPr lang="es-ES" sz="1400" b="1" dirty="0">
                <a:latin typeface="Arial" panose="020B0604020202020204" pitchFamily="34" charset="0"/>
                <a:cs typeface="Arial" panose="020B0604020202020204" pitchFamily="34" charset="0"/>
              </a:rPr>
              <a:t>Artículo 209</a:t>
            </a:r>
            <a:r>
              <a:rPr lang="es-ES" sz="1400" dirty="0">
                <a:latin typeface="Arial" panose="020B0604020202020204" pitchFamily="34" charset="0"/>
                <a:cs typeface="Arial" panose="020B0604020202020204" pitchFamily="34" charset="0"/>
              </a:rPr>
              <a:t>. En los asuntos relacionados con </a:t>
            </a:r>
            <a:r>
              <a:rPr lang="es-ES" sz="1400" b="1" dirty="0">
                <a:latin typeface="Arial" panose="020B0604020202020204" pitchFamily="34" charset="0"/>
                <a:cs typeface="Arial" panose="020B0604020202020204" pitchFamily="34" charset="0"/>
              </a:rPr>
              <a:t>Faltas administrativas graves o Faltas de particulares</a:t>
            </a:r>
            <a:r>
              <a:rPr lang="es-ES" sz="1400" dirty="0">
                <a:latin typeface="Arial" panose="020B0604020202020204" pitchFamily="34" charset="0"/>
                <a:cs typeface="Arial" panose="020B0604020202020204" pitchFamily="34" charset="0"/>
              </a:rPr>
              <a:t>, se deberá proceder de conformidad con el procedimiento previsto en este artículo.</a:t>
            </a:r>
          </a:p>
          <a:p>
            <a:endParaRPr lang="es-MX" sz="1400" dirty="0">
              <a:latin typeface="Arial" panose="020B0604020202020204" pitchFamily="34" charset="0"/>
              <a:cs typeface="Arial" panose="020B0604020202020204" pitchFamily="34" charset="0"/>
            </a:endParaRPr>
          </a:p>
          <a:p>
            <a:r>
              <a:rPr lang="es-MX" sz="1400" spc="-5" dirty="0">
                <a:latin typeface="Arial" panose="020B0604020202020204" pitchFamily="34" charset="0"/>
                <a:ea typeface="Arial" panose="020B0604020202020204" pitchFamily="34" charset="0"/>
                <a:cs typeface="Arial" panose="020B0604020202020204" pitchFamily="34" charset="0"/>
              </a:rPr>
              <a:t>…</a:t>
            </a:r>
          </a:p>
          <a:p>
            <a:pPr lvl="0" algn="just"/>
            <a:r>
              <a:rPr lang="es-ES" sz="1400" dirty="0">
                <a:latin typeface="Arial" panose="020B0604020202020204" pitchFamily="34" charset="0"/>
                <a:cs typeface="Arial" panose="020B0604020202020204" pitchFamily="34" charset="0"/>
              </a:rPr>
              <a:t>Cuando el Tribunal reciba el expediente, bajo su más estricta responsabilidad, </a:t>
            </a:r>
            <a:r>
              <a:rPr lang="es-ES" sz="1400" b="1" dirty="0">
                <a:latin typeface="Arial" panose="020B0604020202020204" pitchFamily="34" charset="0"/>
                <a:cs typeface="Arial" panose="020B0604020202020204" pitchFamily="34" charset="0"/>
              </a:rPr>
              <a:t>deberá verificar que la falta descrita en el Informe de Presunta Responsabilidad Administrativa sea de las consideradas como graves</a:t>
            </a:r>
            <a:r>
              <a:rPr lang="es-ES" sz="1400" dirty="0">
                <a:latin typeface="Arial" panose="020B0604020202020204" pitchFamily="34" charset="0"/>
                <a:cs typeface="Arial" panose="020B0604020202020204" pitchFamily="34" charset="0"/>
              </a:rPr>
              <a:t>. En caso </a:t>
            </a:r>
            <a:r>
              <a:rPr lang="es-ES" sz="1400" b="1" dirty="0">
                <a:latin typeface="Arial" panose="020B0604020202020204" pitchFamily="34" charset="0"/>
                <a:cs typeface="Arial" panose="020B0604020202020204" pitchFamily="34" charset="0"/>
              </a:rPr>
              <a:t>de no serlo</a:t>
            </a:r>
            <a:r>
              <a:rPr lang="es-ES" sz="1400" dirty="0">
                <a:latin typeface="Arial" panose="020B0604020202020204" pitchFamily="34" charset="0"/>
                <a:cs typeface="Arial" panose="020B0604020202020204" pitchFamily="34" charset="0"/>
              </a:rPr>
              <a:t>, fundando y motivando debidamente su resolución, </a:t>
            </a:r>
            <a:r>
              <a:rPr lang="es-ES" sz="1400" b="1" dirty="0">
                <a:latin typeface="Arial" panose="020B0604020202020204" pitchFamily="34" charset="0"/>
                <a:cs typeface="Arial" panose="020B0604020202020204" pitchFamily="34" charset="0"/>
              </a:rPr>
              <a:t>enviará el expediente respectivo a la Autoridad substanciadora que corresponda para que continúe el procedimiento </a:t>
            </a:r>
            <a:r>
              <a:rPr lang="es-ES" sz="1400" dirty="0">
                <a:latin typeface="Arial" panose="020B0604020202020204" pitchFamily="34" charset="0"/>
                <a:cs typeface="Arial" panose="020B0604020202020204" pitchFamily="34" charset="0"/>
              </a:rPr>
              <a:t>en términos de lo dispuesto en el artículo anterior. (RECALIFICACIÓN)</a:t>
            </a:r>
          </a:p>
          <a:p>
            <a:r>
              <a:rPr lang="es-MX" sz="1400" dirty="0">
                <a:latin typeface="Arial" panose="020B0604020202020204" pitchFamily="34" charset="0"/>
                <a:cs typeface="Arial" panose="020B0604020202020204" pitchFamily="34" charset="0"/>
              </a:rPr>
              <a:t>…</a:t>
            </a:r>
            <a:endParaRPr lang="es-ES" sz="1400" dirty="0">
              <a:latin typeface="Arial" panose="020B0604020202020204" pitchFamily="34" charset="0"/>
              <a:cs typeface="Arial" panose="020B0604020202020204" pitchFamily="34" charset="0"/>
            </a:endParaRPr>
          </a:p>
          <a:p>
            <a:pPr algn="just"/>
            <a:r>
              <a:rPr lang="es-ES" sz="1400" b="1" dirty="0">
                <a:latin typeface="Arial" panose="020B0604020202020204" pitchFamily="34" charset="0"/>
                <a:cs typeface="Arial" panose="020B0604020202020204" pitchFamily="34" charset="0"/>
              </a:rPr>
              <a:t>De igual forma</a:t>
            </a:r>
            <a:r>
              <a:rPr lang="es-ES" sz="1400" dirty="0">
                <a:latin typeface="Arial" panose="020B0604020202020204" pitchFamily="34" charset="0"/>
                <a:cs typeface="Arial" panose="020B0604020202020204" pitchFamily="34" charset="0"/>
              </a:rPr>
              <a:t>, de advertir el Tribunal que los hechos descritos por la Autoridad investigadora en el Informe de Presunta Responsabilidad Administrativa </a:t>
            </a:r>
            <a:r>
              <a:rPr lang="es-ES" sz="1400" b="1" dirty="0">
                <a:latin typeface="Arial" panose="020B0604020202020204" pitchFamily="34" charset="0"/>
                <a:cs typeface="Arial" panose="020B0604020202020204" pitchFamily="34" charset="0"/>
              </a:rPr>
              <a:t>corresponden a la descripción de una falta grave diversa, le ordenará a ésta realice la reclasificación que corresponda, pudiendo señalar las directrices que considere pertinentes para su debida presentación, para lo cual le concederá un plazo de tres días hábiles</a:t>
            </a:r>
            <a:r>
              <a:rPr lang="es-ES" sz="1400" dirty="0">
                <a:latin typeface="Arial" panose="020B0604020202020204" pitchFamily="34" charset="0"/>
                <a:cs typeface="Arial" panose="020B0604020202020204" pitchFamily="34" charset="0"/>
              </a:rPr>
              <a:t>. (RECLASIFICACIÓN) En caso de que la Autoridad investigadora se niegue a hacer la reclasificación, bajo su más estricta responsabilidad   así   lo   hará   saber   al  Tribunal</a:t>
            </a:r>
          </a:p>
          <a:p>
            <a:r>
              <a:rPr lang="es-ES" sz="1400" dirty="0">
                <a:latin typeface="Arial" panose="020B0604020202020204" pitchFamily="34" charset="0"/>
                <a:cs typeface="Arial" panose="020B0604020202020204" pitchFamily="34" charset="0"/>
              </a:rPr>
              <a:t>fundando y motivando su proceder. En este caso</a:t>
            </a:r>
            <a:endParaRPr lang="es-ES" sz="1400" spc="-5" dirty="0">
              <a:latin typeface="Arial" panose="020B0604020202020204" pitchFamily="34" charset="0"/>
              <a:ea typeface="Arial" panose="020B0604020202020204" pitchFamily="34" charset="0"/>
              <a:cs typeface="Arial" panose="020B0604020202020204" pitchFamily="34" charset="0"/>
            </a:endParaRPr>
          </a:p>
          <a:p>
            <a:pPr marL="67945"/>
            <a:r>
              <a:rPr lang="es-ES" sz="1400" dirty="0">
                <a:latin typeface="Arial" panose="020B0604020202020204" pitchFamily="34" charset="0"/>
                <a:ea typeface="Arial" panose="020B0604020202020204" pitchFamily="34" charset="0"/>
                <a:cs typeface="Arial" panose="020B0604020202020204" pitchFamily="34" charset="0"/>
              </a:rPr>
              <a:t> </a:t>
            </a:r>
            <a:endParaRPr lang="es-ES" sz="1400" dirty="0"/>
          </a:p>
        </p:txBody>
      </p:sp>
    </p:spTree>
    <p:extLst>
      <p:ext uri="{BB962C8B-B14F-4D97-AF65-F5344CB8AC3E}">
        <p14:creationId xmlns:p14="http://schemas.microsoft.com/office/powerpoint/2010/main" val="4030129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192024" y="82296"/>
            <a:ext cx="12192000" cy="6858000"/>
          </a:xfrm>
          <a:prstGeom prst="rect">
            <a:avLst/>
          </a:prstGeom>
        </p:spPr>
      </p:pic>
      <p:sp>
        <p:nvSpPr>
          <p:cNvPr id="4" name="CuadroTexto 3"/>
          <p:cNvSpPr txBox="1"/>
          <p:nvPr/>
        </p:nvSpPr>
        <p:spPr>
          <a:xfrm>
            <a:off x="539496" y="1690688"/>
            <a:ext cx="10814304" cy="3544560"/>
          </a:xfrm>
          <a:prstGeom prst="rect">
            <a:avLst/>
          </a:prstGeom>
          <a:noFill/>
        </p:spPr>
        <p:txBody>
          <a:bodyPr wrap="square" rtlCol="0">
            <a:spAutoFit/>
          </a:bodyPr>
          <a:lstStyle/>
          <a:p>
            <a:pPr marL="151130" marR="255270" algn="just">
              <a:spcBef>
                <a:spcPts val="500"/>
              </a:spcBef>
              <a:spcAft>
                <a:spcPts val="0"/>
              </a:spcAft>
            </a:pPr>
            <a:r>
              <a:rPr lang="es-ES" b="1" dirty="0">
                <a:latin typeface="Arial" panose="020B0604020202020204" pitchFamily="34" charset="0"/>
                <a:ea typeface="Arial" panose="020B0604020202020204" pitchFamily="34" charset="0"/>
              </a:rPr>
              <a:t>Este mecanismo previsto en la Ley, entorpece la pronta resolución de los asuntos, pues todo aquel procedimiento en que sea recalificada o reclasificada la falta, debe reponerse desde el principio, aunado a la probable violación a los derechos humanos de los servidores públicos, que tendrían el derecho de que les sea resuelta su causa con la imputación de origen, aún cuando tenga deficiencias, pues de lo contrario, el estado cuenta con una “segunda oportunidad” para perfeccionar sus actos, resultando esto cuestionable.</a:t>
            </a:r>
          </a:p>
          <a:p>
            <a:pPr marL="151130" marR="255270" algn="just">
              <a:spcBef>
                <a:spcPts val="500"/>
              </a:spcBef>
              <a:spcAft>
                <a:spcPts val="0"/>
              </a:spcAft>
            </a:pPr>
            <a:endParaRPr lang="es-MX" b="1" dirty="0">
              <a:latin typeface="Arial" panose="020B0604020202020204" pitchFamily="34" charset="0"/>
              <a:ea typeface="Arial" panose="020B0604020202020204" pitchFamily="34" charset="0"/>
            </a:endParaRPr>
          </a:p>
          <a:p>
            <a:pPr marL="151130" marR="255270" algn="just">
              <a:spcBef>
                <a:spcPts val="500"/>
              </a:spcBef>
              <a:spcAft>
                <a:spcPts val="0"/>
              </a:spcAft>
            </a:pPr>
            <a:r>
              <a:rPr lang="es-MX" b="1" dirty="0">
                <a:latin typeface="Arial" panose="020B0604020202020204" pitchFamily="34" charset="0"/>
                <a:ea typeface="Arial" panose="020B0604020202020204" pitchFamily="34" charset="0"/>
              </a:rPr>
              <a:t>Por otro lado, algunos TJA están actuando como tribunales de legalidad en vez de como </a:t>
            </a:r>
            <a:r>
              <a:rPr lang="es-MX" b="1" dirty="0" err="1">
                <a:latin typeface="Arial" panose="020B0604020202020204" pitchFamily="34" charset="0"/>
                <a:ea typeface="Arial" panose="020B0604020202020204" pitchFamily="34" charset="0"/>
              </a:rPr>
              <a:t>resolutores</a:t>
            </a:r>
            <a:r>
              <a:rPr lang="es-MX" b="1" dirty="0">
                <a:latin typeface="Arial" panose="020B0604020202020204" pitchFamily="34" charset="0"/>
                <a:ea typeface="Arial" panose="020B0604020202020204" pitchFamily="34" charset="0"/>
              </a:rPr>
              <a:t> en términos de la LGRA, regresando los IPRAS por obscuros y no para su reclasificación, lo que también pudiera resultar cuestionable, pues sustituyen la facultad de la autoridad sustanciadora de origen</a:t>
            </a:r>
            <a:endParaRPr lang="es-ES" b="1" dirty="0">
              <a:latin typeface="Arial" panose="020B0604020202020204" pitchFamily="34" charset="0"/>
              <a:ea typeface="Arial" panose="020B0604020202020204" pitchFamily="34" charset="0"/>
            </a:endParaRPr>
          </a:p>
          <a:p>
            <a:endParaRPr lang="es-ES" dirty="0"/>
          </a:p>
        </p:txBody>
      </p:sp>
    </p:spTree>
    <p:extLst>
      <p:ext uri="{BB962C8B-B14F-4D97-AF65-F5344CB8AC3E}">
        <p14:creationId xmlns:p14="http://schemas.microsoft.com/office/powerpoint/2010/main" val="28334695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ángulo 3"/>
          <p:cNvSpPr/>
          <p:nvPr/>
        </p:nvSpPr>
        <p:spPr>
          <a:xfrm>
            <a:off x="3913632" y="1563624"/>
            <a:ext cx="2734056" cy="466344"/>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latin typeface="Arial" panose="020B0604020202020204" pitchFamily="34" charset="0"/>
                <a:cs typeface="Arial" panose="020B0604020202020204" pitchFamily="34" charset="0"/>
              </a:rPr>
              <a:t>SUPLETORIEDAD</a:t>
            </a:r>
            <a:endParaRPr lang="es-ES" dirty="0">
              <a:solidFill>
                <a:schemeClr val="bg1"/>
              </a:solidFill>
            </a:endParaRPr>
          </a:p>
        </p:txBody>
      </p:sp>
      <p:sp>
        <p:nvSpPr>
          <p:cNvPr id="6" name="Elipse 5"/>
          <p:cNvSpPr/>
          <p:nvPr/>
        </p:nvSpPr>
        <p:spPr>
          <a:xfrm>
            <a:off x="2569464" y="2578608"/>
            <a:ext cx="5623560" cy="2039112"/>
          </a:xfrm>
          <a:prstGeom prst="ellipse">
            <a:avLst/>
          </a:prstGeom>
          <a:solidFill>
            <a:srgbClr val="00B050"/>
          </a:solidFill>
          <a:ln w="571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cap="all" dirty="0">
                <a:solidFill>
                  <a:schemeClr val="bg1"/>
                </a:solidFill>
                <a:latin typeface="Arial" panose="020B0604020202020204" pitchFamily="34" charset="0"/>
                <a:cs typeface="Arial" panose="020B0604020202020204" pitchFamily="34" charset="0"/>
              </a:rPr>
              <a:t>LGRA </a:t>
            </a:r>
          </a:p>
          <a:p>
            <a:pPr algn="ctr"/>
            <a:endParaRPr lang="es-MX" sz="1600" b="1" cap="all" dirty="0">
              <a:solidFill>
                <a:schemeClr val="bg1"/>
              </a:solidFill>
              <a:latin typeface="Arial" panose="020B0604020202020204" pitchFamily="34" charset="0"/>
              <a:cs typeface="Arial" panose="020B0604020202020204" pitchFamily="34" charset="0"/>
            </a:endParaRPr>
          </a:p>
          <a:p>
            <a:pPr algn="ctr"/>
            <a:r>
              <a:rPr lang="es-MX" sz="1600" b="1" cap="all" dirty="0">
                <a:solidFill>
                  <a:schemeClr val="bg1"/>
                </a:solidFill>
                <a:latin typeface="Arial" panose="020B0604020202020204" pitchFamily="34" charset="0"/>
                <a:cs typeface="Arial" panose="020B0604020202020204" pitchFamily="34" charset="0"/>
              </a:rPr>
              <a:t>L</a:t>
            </a:r>
            <a:r>
              <a:rPr lang="es-MX" sz="1600" b="1" dirty="0">
                <a:solidFill>
                  <a:schemeClr val="bg1"/>
                </a:solidFill>
                <a:latin typeface="Arial" panose="020B0604020202020204" pitchFamily="34" charset="0"/>
                <a:cs typeface="Arial" panose="020B0604020202020204" pitchFamily="34" charset="0"/>
              </a:rPr>
              <a:t>ey Federal del Procedimiento Contencioso Administrativo  </a:t>
            </a:r>
            <a:endParaRPr lang="es-MX" sz="1600" b="1" cap="all" dirty="0">
              <a:solidFill>
                <a:schemeClr val="bg1"/>
              </a:solidFill>
              <a:latin typeface="Arial" panose="020B0604020202020204" pitchFamily="34" charset="0"/>
              <a:cs typeface="Arial" panose="020B0604020202020204" pitchFamily="34" charset="0"/>
            </a:endParaRPr>
          </a:p>
          <a:p>
            <a:pPr algn="ctr"/>
            <a:endParaRPr lang="es-ES" dirty="0"/>
          </a:p>
        </p:txBody>
      </p:sp>
    </p:spTree>
    <p:extLst>
      <p:ext uri="{BB962C8B-B14F-4D97-AF65-F5344CB8AC3E}">
        <p14:creationId xmlns:p14="http://schemas.microsoft.com/office/powerpoint/2010/main" val="20847682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740664" y="2148840"/>
            <a:ext cx="9756648" cy="1477328"/>
          </a:xfrm>
          <a:prstGeom prst="rect">
            <a:avLst/>
          </a:prstGeom>
          <a:noFill/>
        </p:spPr>
        <p:txBody>
          <a:bodyPr wrap="square" rtlCol="0">
            <a:spAutoFit/>
          </a:bodyPr>
          <a:lstStyle/>
          <a:p>
            <a:pPr marL="67945" marR="59690" algn="ctr">
              <a:spcAft>
                <a:spcPts val="0"/>
              </a:spcAft>
            </a:pPr>
            <a:r>
              <a:rPr lang="es-MX" b="1" dirty="0">
                <a:latin typeface="Arial" panose="020B0604020202020204" pitchFamily="34" charset="0"/>
                <a:ea typeface="Arial" panose="020B0604020202020204" pitchFamily="34" charset="0"/>
              </a:rPr>
              <a:t>RESOLUCIONES</a:t>
            </a:r>
          </a:p>
          <a:p>
            <a:pPr marL="67945" marR="59690" algn="ctr">
              <a:spcAft>
                <a:spcPts val="0"/>
              </a:spcAft>
            </a:pPr>
            <a:endParaRPr lang="es-ES" b="1" dirty="0">
              <a:latin typeface="Arial" panose="020B0604020202020204" pitchFamily="34" charset="0"/>
              <a:ea typeface="Arial" panose="020B0604020202020204" pitchFamily="34" charset="0"/>
            </a:endParaRPr>
          </a:p>
          <a:p>
            <a:pPr marL="67945" marR="59690" algn="just">
              <a:spcAft>
                <a:spcPts val="0"/>
              </a:spcAft>
            </a:pPr>
            <a:r>
              <a:rPr lang="es-ES" b="1" dirty="0">
                <a:latin typeface="Arial" panose="020B0604020202020204" pitchFamily="34" charset="0"/>
                <a:ea typeface="Arial" panose="020B0604020202020204" pitchFamily="34" charset="0"/>
              </a:rPr>
              <a:t>Artículo 205. </a:t>
            </a:r>
            <a:r>
              <a:rPr lang="es-ES" dirty="0">
                <a:latin typeface="Arial" panose="020B0604020202020204" pitchFamily="34" charset="0"/>
                <a:ea typeface="Arial" panose="020B0604020202020204" pitchFamily="34" charset="0"/>
              </a:rPr>
              <a:t>Toda resolución deberá </a:t>
            </a:r>
            <a:r>
              <a:rPr lang="es-ES" u="sng" dirty="0">
                <a:latin typeface="Arial" panose="020B0604020202020204" pitchFamily="34" charset="0"/>
                <a:ea typeface="Arial" panose="020B0604020202020204" pitchFamily="34" charset="0"/>
              </a:rPr>
              <a:t>ser </a:t>
            </a:r>
            <a:r>
              <a:rPr lang="es-ES" b="1" u="sng" dirty="0">
                <a:latin typeface="Arial" panose="020B0604020202020204" pitchFamily="34" charset="0"/>
                <a:ea typeface="Arial" panose="020B0604020202020204" pitchFamily="34" charset="0"/>
              </a:rPr>
              <a:t>clara, precisa y congruente </a:t>
            </a:r>
            <a:r>
              <a:rPr lang="es-ES" dirty="0">
                <a:latin typeface="Arial" panose="020B0604020202020204" pitchFamily="34" charset="0"/>
                <a:ea typeface="Arial" panose="020B0604020202020204" pitchFamily="34" charset="0"/>
              </a:rPr>
              <a:t>con las promociones de las partes, resolviendo sobre lo que en ellas hubieren pedido. </a:t>
            </a:r>
            <a:r>
              <a:rPr lang="es-ES" b="1" u="sng" dirty="0">
                <a:latin typeface="Arial" panose="020B0604020202020204" pitchFamily="34" charset="0"/>
                <a:ea typeface="Arial" panose="020B0604020202020204" pitchFamily="34" charset="0"/>
              </a:rPr>
              <a:t>Se deberá utilizar un lenguaje sencillo y claro, debiendo evitar las transcripciones innecesarias</a:t>
            </a:r>
            <a:endParaRPr lang="es-ES" dirty="0"/>
          </a:p>
        </p:txBody>
      </p:sp>
    </p:spTree>
    <p:extLst>
      <p:ext uri="{BB962C8B-B14F-4D97-AF65-F5344CB8AC3E}">
        <p14:creationId xmlns:p14="http://schemas.microsoft.com/office/powerpoint/2010/main" val="18916237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6" name="CuadroTexto 5"/>
          <p:cNvSpPr txBox="1"/>
          <p:nvPr/>
        </p:nvSpPr>
        <p:spPr>
          <a:xfrm>
            <a:off x="411480" y="1144588"/>
            <a:ext cx="11393424" cy="5047536"/>
          </a:xfrm>
          <a:prstGeom prst="rect">
            <a:avLst/>
          </a:prstGeom>
          <a:noFill/>
        </p:spPr>
        <p:txBody>
          <a:bodyPr wrap="square" rtlCol="0">
            <a:spAutoFit/>
          </a:bodyPr>
          <a:lstStyle/>
          <a:p>
            <a:pPr algn="ctr"/>
            <a:r>
              <a:rPr lang="es-ES" sz="1600" b="1" dirty="0">
                <a:latin typeface="Arial" panose="020B0604020202020204" pitchFamily="34" charset="0"/>
                <a:cs typeface="Arial" panose="020B0604020202020204" pitchFamily="34" charset="0"/>
              </a:rPr>
              <a:t>PRINCIPIOS DE PROPORCIONALIDAD, DISCRECIONALIDAD, ARBITRIO JURISDICCIONAL Y MOTIVACIÓN </a:t>
            </a:r>
          </a:p>
          <a:p>
            <a:pPr algn="just"/>
            <a:endParaRPr lang="es-ES" sz="1600" b="1" dirty="0">
              <a:latin typeface="Arial" panose="020B0604020202020204" pitchFamily="34" charset="0"/>
              <a:cs typeface="Arial" panose="020B0604020202020204" pitchFamily="34" charset="0"/>
            </a:endParaRPr>
          </a:p>
          <a:p>
            <a:pPr algn="just"/>
            <a:r>
              <a:rPr lang="es-ES" sz="1600" b="1" dirty="0">
                <a:latin typeface="Arial" panose="020B0604020202020204" pitchFamily="34" charset="0"/>
                <a:cs typeface="Arial" panose="020B0604020202020204" pitchFamily="34" charset="0"/>
              </a:rPr>
              <a:t>Artículo 207. Las sentencias definitivas deberán contener lo siguiente:</a:t>
            </a:r>
          </a:p>
          <a:p>
            <a:pPr algn="just"/>
            <a:endParaRPr lang="es-MX" sz="1600" b="1" dirty="0">
              <a:latin typeface="Arial" panose="020B0604020202020204" pitchFamily="34" charset="0"/>
              <a:cs typeface="Arial" panose="020B0604020202020204" pitchFamily="34" charset="0"/>
            </a:endParaRPr>
          </a:p>
          <a:p>
            <a:pPr lvl="0" algn="just"/>
            <a:r>
              <a:rPr lang="es-MX" sz="1600" b="1" dirty="0">
                <a:latin typeface="Arial" panose="020B0604020202020204" pitchFamily="34" charset="0"/>
                <a:cs typeface="Arial" panose="020B0604020202020204" pitchFamily="34" charset="0"/>
              </a:rPr>
              <a:t>…</a:t>
            </a:r>
          </a:p>
          <a:p>
            <a:pPr lvl="0" algn="just"/>
            <a:endParaRPr lang="es-ES" sz="1600" b="1" dirty="0">
              <a:latin typeface="Arial" panose="020B0604020202020204" pitchFamily="34" charset="0"/>
              <a:cs typeface="Arial" panose="020B0604020202020204" pitchFamily="34" charset="0"/>
            </a:endParaRPr>
          </a:p>
          <a:p>
            <a:pPr lvl="0" algn="just"/>
            <a:r>
              <a:rPr lang="es-ES" sz="1600" b="1" dirty="0">
                <a:latin typeface="Arial" panose="020B0604020202020204" pitchFamily="34" charset="0"/>
                <a:cs typeface="Arial" panose="020B0604020202020204" pitchFamily="34" charset="0"/>
              </a:rPr>
              <a:t>V. La </a:t>
            </a:r>
            <a:r>
              <a:rPr lang="es-ES" sz="1600" b="1" u="sng" dirty="0">
                <a:latin typeface="Arial" panose="020B0604020202020204" pitchFamily="34" charset="0"/>
                <a:cs typeface="Arial" panose="020B0604020202020204" pitchFamily="34" charset="0"/>
              </a:rPr>
              <a:t>valoración de las pruebas</a:t>
            </a:r>
            <a:r>
              <a:rPr lang="es-ES" sz="1600" b="1" dirty="0">
                <a:latin typeface="Arial" panose="020B0604020202020204" pitchFamily="34" charset="0"/>
                <a:cs typeface="Arial" panose="020B0604020202020204" pitchFamily="34" charset="0"/>
              </a:rPr>
              <a:t> admitidas y desahogadas;</a:t>
            </a:r>
          </a:p>
          <a:p>
            <a:pPr algn="just"/>
            <a:endParaRPr lang="es-ES" sz="1600" b="1" dirty="0">
              <a:latin typeface="Arial" panose="020B0604020202020204" pitchFamily="34" charset="0"/>
              <a:cs typeface="Arial" panose="020B0604020202020204" pitchFamily="34" charset="0"/>
            </a:endParaRPr>
          </a:p>
          <a:p>
            <a:pPr algn="just"/>
            <a:r>
              <a:rPr lang="es-ES" sz="1600" b="1" dirty="0">
                <a:latin typeface="Arial" panose="020B0604020202020204" pitchFamily="34" charset="0"/>
                <a:cs typeface="Arial" panose="020B0604020202020204" pitchFamily="34" charset="0"/>
              </a:rPr>
              <a:t>VI. Las </a:t>
            </a:r>
            <a:r>
              <a:rPr lang="es-ES" sz="1600" b="1" u="sng" dirty="0">
                <a:latin typeface="Arial" panose="020B0604020202020204" pitchFamily="34" charset="0"/>
                <a:cs typeface="Arial" panose="020B0604020202020204" pitchFamily="34" charset="0"/>
              </a:rPr>
              <a:t>consideraciones lógico jurídicas que sirven de sustento para la emisión de la resolución</a:t>
            </a:r>
            <a:r>
              <a:rPr lang="es-ES" sz="1600" b="1" dirty="0">
                <a:latin typeface="Arial" panose="020B0604020202020204" pitchFamily="34" charset="0"/>
                <a:cs typeface="Arial" panose="020B0604020202020204" pitchFamily="34" charset="0"/>
              </a:rPr>
              <a:t>. En el caso de que se hayan </a:t>
            </a:r>
            <a:r>
              <a:rPr lang="es-ES" sz="1600" b="1" u="sng" dirty="0">
                <a:latin typeface="Arial" panose="020B0604020202020204" pitchFamily="34" charset="0"/>
                <a:cs typeface="Arial" panose="020B0604020202020204" pitchFamily="34" charset="0"/>
              </a:rPr>
              <a:t>ocasionado daños y perjuicios a la Hacienda Pública Federal, local o municipal o al patrimonio de los entes públicos, se deberá señalar la existencia de la relación de causalidad entre la conducta calificada como Falta administrativa grave o Falta de particulares y la lesión producida; la valoración del daño o perjuicio causado; así como la determinación del monto de la indemnización, explicitando los criterios utilizados para su cuantificación; </a:t>
            </a:r>
          </a:p>
          <a:p>
            <a:pPr algn="just"/>
            <a:endParaRPr lang="es-ES" sz="1600" b="1" dirty="0">
              <a:latin typeface="Arial" panose="020B0604020202020204" pitchFamily="34" charset="0"/>
              <a:cs typeface="Arial" panose="020B0604020202020204" pitchFamily="34" charset="0"/>
            </a:endParaRPr>
          </a:p>
          <a:p>
            <a:pPr algn="just"/>
            <a:r>
              <a:rPr lang="es-ES" sz="1600" b="1" dirty="0">
                <a:latin typeface="Arial" panose="020B0604020202020204" pitchFamily="34" charset="0"/>
                <a:cs typeface="Arial" panose="020B0604020202020204" pitchFamily="34" charset="0"/>
              </a:rPr>
              <a:t>VII. </a:t>
            </a:r>
            <a:r>
              <a:rPr lang="es-ES" sz="1600" b="1" u="sng" dirty="0">
                <a:latin typeface="Arial" panose="020B0604020202020204" pitchFamily="34" charset="0"/>
                <a:cs typeface="Arial" panose="020B0604020202020204" pitchFamily="34" charset="0"/>
              </a:rPr>
              <a:t>El relativo a la existencia o inexistencia de los hechos que la ley señale como Falta administrativa grave o Falta de particulares y, en su caso, la responsabilidad plena del servidor público o particular vinculado con dichas faltas</a:t>
            </a:r>
            <a:r>
              <a:rPr lang="es-ES" sz="1600" b="1" dirty="0">
                <a:latin typeface="Arial" panose="020B0604020202020204" pitchFamily="34" charset="0"/>
                <a:cs typeface="Arial" panose="020B0604020202020204" pitchFamily="34" charset="0"/>
              </a:rPr>
              <a:t>. Cuando derivado del conocimiento del asunto, la Autoridad resolutora advierta la probable comisión de Faltas administrativas, imputables a otra u otras personas, podrá ordenar en su fallo que las autoridades investigadoras inicien la investigación correspondiente; </a:t>
            </a:r>
          </a:p>
          <a:p>
            <a:endParaRPr lang="es-ES" dirty="0"/>
          </a:p>
        </p:txBody>
      </p:sp>
    </p:spTree>
    <p:extLst>
      <p:ext uri="{BB962C8B-B14F-4D97-AF65-F5344CB8AC3E}">
        <p14:creationId xmlns:p14="http://schemas.microsoft.com/office/powerpoint/2010/main" val="3714049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2262440" y="3092440"/>
            <a:ext cx="5860068" cy="1200329"/>
          </a:xfrm>
          <a:prstGeom prst="rect">
            <a:avLst/>
          </a:prstGeom>
          <a:noFill/>
        </p:spPr>
        <p:txBody>
          <a:bodyPr wrap="square" rtlCol="0">
            <a:spAutoFit/>
          </a:bodyPr>
          <a:lstStyle/>
          <a:p>
            <a:r>
              <a:rPr lang="es-MX" sz="3200" b="1" dirty="0">
                <a:latin typeface="Arial" panose="020B0604020202020204" pitchFamily="34" charset="0"/>
                <a:cs typeface="Arial" panose="020B0604020202020204" pitchFamily="34" charset="0"/>
              </a:rPr>
              <a:t>ESQUEMA DE SANCIONES</a:t>
            </a:r>
          </a:p>
          <a:p>
            <a:endParaRPr lang="es-E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1240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4862945" y="685800"/>
            <a:ext cx="3387437" cy="677108"/>
          </a:xfrm>
          <a:prstGeom prst="rect">
            <a:avLst/>
          </a:prstGeom>
          <a:noFill/>
        </p:spPr>
        <p:txBody>
          <a:bodyPr wrap="square" rtlCol="0">
            <a:spAutoFit/>
          </a:bodyPr>
          <a:lstStyle/>
          <a:p>
            <a:r>
              <a:rPr lang="es-MX" sz="2000" b="1" dirty="0" smtClean="0">
                <a:latin typeface="Arial" panose="020B0604020202020204" pitchFamily="34" charset="0"/>
                <a:cs typeface="Arial" panose="020B0604020202020204" pitchFamily="34" charset="0"/>
              </a:rPr>
              <a:t>SANCIONES</a:t>
            </a:r>
            <a:endParaRPr lang="es-MX" sz="2000" b="1" dirty="0">
              <a:latin typeface="Arial" panose="020B0604020202020204" pitchFamily="34" charset="0"/>
              <a:cs typeface="Arial" panose="020B0604020202020204" pitchFamily="34" charset="0"/>
            </a:endParaRPr>
          </a:p>
          <a:p>
            <a:endParaRPr lang="es-ES" dirty="0"/>
          </a:p>
        </p:txBody>
      </p:sp>
      <p:sp>
        <p:nvSpPr>
          <p:cNvPr id="6" name="CuadroTexto 5"/>
          <p:cNvSpPr txBox="1"/>
          <p:nvPr/>
        </p:nvSpPr>
        <p:spPr>
          <a:xfrm>
            <a:off x="1517904" y="1605262"/>
            <a:ext cx="3092195" cy="1138773"/>
          </a:xfrm>
          <a:prstGeom prst="rect">
            <a:avLst/>
          </a:prstGeom>
          <a:noFill/>
        </p:spPr>
        <p:txBody>
          <a:bodyPr wrap="square" rtlCol="0">
            <a:spAutoFit/>
          </a:bodyPr>
          <a:lstStyle/>
          <a:p>
            <a:r>
              <a:rPr lang="es-MX" altLang="es-MX" sz="1700" b="1" dirty="0">
                <a:latin typeface="Arial" panose="020B0604020202020204" pitchFamily="34" charset="0"/>
                <a:ea typeface="Soberana Sans" panose="02000000000000000000" pitchFamily="50" charset="0"/>
                <a:cs typeface="Arial" panose="020B0604020202020204" pitchFamily="34" charset="0"/>
              </a:rPr>
              <a:t>SERVIDORES PÚBLICOS</a:t>
            </a:r>
          </a:p>
          <a:p>
            <a:r>
              <a:rPr lang="es-MX" altLang="es-MX" sz="1700" b="1" dirty="0">
                <a:latin typeface="Arial" panose="020B0604020202020204" pitchFamily="34" charset="0"/>
                <a:cs typeface="Arial" panose="020B0604020202020204" pitchFamily="34" charset="0"/>
              </a:rPr>
              <a:t>Por faltas no graves y graves </a:t>
            </a:r>
          </a:p>
          <a:p>
            <a:endParaRPr lang="es-ES" sz="1700" dirty="0"/>
          </a:p>
        </p:txBody>
      </p:sp>
      <p:sp>
        <p:nvSpPr>
          <p:cNvPr id="7" name="CuadroTexto 6"/>
          <p:cNvSpPr txBox="1"/>
          <p:nvPr/>
        </p:nvSpPr>
        <p:spPr>
          <a:xfrm>
            <a:off x="5437354" y="1683583"/>
            <a:ext cx="4683391" cy="1269578"/>
          </a:xfrm>
          <a:prstGeom prst="rect">
            <a:avLst/>
          </a:prstGeom>
          <a:noFill/>
        </p:spPr>
        <p:txBody>
          <a:bodyPr wrap="square" rtlCol="0">
            <a:spAutoFit/>
          </a:bodyPr>
          <a:lstStyle/>
          <a:p>
            <a:pPr algn="ctr">
              <a:spcAft>
                <a:spcPts val="254"/>
              </a:spcAft>
            </a:pPr>
            <a:r>
              <a:rPr lang="es-MX" altLang="es-MX" sz="1700" b="1" dirty="0">
                <a:latin typeface="Arial" panose="020B0604020202020204" pitchFamily="34" charset="0"/>
                <a:ea typeface="Soberana Sans" panose="02000000000000000000" pitchFamily="50" charset="0"/>
                <a:cs typeface="Arial" panose="020B0604020202020204" pitchFamily="34" charset="0"/>
              </a:rPr>
              <a:t>PARTICULARES</a:t>
            </a:r>
          </a:p>
          <a:p>
            <a:pPr algn="ctr">
              <a:spcAft>
                <a:spcPts val="254"/>
              </a:spcAft>
            </a:pPr>
            <a:r>
              <a:rPr lang="es-MX" altLang="es-MX" sz="1700" b="1" dirty="0">
                <a:latin typeface="Arial" panose="020B0604020202020204" pitchFamily="34" charset="0"/>
                <a:ea typeface="Soberana Sans" panose="02000000000000000000" pitchFamily="50" charset="0"/>
                <a:cs typeface="Arial" panose="020B0604020202020204" pitchFamily="34" charset="0"/>
              </a:rPr>
              <a:t>(PERSONAS FÍSICAS</a:t>
            </a:r>
          </a:p>
          <a:p>
            <a:pPr algn="ctr">
              <a:spcAft>
                <a:spcPts val="254"/>
              </a:spcAft>
            </a:pPr>
            <a:r>
              <a:rPr lang="es-MX" altLang="es-MX" sz="1700" b="1" dirty="0">
                <a:latin typeface="Arial" panose="020B0604020202020204" pitchFamily="34" charset="0"/>
                <a:ea typeface="Soberana Sans" panose="02000000000000000000" pitchFamily="50" charset="0"/>
                <a:cs typeface="Arial" panose="020B0604020202020204" pitchFamily="34" charset="0"/>
              </a:rPr>
              <a:t> Y MORALES)</a:t>
            </a:r>
          </a:p>
          <a:p>
            <a:endParaRPr lang="es-ES" dirty="0"/>
          </a:p>
        </p:txBody>
      </p:sp>
      <p:sp>
        <p:nvSpPr>
          <p:cNvPr id="8" name="CuadroTexto 7"/>
          <p:cNvSpPr txBox="1"/>
          <p:nvPr/>
        </p:nvSpPr>
        <p:spPr>
          <a:xfrm>
            <a:off x="1234440" y="2679193"/>
            <a:ext cx="3919450" cy="3508653"/>
          </a:xfrm>
          <a:prstGeom prst="rect">
            <a:avLst/>
          </a:prstGeom>
          <a:noFill/>
        </p:spPr>
        <p:txBody>
          <a:bodyPr wrap="square" rtlCol="0">
            <a:spAutoFit/>
          </a:bodyPr>
          <a:lstStyle/>
          <a:p>
            <a:pPr marL="285750" indent="-285750">
              <a:buClr>
                <a:srgbClr val="FF0000"/>
              </a:buClr>
              <a:buSzPct val="120000"/>
              <a:buFont typeface="Wingdings" panose="05000000000000000000" pitchFamily="2" charset="2"/>
              <a:buChar char="§"/>
            </a:pPr>
            <a:r>
              <a:rPr lang="es-MX" altLang="es-MX" sz="1700" b="1" dirty="0">
                <a:latin typeface="Arial" panose="020B0604020202020204" pitchFamily="34" charset="0"/>
                <a:cs typeface="Arial" panose="020B0604020202020204" pitchFamily="34" charset="0"/>
              </a:rPr>
              <a:t>Amonestación pública o privada (NG)</a:t>
            </a:r>
          </a:p>
          <a:p>
            <a:pPr marL="285750" indent="-285750">
              <a:buClr>
                <a:srgbClr val="FF0000"/>
              </a:buClr>
              <a:buSzPct val="120000"/>
              <a:buFont typeface="Wingdings" panose="05000000000000000000" pitchFamily="2" charset="2"/>
              <a:buChar char="§"/>
            </a:pPr>
            <a:endParaRPr lang="es-MX" altLang="es-MX" sz="1700" b="1" dirty="0">
              <a:latin typeface="Arial" panose="020B0604020202020204" pitchFamily="34" charset="0"/>
              <a:cs typeface="Arial" panose="020B0604020202020204" pitchFamily="34" charset="0"/>
            </a:endParaRPr>
          </a:p>
          <a:p>
            <a:pPr marL="285750" indent="-285750">
              <a:buClr>
                <a:srgbClr val="FF0000"/>
              </a:buClr>
              <a:buSzPct val="120000"/>
              <a:buFont typeface="Wingdings" panose="05000000000000000000" pitchFamily="2" charset="2"/>
              <a:buChar char="§"/>
            </a:pPr>
            <a:r>
              <a:rPr lang="es-MX" altLang="es-MX" sz="1700" b="1" dirty="0">
                <a:latin typeface="Arial" panose="020B0604020202020204" pitchFamily="34" charset="0"/>
                <a:cs typeface="Arial" panose="020B0604020202020204" pitchFamily="34" charset="0"/>
              </a:rPr>
              <a:t>Suspensión (NG – G)</a:t>
            </a:r>
          </a:p>
          <a:p>
            <a:pPr marL="285750" indent="-285750">
              <a:buClr>
                <a:srgbClr val="FF0000"/>
              </a:buClr>
              <a:buSzPct val="120000"/>
              <a:buFont typeface="Wingdings" panose="05000000000000000000" pitchFamily="2" charset="2"/>
              <a:buChar char="§"/>
            </a:pPr>
            <a:endParaRPr lang="es-MX" altLang="es-MX" sz="1700" b="1" dirty="0">
              <a:latin typeface="Arial" panose="020B0604020202020204" pitchFamily="34" charset="0"/>
              <a:cs typeface="Arial" panose="020B0604020202020204" pitchFamily="34" charset="0"/>
            </a:endParaRPr>
          </a:p>
          <a:p>
            <a:pPr marL="285750" indent="-285750">
              <a:buClr>
                <a:srgbClr val="FF0000"/>
              </a:buClr>
              <a:buSzPct val="120000"/>
              <a:buFont typeface="Wingdings" panose="05000000000000000000" pitchFamily="2" charset="2"/>
              <a:buChar char="§"/>
            </a:pPr>
            <a:r>
              <a:rPr lang="es-MX" altLang="es-MX" sz="1700" b="1" dirty="0">
                <a:latin typeface="Arial" panose="020B0604020202020204" pitchFamily="34" charset="0"/>
                <a:cs typeface="Arial" panose="020B0604020202020204" pitchFamily="34" charset="0"/>
              </a:rPr>
              <a:t>Destitución (NG – G)</a:t>
            </a:r>
          </a:p>
          <a:p>
            <a:pPr marL="285750" indent="-285750">
              <a:buClr>
                <a:srgbClr val="FF0000"/>
              </a:buClr>
              <a:buSzPct val="120000"/>
              <a:buFont typeface="Wingdings" panose="05000000000000000000" pitchFamily="2" charset="2"/>
              <a:buChar char="§"/>
            </a:pPr>
            <a:endParaRPr lang="es-MX" altLang="es-MX" sz="1700" b="1" dirty="0">
              <a:latin typeface="Arial" panose="020B0604020202020204" pitchFamily="34" charset="0"/>
              <a:cs typeface="Arial" panose="020B0604020202020204" pitchFamily="34" charset="0"/>
            </a:endParaRPr>
          </a:p>
          <a:p>
            <a:pPr marL="285750" indent="-285750">
              <a:buClr>
                <a:srgbClr val="FF0000"/>
              </a:buClr>
              <a:buSzPct val="120000"/>
              <a:buFont typeface="Wingdings" panose="05000000000000000000" pitchFamily="2" charset="2"/>
              <a:buChar char="§"/>
            </a:pPr>
            <a:r>
              <a:rPr lang="es-MX" altLang="es-MX" sz="1700" b="1" dirty="0">
                <a:latin typeface="Arial" panose="020B0604020202020204" pitchFamily="34" charset="0"/>
                <a:cs typeface="Arial" panose="020B0604020202020204" pitchFamily="34" charset="0"/>
              </a:rPr>
              <a:t>Inhabilitación temporal (NG – G)</a:t>
            </a:r>
          </a:p>
          <a:p>
            <a:pPr marL="285750" indent="-285750">
              <a:buClr>
                <a:srgbClr val="FF0000"/>
              </a:buClr>
              <a:buSzPct val="120000"/>
              <a:buFont typeface="Wingdings" panose="05000000000000000000" pitchFamily="2" charset="2"/>
              <a:buChar char="§"/>
            </a:pPr>
            <a:endParaRPr lang="es-MX" altLang="es-MX" sz="1700" b="1" dirty="0">
              <a:latin typeface="Arial" panose="020B0604020202020204" pitchFamily="34" charset="0"/>
              <a:cs typeface="Arial" panose="020B0604020202020204" pitchFamily="34" charset="0"/>
            </a:endParaRPr>
          </a:p>
          <a:p>
            <a:pPr marL="285750" indent="-285750">
              <a:buClr>
                <a:srgbClr val="FF0000"/>
              </a:buClr>
              <a:buSzPct val="120000"/>
              <a:buFont typeface="Wingdings" panose="05000000000000000000" pitchFamily="2" charset="2"/>
              <a:buChar char="§"/>
            </a:pPr>
            <a:r>
              <a:rPr lang="es-MX" altLang="es-MX" sz="1700" b="1" dirty="0">
                <a:latin typeface="Arial" panose="020B0604020202020204" pitchFamily="34" charset="0"/>
                <a:cs typeface="Arial" panose="020B0604020202020204" pitchFamily="34" charset="0"/>
              </a:rPr>
              <a:t>Sanción económica  (G)</a:t>
            </a:r>
          </a:p>
          <a:p>
            <a:pPr marL="285750" indent="-285750">
              <a:buClr>
                <a:srgbClr val="FF0000"/>
              </a:buClr>
              <a:buSzPct val="120000"/>
              <a:buFont typeface="Wingdings" panose="05000000000000000000" pitchFamily="2" charset="2"/>
              <a:buChar char="§"/>
            </a:pPr>
            <a:endParaRPr lang="es-MX" altLang="es-MX" sz="1700" b="1" dirty="0">
              <a:latin typeface="Arial" panose="020B0604020202020204" pitchFamily="34" charset="0"/>
              <a:cs typeface="Arial" panose="020B0604020202020204" pitchFamily="34" charset="0"/>
            </a:endParaRPr>
          </a:p>
          <a:p>
            <a:pPr marL="285750" indent="-285750">
              <a:buClr>
                <a:srgbClr val="FF0000"/>
              </a:buClr>
              <a:buSzPct val="120000"/>
              <a:buFont typeface="Wingdings" panose="05000000000000000000" pitchFamily="2" charset="2"/>
              <a:buChar char="§"/>
            </a:pPr>
            <a:r>
              <a:rPr lang="es-MX" altLang="es-MX" sz="1700" b="1" dirty="0">
                <a:latin typeface="Arial" panose="020B0604020202020204" pitchFamily="34" charset="0"/>
                <a:cs typeface="Arial" panose="020B0604020202020204" pitchFamily="34" charset="0"/>
              </a:rPr>
              <a:t>Indemnización (G)</a:t>
            </a:r>
          </a:p>
          <a:p>
            <a:endParaRPr lang="es-ES" dirty="0"/>
          </a:p>
        </p:txBody>
      </p:sp>
      <p:sp>
        <p:nvSpPr>
          <p:cNvPr id="10" name="CuadroTexto 9"/>
          <p:cNvSpPr txBox="1"/>
          <p:nvPr/>
        </p:nvSpPr>
        <p:spPr>
          <a:xfrm>
            <a:off x="6388330" y="2744035"/>
            <a:ext cx="4771506" cy="3493264"/>
          </a:xfrm>
          <a:prstGeom prst="rect">
            <a:avLst/>
          </a:prstGeom>
          <a:noFill/>
        </p:spPr>
        <p:txBody>
          <a:bodyPr wrap="square" rtlCol="0">
            <a:spAutoFit/>
          </a:bodyPr>
          <a:lstStyle/>
          <a:p>
            <a:pPr marL="285750" indent="-285750" algn="just">
              <a:buClr>
                <a:schemeClr val="tx1">
                  <a:lumMod val="75000"/>
                  <a:lumOff val="25000"/>
                </a:schemeClr>
              </a:buClr>
              <a:buSzPct val="120000"/>
              <a:buFont typeface="Wingdings" panose="05000000000000000000" pitchFamily="2" charset="2"/>
              <a:buChar char="§"/>
            </a:pPr>
            <a:r>
              <a:rPr lang="es-MX" altLang="es-MX" sz="1700" b="1" dirty="0">
                <a:latin typeface="Arial" panose="020B0604020202020204" pitchFamily="34" charset="0"/>
                <a:cs typeface="Arial" panose="020B0604020202020204" pitchFamily="34" charset="0"/>
              </a:rPr>
              <a:t>Sanción Económica</a:t>
            </a:r>
          </a:p>
          <a:p>
            <a:pPr marL="285750" indent="-285750" algn="just">
              <a:buClr>
                <a:schemeClr val="tx1">
                  <a:lumMod val="75000"/>
                  <a:lumOff val="25000"/>
                </a:schemeClr>
              </a:buClr>
              <a:buSzPct val="120000"/>
              <a:buFont typeface="Wingdings" panose="05000000000000000000" pitchFamily="2" charset="2"/>
              <a:buChar char="§"/>
            </a:pPr>
            <a:endParaRPr lang="es-MX" altLang="es-MX" sz="1700" b="1" dirty="0">
              <a:latin typeface="Arial" panose="020B0604020202020204" pitchFamily="34" charset="0"/>
              <a:cs typeface="Arial" panose="020B0604020202020204" pitchFamily="34" charset="0"/>
            </a:endParaRPr>
          </a:p>
          <a:p>
            <a:pPr marL="285750" indent="-285750">
              <a:buClr>
                <a:schemeClr val="tx1">
                  <a:lumMod val="75000"/>
                  <a:lumOff val="25000"/>
                </a:schemeClr>
              </a:buClr>
              <a:buSzPct val="120000"/>
              <a:buFont typeface="Wingdings" panose="05000000000000000000" pitchFamily="2" charset="2"/>
              <a:buChar char="§"/>
            </a:pPr>
            <a:r>
              <a:rPr lang="es-MX" altLang="es-MX" sz="1700" b="1" dirty="0">
                <a:latin typeface="Arial" panose="020B0604020202020204" pitchFamily="34" charset="0"/>
                <a:cs typeface="Arial" panose="020B0604020202020204" pitchFamily="34" charset="0"/>
              </a:rPr>
              <a:t>Inhabilitación temporal para participar en contrataciones</a:t>
            </a:r>
          </a:p>
          <a:p>
            <a:pPr marL="285750" indent="-285750" algn="just">
              <a:buClr>
                <a:schemeClr val="tx1">
                  <a:lumMod val="75000"/>
                  <a:lumOff val="25000"/>
                </a:schemeClr>
              </a:buClr>
              <a:buSzPct val="120000"/>
              <a:buFont typeface="Wingdings" panose="05000000000000000000" pitchFamily="2" charset="2"/>
              <a:buChar char="§"/>
            </a:pPr>
            <a:endParaRPr lang="es-MX" altLang="es-MX" sz="1700" b="1" dirty="0">
              <a:latin typeface="Arial" panose="020B0604020202020204" pitchFamily="34" charset="0"/>
              <a:cs typeface="Arial" panose="020B0604020202020204" pitchFamily="34" charset="0"/>
            </a:endParaRPr>
          </a:p>
          <a:p>
            <a:pPr marL="285750" indent="-285750">
              <a:buClr>
                <a:schemeClr val="tx1">
                  <a:lumMod val="75000"/>
                  <a:lumOff val="25000"/>
                </a:schemeClr>
              </a:buClr>
              <a:buSzPct val="120000"/>
              <a:buFont typeface="Wingdings" panose="05000000000000000000" pitchFamily="2" charset="2"/>
              <a:buChar char="§"/>
            </a:pPr>
            <a:r>
              <a:rPr lang="es-MX" altLang="es-MX" sz="1700" b="1" dirty="0">
                <a:latin typeface="Arial" panose="020B0604020202020204" pitchFamily="34" charset="0"/>
                <a:cs typeface="Arial" panose="020B0604020202020204" pitchFamily="34" charset="0"/>
              </a:rPr>
              <a:t>Indemnización por daños y perjuicios ocasionados a la hacienda pública (federal, local o municipal)</a:t>
            </a:r>
          </a:p>
          <a:p>
            <a:pPr marL="285750" indent="-285750">
              <a:buClr>
                <a:schemeClr val="tx1">
                  <a:lumMod val="75000"/>
                  <a:lumOff val="25000"/>
                </a:schemeClr>
              </a:buClr>
              <a:buSzPct val="120000"/>
              <a:buFont typeface="Wingdings" panose="05000000000000000000" pitchFamily="2" charset="2"/>
              <a:buChar char="§"/>
            </a:pPr>
            <a:endParaRPr lang="es-MX" altLang="es-MX" sz="1700" b="1" dirty="0">
              <a:latin typeface="Arial" panose="020B0604020202020204" pitchFamily="34" charset="0"/>
              <a:cs typeface="Arial" panose="020B0604020202020204" pitchFamily="34" charset="0"/>
            </a:endParaRPr>
          </a:p>
          <a:p>
            <a:pPr marL="285750" indent="-285750" algn="just">
              <a:buClr>
                <a:schemeClr val="tx1">
                  <a:lumMod val="75000"/>
                  <a:lumOff val="25000"/>
                </a:schemeClr>
              </a:buClr>
              <a:buSzPct val="120000"/>
              <a:buFont typeface="Wingdings" panose="05000000000000000000" pitchFamily="2" charset="2"/>
              <a:buChar char="§"/>
            </a:pPr>
            <a:r>
              <a:rPr lang="es-MX" altLang="es-MX" sz="1700" b="1" dirty="0">
                <a:latin typeface="Arial" panose="020B0604020202020204" pitchFamily="34" charset="0"/>
                <a:cs typeface="Arial" panose="020B0604020202020204" pitchFamily="34" charset="0"/>
              </a:rPr>
              <a:t>Suspensión de actividades</a:t>
            </a:r>
          </a:p>
          <a:p>
            <a:pPr marL="285750" indent="-285750" algn="just">
              <a:buClr>
                <a:schemeClr val="tx1">
                  <a:lumMod val="75000"/>
                  <a:lumOff val="25000"/>
                </a:schemeClr>
              </a:buClr>
              <a:buSzPct val="120000"/>
              <a:buFont typeface="Wingdings" panose="05000000000000000000" pitchFamily="2" charset="2"/>
              <a:buChar char="§"/>
            </a:pPr>
            <a:endParaRPr lang="es-MX" altLang="es-MX" sz="1700" b="1" dirty="0">
              <a:latin typeface="Arial" panose="020B0604020202020204" pitchFamily="34" charset="0"/>
              <a:cs typeface="Arial" panose="020B0604020202020204" pitchFamily="34" charset="0"/>
            </a:endParaRPr>
          </a:p>
          <a:p>
            <a:pPr marL="285750" indent="-285750" algn="just">
              <a:buClr>
                <a:schemeClr val="tx1">
                  <a:lumMod val="75000"/>
                  <a:lumOff val="25000"/>
                </a:schemeClr>
              </a:buClr>
              <a:buSzPct val="120000"/>
              <a:buFont typeface="Wingdings" panose="05000000000000000000" pitchFamily="2" charset="2"/>
              <a:buChar char="§"/>
            </a:pPr>
            <a:r>
              <a:rPr lang="es-MX" altLang="es-MX" sz="1700" b="1" dirty="0">
                <a:latin typeface="Arial" panose="020B0604020202020204" pitchFamily="34" charset="0"/>
                <a:cs typeface="Arial" panose="020B0604020202020204" pitchFamily="34" charset="0"/>
              </a:rPr>
              <a:t>Disolución de la sociedad respectiva</a:t>
            </a:r>
          </a:p>
          <a:p>
            <a:endParaRPr lang="es-ES" sz="1700" dirty="0">
              <a:latin typeface="Arial" panose="020B0604020202020204" pitchFamily="34" charset="0"/>
              <a:cs typeface="Arial" panose="020B0604020202020204" pitchFamily="34" charset="0"/>
            </a:endParaRPr>
          </a:p>
        </p:txBody>
      </p:sp>
      <p:sp>
        <p:nvSpPr>
          <p:cNvPr id="13" name="Forma libre 12"/>
          <p:cNvSpPr/>
          <p:nvPr/>
        </p:nvSpPr>
        <p:spPr>
          <a:xfrm>
            <a:off x="5650992" y="3088098"/>
            <a:ext cx="45719" cy="2886665"/>
          </a:xfrm>
          <a:custGeom>
            <a:avLst/>
            <a:gdLst>
              <a:gd name="connsiteX0" fmla="*/ 0 w 64034"/>
              <a:gd name="connsiteY0" fmla="*/ 0 h 4526280"/>
              <a:gd name="connsiteX1" fmla="*/ 64008 w 64034"/>
              <a:gd name="connsiteY1" fmla="*/ 4526280 h 4526280"/>
              <a:gd name="connsiteX2" fmla="*/ 0 w 64034"/>
              <a:gd name="connsiteY2" fmla="*/ 0 h 4526280"/>
            </a:gdLst>
            <a:ahLst/>
            <a:cxnLst>
              <a:cxn ang="0">
                <a:pos x="connsiteX0" y="connsiteY0"/>
              </a:cxn>
              <a:cxn ang="0">
                <a:pos x="connsiteX1" y="connsiteY1"/>
              </a:cxn>
              <a:cxn ang="0">
                <a:pos x="connsiteX2" y="connsiteY2"/>
              </a:cxn>
            </a:cxnLst>
            <a:rect l="l" t="t" r="r" b="b"/>
            <a:pathLst>
              <a:path w="64034" h="4526280">
                <a:moveTo>
                  <a:pt x="0" y="0"/>
                </a:moveTo>
                <a:cubicBezTo>
                  <a:pt x="0" y="0"/>
                  <a:pt x="62484" y="4526280"/>
                  <a:pt x="64008" y="4526280"/>
                </a:cubicBezTo>
                <a:cubicBezTo>
                  <a:pt x="65532" y="4526280"/>
                  <a:pt x="0" y="0"/>
                  <a:pt x="0" y="0"/>
                </a:cubicBezTo>
                <a:close/>
              </a:path>
            </a:pathLst>
          </a:cu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6933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37070" y="0"/>
            <a:ext cx="12192000" cy="6858000"/>
          </a:xfrm>
          <a:prstGeom prst="rect">
            <a:avLst/>
          </a:prstGeom>
        </p:spPr>
      </p:pic>
      <p:sp>
        <p:nvSpPr>
          <p:cNvPr id="8" name="CuadroTexto 7"/>
          <p:cNvSpPr txBox="1"/>
          <p:nvPr/>
        </p:nvSpPr>
        <p:spPr>
          <a:xfrm>
            <a:off x="1016000" y="1266092"/>
            <a:ext cx="9003323" cy="4201150"/>
          </a:xfrm>
          <a:prstGeom prst="rect">
            <a:avLst/>
          </a:prstGeom>
          <a:noFill/>
        </p:spPr>
        <p:txBody>
          <a:bodyPr wrap="square" rtlCol="0">
            <a:spAutoFit/>
          </a:bodyPr>
          <a:lstStyle/>
          <a:p>
            <a:pPr algn="just">
              <a:lnSpc>
                <a:spcPct val="150000"/>
              </a:lnSpc>
            </a:pPr>
            <a:r>
              <a:rPr lang="es-MX" sz="1600" b="1" dirty="0">
                <a:latin typeface="Arial" panose="020B0604020202020204" pitchFamily="34" charset="0"/>
                <a:cs typeface="Arial" panose="020B0604020202020204" pitchFamily="34" charset="0"/>
              </a:rPr>
              <a:t>Artículo 100 LGRA:</a:t>
            </a:r>
          </a:p>
          <a:p>
            <a:pPr algn="just">
              <a:lnSpc>
                <a:spcPct val="150000"/>
              </a:lnSpc>
            </a:pPr>
            <a:endParaRPr lang="es-MX" sz="1600" b="1" dirty="0">
              <a:latin typeface="Arial" panose="020B0604020202020204" pitchFamily="34" charset="0"/>
              <a:cs typeface="Arial" panose="020B0604020202020204" pitchFamily="34" charset="0"/>
            </a:endParaRPr>
          </a:p>
          <a:p>
            <a:pPr algn="just">
              <a:lnSpc>
                <a:spcPct val="150000"/>
              </a:lnSpc>
            </a:pPr>
            <a:r>
              <a:rPr lang="es-MX" sz="1600" b="1" dirty="0">
                <a:latin typeface="Arial" panose="020B0604020202020204" pitchFamily="34" charset="0"/>
                <a:cs typeface="Arial" panose="020B0604020202020204" pitchFamily="34" charset="0"/>
              </a:rPr>
              <a:t>“Una vez calificada la conducta”  se incluirá en el Informe de Presunta Responsabilidad Administrativa.</a:t>
            </a:r>
          </a:p>
          <a:p>
            <a:pPr algn="just">
              <a:lnSpc>
                <a:spcPct val="150000"/>
              </a:lnSpc>
            </a:pPr>
            <a:endParaRPr lang="es-MX" sz="1600" b="1" dirty="0">
              <a:latin typeface="Arial" panose="020B0604020202020204" pitchFamily="34" charset="0"/>
              <a:cs typeface="Arial" panose="020B0604020202020204" pitchFamily="34" charset="0"/>
            </a:endParaRPr>
          </a:p>
          <a:p>
            <a:pPr algn="just">
              <a:lnSpc>
                <a:spcPct val="150000"/>
              </a:lnSpc>
            </a:pPr>
            <a:r>
              <a:rPr lang="es-MX" sz="1600" b="1" dirty="0">
                <a:latin typeface="Arial" panose="020B0604020202020204" pitchFamily="34" charset="0"/>
                <a:cs typeface="Arial" panose="020B0604020202020204" pitchFamily="34" charset="0"/>
              </a:rPr>
              <a:t>¿Auto de calificación?</a:t>
            </a:r>
          </a:p>
          <a:p>
            <a:pPr algn="just">
              <a:lnSpc>
                <a:spcPct val="150000"/>
              </a:lnSpc>
            </a:pPr>
            <a:endParaRPr lang="es-MX" sz="1600" b="1" dirty="0">
              <a:latin typeface="Arial" panose="020B0604020202020204" pitchFamily="34" charset="0"/>
              <a:cs typeface="Arial" panose="020B0604020202020204" pitchFamily="34" charset="0"/>
            </a:endParaRPr>
          </a:p>
          <a:p>
            <a:pPr algn="just">
              <a:lnSpc>
                <a:spcPct val="150000"/>
              </a:lnSpc>
            </a:pPr>
            <a:r>
              <a:rPr lang="es-MX" sz="1600" b="1" dirty="0">
                <a:latin typeface="Arial" panose="020B0604020202020204" pitchFamily="34" charset="0"/>
                <a:cs typeface="Arial" panose="020B0604020202020204" pitchFamily="34" charset="0"/>
              </a:rPr>
              <a:t>Sin embargo </a:t>
            </a:r>
            <a:r>
              <a:rPr lang="es-MX" sz="1600" b="1" u="sng" dirty="0">
                <a:latin typeface="Arial" panose="020B0604020202020204" pitchFamily="34" charset="0"/>
                <a:cs typeface="Arial" panose="020B0604020202020204" pitchFamily="34" charset="0"/>
              </a:rPr>
              <a:t>esa calificación no puede ser materia de un análisis previo y separado para luego incluirse en el IPRA, pues la calificación es resultado del razonamiento entre sucesos o hechos, pruebas y fundamento legal, que deben describirse precisamente ahí, lo que hace imposible contar con un documento de </a:t>
            </a:r>
            <a:r>
              <a:rPr lang="es-MX" b="1" u="sng" dirty="0">
                <a:latin typeface="Arial" panose="020B0604020202020204" pitchFamily="34" charset="0"/>
                <a:cs typeface="Arial" panose="020B0604020202020204" pitchFamily="34" charset="0"/>
              </a:rPr>
              <a:t>calificación previa</a:t>
            </a:r>
            <a:endParaRPr lang="es-ES" dirty="0"/>
          </a:p>
        </p:txBody>
      </p:sp>
    </p:spTree>
    <p:extLst>
      <p:ext uri="{BB962C8B-B14F-4D97-AF65-F5344CB8AC3E}">
        <p14:creationId xmlns:p14="http://schemas.microsoft.com/office/powerpoint/2010/main" val="10888317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6" name="CuadroTexto 5"/>
          <p:cNvSpPr txBox="1"/>
          <p:nvPr/>
        </p:nvSpPr>
        <p:spPr>
          <a:xfrm>
            <a:off x="420624" y="758952"/>
            <a:ext cx="11283696" cy="5024452"/>
          </a:xfrm>
          <a:prstGeom prst="rect">
            <a:avLst/>
          </a:prstGeom>
          <a:noFill/>
        </p:spPr>
        <p:txBody>
          <a:bodyPr wrap="square" rtlCol="0">
            <a:spAutoFit/>
          </a:bodyPr>
          <a:lstStyle/>
          <a:p>
            <a:pPr marL="64770" marR="715010" algn="ctr"/>
            <a:r>
              <a:rPr lang="es-MX" sz="1600" b="1" dirty="0">
                <a:latin typeface="Arial" panose="020B0604020202020204" pitchFamily="34" charset="0"/>
                <a:cs typeface="Arial" panose="020B0604020202020204" pitchFamily="34" charset="0"/>
              </a:rPr>
              <a:t>EJECUCIÓN DE SANCIONES</a:t>
            </a:r>
          </a:p>
          <a:p>
            <a:pPr marL="64770" marR="715010" algn="ctr"/>
            <a:endParaRPr lang="es-MX" sz="1600" b="1" dirty="0">
              <a:latin typeface="Arial" panose="020B0604020202020204" pitchFamily="34" charset="0"/>
              <a:cs typeface="Arial" panose="020B0604020202020204" pitchFamily="34" charset="0"/>
            </a:endParaRPr>
          </a:p>
          <a:p>
            <a:pPr marL="64770" marR="715010" algn="ctr"/>
            <a:endParaRPr lang="es-MX" sz="1600" b="1" dirty="0">
              <a:latin typeface="Arial" panose="020B0604020202020204" pitchFamily="34" charset="0"/>
              <a:cs typeface="Arial" panose="020B0604020202020204" pitchFamily="34" charset="0"/>
            </a:endParaRPr>
          </a:p>
          <a:p>
            <a:pPr marL="64770" marR="712470" algn="just">
              <a:spcBef>
                <a:spcPts val="745"/>
              </a:spcBef>
              <a:spcAft>
                <a:spcPts val="0"/>
              </a:spcAft>
            </a:pPr>
            <a:r>
              <a:rPr lang="es-ES" sz="1600" b="1" dirty="0">
                <a:latin typeface="Arial" panose="020B0604020202020204" pitchFamily="34" charset="0"/>
                <a:ea typeface="Arial" panose="020B0604020202020204" pitchFamily="34" charset="0"/>
              </a:rPr>
              <a:t>La propia Ley General de Responsabilidades Administrativas, establece con</a:t>
            </a:r>
            <a:r>
              <a:rPr lang="es-ES" sz="1600" b="1" spc="5" dirty="0">
                <a:latin typeface="Arial" panose="020B0604020202020204" pitchFamily="34" charset="0"/>
                <a:ea typeface="Arial" panose="020B0604020202020204" pitchFamily="34" charset="0"/>
              </a:rPr>
              <a:t> </a:t>
            </a:r>
            <a:r>
              <a:rPr lang="es-ES" sz="1600" b="1" dirty="0">
                <a:latin typeface="Arial" panose="020B0604020202020204" pitchFamily="34" charset="0"/>
                <a:ea typeface="Arial" panose="020B0604020202020204" pitchFamily="34" charset="0"/>
              </a:rPr>
              <a:t>claridad</a:t>
            </a:r>
            <a:r>
              <a:rPr lang="es-ES" sz="1600" b="1" spc="-40" dirty="0">
                <a:latin typeface="Arial" panose="020B0604020202020204" pitchFamily="34" charset="0"/>
                <a:ea typeface="Arial" panose="020B0604020202020204" pitchFamily="34" charset="0"/>
              </a:rPr>
              <a:t> </a:t>
            </a:r>
            <a:r>
              <a:rPr lang="es-ES" sz="1600" b="1" dirty="0">
                <a:latin typeface="Arial" panose="020B0604020202020204" pitchFamily="34" charset="0"/>
                <a:ea typeface="Arial" panose="020B0604020202020204" pitchFamily="34" charset="0"/>
              </a:rPr>
              <a:t>el</a:t>
            </a:r>
            <a:r>
              <a:rPr lang="es-ES" sz="1600" b="1" spc="-50" dirty="0">
                <a:latin typeface="Arial" panose="020B0604020202020204" pitchFamily="34" charset="0"/>
                <a:ea typeface="Arial" panose="020B0604020202020204" pitchFamily="34" charset="0"/>
              </a:rPr>
              <a:t> </a:t>
            </a:r>
            <a:r>
              <a:rPr lang="es-ES" sz="1600" b="1" dirty="0">
                <a:latin typeface="Arial" panose="020B0604020202020204" pitchFamily="34" charset="0"/>
                <a:ea typeface="Arial" panose="020B0604020202020204" pitchFamily="34" charset="0"/>
              </a:rPr>
              <a:t>principio</a:t>
            </a:r>
            <a:r>
              <a:rPr lang="es-ES" sz="1600" b="1" spc="-40" dirty="0">
                <a:latin typeface="Arial" panose="020B0604020202020204" pitchFamily="34" charset="0"/>
                <a:ea typeface="Arial" panose="020B0604020202020204" pitchFamily="34" charset="0"/>
              </a:rPr>
              <a:t> </a:t>
            </a:r>
            <a:r>
              <a:rPr lang="es-ES" sz="1600" b="1" dirty="0">
                <a:latin typeface="Arial" panose="020B0604020202020204" pitchFamily="34" charset="0"/>
                <a:ea typeface="Arial" panose="020B0604020202020204" pitchFamily="34" charset="0"/>
              </a:rPr>
              <a:t>de</a:t>
            </a:r>
            <a:r>
              <a:rPr lang="es-ES" sz="1600" b="1" spc="-55" dirty="0">
                <a:latin typeface="Arial" panose="020B0604020202020204" pitchFamily="34" charset="0"/>
                <a:ea typeface="Arial" panose="020B0604020202020204" pitchFamily="34" charset="0"/>
              </a:rPr>
              <a:t> </a:t>
            </a:r>
            <a:r>
              <a:rPr lang="es-ES" sz="1600" b="1" dirty="0">
                <a:latin typeface="Arial" panose="020B0604020202020204" pitchFamily="34" charset="0"/>
                <a:ea typeface="Arial" panose="020B0604020202020204" pitchFamily="34" charset="0"/>
              </a:rPr>
              <a:t>presunción</a:t>
            </a:r>
            <a:r>
              <a:rPr lang="es-ES" sz="1600" b="1" spc="-40" dirty="0">
                <a:latin typeface="Arial" panose="020B0604020202020204" pitchFamily="34" charset="0"/>
                <a:ea typeface="Arial" panose="020B0604020202020204" pitchFamily="34" charset="0"/>
              </a:rPr>
              <a:t> </a:t>
            </a:r>
            <a:r>
              <a:rPr lang="es-ES" sz="1600" b="1" dirty="0">
                <a:latin typeface="Arial" panose="020B0604020202020204" pitchFamily="34" charset="0"/>
                <a:ea typeface="Arial" panose="020B0604020202020204" pitchFamily="34" charset="0"/>
              </a:rPr>
              <a:t>de</a:t>
            </a:r>
            <a:r>
              <a:rPr lang="es-ES" sz="1600" b="1" spc="-40" dirty="0">
                <a:latin typeface="Arial" panose="020B0604020202020204" pitchFamily="34" charset="0"/>
                <a:ea typeface="Arial" panose="020B0604020202020204" pitchFamily="34" charset="0"/>
              </a:rPr>
              <a:t> </a:t>
            </a:r>
            <a:r>
              <a:rPr lang="es-ES" sz="1600" b="1" dirty="0">
                <a:latin typeface="Arial" panose="020B0604020202020204" pitchFamily="34" charset="0"/>
                <a:ea typeface="Arial" panose="020B0604020202020204" pitchFamily="34" charset="0"/>
              </a:rPr>
              <a:t>inocencia,</a:t>
            </a:r>
            <a:r>
              <a:rPr lang="es-ES" sz="1600" b="1" spc="-30" dirty="0">
                <a:latin typeface="Arial" panose="020B0604020202020204" pitchFamily="34" charset="0"/>
                <a:ea typeface="Arial" panose="020B0604020202020204" pitchFamily="34" charset="0"/>
              </a:rPr>
              <a:t> </a:t>
            </a:r>
            <a:r>
              <a:rPr lang="es-ES" sz="1600" b="1" dirty="0">
                <a:latin typeface="Arial" panose="020B0604020202020204" pitchFamily="34" charset="0"/>
                <a:ea typeface="Arial" panose="020B0604020202020204" pitchFamily="34" charset="0"/>
              </a:rPr>
              <a:t>lo</a:t>
            </a:r>
            <a:r>
              <a:rPr lang="es-ES" sz="1600" b="1" spc="-45" dirty="0">
                <a:latin typeface="Arial" panose="020B0604020202020204" pitchFamily="34" charset="0"/>
                <a:ea typeface="Arial" panose="020B0604020202020204" pitchFamily="34" charset="0"/>
              </a:rPr>
              <a:t> </a:t>
            </a:r>
            <a:r>
              <a:rPr lang="es-ES" sz="1600" b="1" dirty="0">
                <a:latin typeface="Arial" panose="020B0604020202020204" pitchFamily="34" charset="0"/>
                <a:ea typeface="Arial" panose="020B0604020202020204" pitchFamily="34" charset="0"/>
              </a:rPr>
              <a:t>que</a:t>
            </a:r>
            <a:r>
              <a:rPr lang="es-ES" sz="1600" b="1" spc="-40" dirty="0">
                <a:latin typeface="Arial" panose="020B0604020202020204" pitchFamily="34" charset="0"/>
                <a:ea typeface="Arial" panose="020B0604020202020204" pitchFamily="34" charset="0"/>
              </a:rPr>
              <a:t> </a:t>
            </a:r>
            <a:r>
              <a:rPr lang="es-ES" sz="1600" b="1" dirty="0">
                <a:latin typeface="Arial" panose="020B0604020202020204" pitchFamily="34" charset="0"/>
                <a:ea typeface="Arial" panose="020B0604020202020204" pitchFamily="34" charset="0"/>
              </a:rPr>
              <a:t>no</a:t>
            </a:r>
            <a:r>
              <a:rPr lang="es-ES" sz="1600" b="1" spc="-40" dirty="0">
                <a:latin typeface="Arial" panose="020B0604020202020204" pitchFamily="34" charset="0"/>
                <a:ea typeface="Arial" panose="020B0604020202020204" pitchFamily="34" charset="0"/>
              </a:rPr>
              <a:t> </a:t>
            </a:r>
            <a:r>
              <a:rPr lang="es-ES" sz="1600" b="1" dirty="0">
                <a:latin typeface="Arial" panose="020B0604020202020204" pitchFamily="34" charset="0"/>
                <a:ea typeface="Arial" panose="020B0604020202020204" pitchFamily="34" charset="0"/>
              </a:rPr>
              <a:t>es</a:t>
            </a:r>
            <a:r>
              <a:rPr lang="es-ES" sz="1600" b="1" spc="-30" dirty="0">
                <a:latin typeface="Arial" panose="020B0604020202020204" pitchFamily="34" charset="0"/>
                <a:ea typeface="Arial" panose="020B0604020202020204" pitchFamily="34" charset="0"/>
              </a:rPr>
              <a:t> </a:t>
            </a:r>
            <a:r>
              <a:rPr lang="es-ES" sz="1600" b="1" dirty="0">
                <a:latin typeface="Arial" panose="020B0604020202020204" pitchFamily="34" charset="0"/>
                <a:ea typeface="Arial" panose="020B0604020202020204" pitchFamily="34" charset="0"/>
              </a:rPr>
              <a:t>congruente</a:t>
            </a:r>
            <a:r>
              <a:rPr lang="es-ES" sz="1600" b="1" spc="-40" dirty="0">
                <a:latin typeface="Arial" panose="020B0604020202020204" pitchFamily="34" charset="0"/>
                <a:ea typeface="Arial" panose="020B0604020202020204" pitchFamily="34" charset="0"/>
              </a:rPr>
              <a:t> </a:t>
            </a:r>
            <a:r>
              <a:rPr lang="es-ES" sz="1600" b="1" dirty="0">
                <a:latin typeface="Arial" panose="020B0604020202020204" pitchFamily="34" charset="0"/>
                <a:ea typeface="Arial" panose="020B0604020202020204" pitchFamily="34" charset="0"/>
              </a:rPr>
              <a:t>con</a:t>
            </a:r>
            <a:r>
              <a:rPr lang="es-ES" sz="1600" b="1" spc="-30" dirty="0">
                <a:latin typeface="Arial" panose="020B0604020202020204" pitchFamily="34" charset="0"/>
                <a:ea typeface="Arial" panose="020B0604020202020204" pitchFamily="34" charset="0"/>
              </a:rPr>
              <a:t> </a:t>
            </a:r>
            <a:r>
              <a:rPr lang="es-ES" sz="1600" b="1" dirty="0">
                <a:latin typeface="Arial" panose="020B0604020202020204" pitchFamily="34" charset="0"/>
                <a:ea typeface="Arial" panose="020B0604020202020204" pitchFamily="34" charset="0"/>
              </a:rPr>
              <a:t>las</a:t>
            </a:r>
            <a:r>
              <a:rPr lang="es-ES" sz="1600" b="1" spc="-325" dirty="0">
                <a:latin typeface="Arial" panose="020B0604020202020204" pitchFamily="34" charset="0"/>
                <a:ea typeface="Arial" panose="020B0604020202020204" pitchFamily="34" charset="0"/>
              </a:rPr>
              <a:t> </a:t>
            </a:r>
            <a:r>
              <a:rPr lang="es-ES" sz="1600" b="1" dirty="0">
                <a:latin typeface="Arial" panose="020B0604020202020204" pitchFamily="34" charset="0"/>
                <a:ea typeface="Arial" panose="020B0604020202020204" pitchFamily="34" charset="0"/>
              </a:rPr>
              <a:t>disposiciones</a:t>
            </a:r>
            <a:r>
              <a:rPr lang="es-ES" sz="1600" b="1" spc="-5" dirty="0">
                <a:latin typeface="Arial" panose="020B0604020202020204" pitchFamily="34" charset="0"/>
                <a:ea typeface="Arial" panose="020B0604020202020204" pitchFamily="34" charset="0"/>
              </a:rPr>
              <a:t> </a:t>
            </a:r>
            <a:r>
              <a:rPr lang="es-ES" sz="1600" b="1" dirty="0">
                <a:latin typeface="Arial" panose="020B0604020202020204" pitchFamily="34" charset="0"/>
                <a:ea typeface="Arial" panose="020B0604020202020204" pitchFamily="34" charset="0"/>
              </a:rPr>
              <a:t>relativas</a:t>
            </a:r>
            <a:r>
              <a:rPr lang="es-ES" sz="1600" b="1" spc="-15" dirty="0">
                <a:latin typeface="Arial" panose="020B0604020202020204" pitchFamily="34" charset="0"/>
                <a:ea typeface="Arial" panose="020B0604020202020204" pitchFamily="34" charset="0"/>
              </a:rPr>
              <a:t> </a:t>
            </a:r>
            <a:r>
              <a:rPr lang="es-ES" sz="1600" b="1" dirty="0">
                <a:latin typeface="Arial" panose="020B0604020202020204" pitchFamily="34" charset="0"/>
                <a:ea typeface="Arial" panose="020B0604020202020204" pitchFamily="34" charset="0"/>
              </a:rPr>
              <a:t>a</a:t>
            </a:r>
            <a:r>
              <a:rPr lang="es-ES" sz="1600" b="1" spc="5" dirty="0">
                <a:latin typeface="Arial" panose="020B0604020202020204" pitchFamily="34" charset="0"/>
                <a:ea typeface="Arial" panose="020B0604020202020204" pitchFamily="34" charset="0"/>
              </a:rPr>
              <a:t> </a:t>
            </a:r>
            <a:r>
              <a:rPr lang="es-ES" sz="1600" b="1" dirty="0">
                <a:latin typeface="Arial" panose="020B0604020202020204" pitchFamily="34" charset="0"/>
                <a:ea typeface="Arial" panose="020B0604020202020204" pitchFamily="34" charset="0"/>
              </a:rPr>
              <a:t>la</a:t>
            </a:r>
            <a:r>
              <a:rPr lang="es-ES" sz="1600" b="1" spc="-15" dirty="0">
                <a:latin typeface="Arial" panose="020B0604020202020204" pitchFamily="34" charset="0"/>
                <a:ea typeface="Arial" panose="020B0604020202020204" pitchFamily="34" charset="0"/>
              </a:rPr>
              <a:t> </a:t>
            </a:r>
            <a:r>
              <a:rPr lang="es-ES" sz="1600" b="1" dirty="0">
                <a:latin typeface="Arial" panose="020B0604020202020204" pitchFamily="34" charset="0"/>
                <a:ea typeface="Arial" panose="020B0604020202020204" pitchFamily="34" charset="0"/>
              </a:rPr>
              <a:t>ejecución</a:t>
            </a:r>
            <a:r>
              <a:rPr lang="es-ES" sz="1600" b="1" spc="-5" dirty="0">
                <a:latin typeface="Arial" panose="020B0604020202020204" pitchFamily="34" charset="0"/>
                <a:ea typeface="Arial" panose="020B0604020202020204" pitchFamily="34" charset="0"/>
              </a:rPr>
              <a:t> </a:t>
            </a:r>
            <a:r>
              <a:rPr lang="es-ES" sz="1600" b="1" dirty="0">
                <a:latin typeface="Arial" panose="020B0604020202020204" pitchFamily="34" charset="0"/>
                <a:ea typeface="Arial" panose="020B0604020202020204" pitchFamily="34" charset="0"/>
              </a:rPr>
              <a:t>de sanciones</a:t>
            </a:r>
            <a:r>
              <a:rPr lang="es-ES" sz="1600" b="1" spc="-15" dirty="0">
                <a:latin typeface="Arial" panose="020B0604020202020204" pitchFamily="34" charset="0"/>
                <a:ea typeface="Arial" panose="020B0604020202020204" pitchFamily="34" charset="0"/>
              </a:rPr>
              <a:t> </a:t>
            </a:r>
            <a:r>
              <a:rPr lang="es-ES" sz="1600" b="1" dirty="0">
                <a:latin typeface="Arial" panose="020B0604020202020204" pitchFamily="34" charset="0"/>
                <a:ea typeface="Arial" panose="020B0604020202020204" pitchFamily="34" charset="0"/>
              </a:rPr>
              <a:t>por faltas</a:t>
            </a:r>
            <a:r>
              <a:rPr lang="es-ES" sz="1600" b="1" spc="-5" dirty="0">
                <a:latin typeface="Arial" panose="020B0604020202020204" pitchFamily="34" charset="0"/>
                <a:ea typeface="Arial" panose="020B0604020202020204" pitchFamily="34" charset="0"/>
              </a:rPr>
              <a:t> </a:t>
            </a:r>
            <a:r>
              <a:rPr lang="es-ES" sz="1600" b="1" dirty="0">
                <a:latin typeface="Arial" panose="020B0604020202020204" pitchFamily="34" charset="0"/>
                <a:ea typeface="Arial" panose="020B0604020202020204" pitchFamily="34" charset="0"/>
              </a:rPr>
              <a:t>no</a:t>
            </a:r>
            <a:r>
              <a:rPr lang="es-ES" sz="1600" b="1" spc="-5" dirty="0">
                <a:latin typeface="Arial" panose="020B0604020202020204" pitchFamily="34" charset="0"/>
                <a:ea typeface="Arial" panose="020B0604020202020204" pitchFamily="34" charset="0"/>
              </a:rPr>
              <a:t> </a:t>
            </a:r>
            <a:r>
              <a:rPr lang="es-ES" sz="1600" b="1" dirty="0">
                <a:latin typeface="Arial" panose="020B0604020202020204" pitchFamily="34" charset="0"/>
                <a:ea typeface="Arial" panose="020B0604020202020204" pitchFamily="34" charset="0"/>
              </a:rPr>
              <a:t>graves:</a:t>
            </a:r>
          </a:p>
          <a:p>
            <a:pPr marL="64770" marR="711200" algn="just">
              <a:spcBef>
                <a:spcPts val="760"/>
              </a:spcBef>
              <a:spcAft>
                <a:spcPts val="0"/>
              </a:spcAft>
            </a:pPr>
            <a:r>
              <a:rPr lang="es-ES" sz="1600" b="1" i="1" dirty="0">
                <a:latin typeface="Arial" panose="020B0604020202020204" pitchFamily="34" charset="0"/>
                <a:ea typeface="Arial" panose="020B0604020202020204" pitchFamily="34" charset="0"/>
              </a:rPr>
              <a:t>Artículo 111. En los procedimientos de responsabilidad administrativa deberán</a:t>
            </a:r>
            <a:r>
              <a:rPr lang="es-ES" sz="1600" b="1" i="1" spc="-320"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observarse los principios de legalidad, </a:t>
            </a:r>
            <a:r>
              <a:rPr lang="es-ES" sz="1600" b="1" i="1" u="sng" dirty="0">
                <a:latin typeface="Arial" panose="020B0604020202020204" pitchFamily="34" charset="0"/>
                <a:ea typeface="Arial" panose="020B0604020202020204" pitchFamily="34" charset="0"/>
              </a:rPr>
              <a:t>presunción de inocencia</a:t>
            </a:r>
            <a:r>
              <a:rPr lang="es-ES" sz="1600" b="1" i="1" dirty="0">
                <a:latin typeface="Arial" panose="020B0604020202020204" pitchFamily="34" charset="0"/>
                <a:ea typeface="Arial" panose="020B0604020202020204" pitchFamily="34" charset="0"/>
              </a:rPr>
              <a:t>, imparcialidad,</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objetividad,</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congruencia,</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exhaustividad,</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verdad</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material</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y</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respeto</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a</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los</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derechos</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humanos.</a:t>
            </a:r>
            <a:endParaRPr lang="es-ES" sz="1600" b="1" dirty="0">
              <a:latin typeface="Arial" panose="020B0604020202020204" pitchFamily="34" charset="0"/>
              <a:ea typeface="Arial" panose="020B0604020202020204" pitchFamily="34" charset="0"/>
            </a:endParaRPr>
          </a:p>
          <a:p>
            <a:pPr>
              <a:spcAft>
                <a:spcPts val="0"/>
              </a:spcAft>
            </a:pPr>
            <a:r>
              <a:rPr lang="es-ES" sz="1600" b="1" i="1" dirty="0">
                <a:latin typeface="Arial" panose="020B0604020202020204" pitchFamily="34" charset="0"/>
                <a:ea typeface="Arial" panose="020B0604020202020204" pitchFamily="34" charset="0"/>
              </a:rPr>
              <a:t> </a:t>
            </a:r>
            <a:endParaRPr lang="es-ES" sz="1600" b="1" dirty="0">
              <a:latin typeface="Arial" panose="020B0604020202020204" pitchFamily="34" charset="0"/>
              <a:ea typeface="Arial" panose="020B0604020202020204" pitchFamily="34" charset="0"/>
            </a:endParaRPr>
          </a:p>
          <a:p>
            <a:pPr marL="64770" marR="707390" algn="just">
              <a:spcAft>
                <a:spcPts val="0"/>
              </a:spcAft>
            </a:pPr>
            <a:r>
              <a:rPr lang="es-ES" sz="1600" b="1" i="1" dirty="0">
                <a:latin typeface="Arial" panose="020B0604020202020204" pitchFamily="34" charset="0"/>
                <a:ea typeface="Arial" panose="020B0604020202020204" pitchFamily="34" charset="0"/>
              </a:rPr>
              <a:t>Artículo</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135.</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Toda</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persona</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señalada</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como</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responsable</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de</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una</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falta</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administrativa </a:t>
            </a:r>
            <a:r>
              <a:rPr lang="es-ES" sz="1600" b="1" i="1" u="sng" dirty="0">
                <a:latin typeface="Arial" panose="020B0604020202020204" pitchFamily="34" charset="0"/>
                <a:ea typeface="Arial" panose="020B0604020202020204" pitchFamily="34" charset="0"/>
              </a:rPr>
              <a:t>tiene derecho a que se presuma su inocencia hasta que no se</a:t>
            </a:r>
            <a:r>
              <a:rPr lang="es-ES" sz="1600" b="1" i="1" spc="5" dirty="0">
                <a:latin typeface="Arial" panose="020B0604020202020204" pitchFamily="34" charset="0"/>
                <a:ea typeface="Arial" panose="020B0604020202020204" pitchFamily="34" charset="0"/>
              </a:rPr>
              <a:t> </a:t>
            </a:r>
            <a:r>
              <a:rPr lang="es-ES" sz="1600" b="1" i="1" u="sng" dirty="0">
                <a:latin typeface="Arial" panose="020B0604020202020204" pitchFamily="34" charset="0"/>
                <a:ea typeface="Arial" panose="020B0604020202020204" pitchFamily="34" charset="0"/>
              </a:rPr>
              <a:t>demuestre, más allá de toda duda razonable, su culpabilidad.</a:t>
            </a:r>
            <a:r>
              <a:rPr lang="es-ES" sz="1600" b="1" i="1" dirty="0">
                <a:latin typeface="Arial" panose="020B0604020202020204" pitchFamily="34" charset="0"/>
                <a:ea typeface="Arial" panose="020B0604020202020204" pitchFamily="34" charset="0"/>
              </a:rPr>
              <a:t> Las autoridades</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investigadoras tendrán la carga de la prueba para demostrar la veracidad sobre</a:t>
            </a:r>
            <a:r>
              <a:rPr lang="es-ES" sz="1600" b="1" i="1" spc="-320"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los</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hechos</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que</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demuestren</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la</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existencia</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de</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tales</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faltas,</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así</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como</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la</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responsabilidad de aquellos a quienes se imputen las mismas. Quienes sean</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señalados como presuntos responsables de una falta administrativa no estarán</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obligados a confesar su responsabilidad, ni a declarar en su contra, por lo que</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su</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silencio</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no</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deberá</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ser</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considerado</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como</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prueba</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o</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indicio</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de</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su</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responsabilidad</a:t>
            </a:r>
            <a:r>
              <a:rPr lang="es-ES" sz="1600" b="1" i="1" spc="-1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en</a:t>
            </a:r>
            <a:r>
              <a:rPr lang="es-ES" sz="1600" b="1" i="1" spc="-10"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la</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comisión de</a:t>
            </a:r>
            <a:r>
              <a:rPr lang="es-ES" sz="1600" b="1" i="1" spc="-10"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los</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hechos</a:t>
            </a:r>
            <a:r>
              <a:rPr lang="es-ES" sz="1600" b="1" i="1" spc="-2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que se</a:t>
            </a:r>
            <a:r>
              <a:rPr lang="es-ES" sz="1600" b="1" i="1" spc="-5" dirty="0">
                <a:latin typeface="Arial" panose="020B0604020202020204" pitchFamily="34" charset="0"/>
                <a:ea typeface="Arial" panose="020B0604020202020204" pitchFamily="34" charset="0"/>
              </a:rPr>
              <a:t> </a:t>
            </a:r>
            <a:r>
              <a:rPr lang="es-ES" sz="1600" b="1" i="1" dirty="0">
                <a:latin typeface="Arial" panose="020B0604020202020204" pitchFamily="34" charset="0"/>
                <a:ea typeface="Arial" panose="020B0604020202020204" pitchFamily="34" charset="0"/>
              </a:rPr>
              <a:t>le imputan</a:t>
            </a:r>
            <a:r>
              <a:rPr lang="es-ES" b="1" i="1" dirty="0">
                <a:latin typeface="Arial" panose="020B0604020202020204" pitchFamily="34" charset="0"/>
                <a:ea typeface="Arial" panose="020B0604020202020204" pitchFamily="34" charset="0"/>
              </a:rPr>
              <a:t>.</a:t>
            </a:r>
            <a:endParaRPr lang="es-ES" sz="1600" b="1" dirty="0">
              <a:latin typeface="Arial" panose="020B0604020202020204" pitchFamily="34" charset="0"/>
              <a:ea typeface="Arial" panose="020B0604020202020204" pitchFamily="34" charset="0"/>
            </a:endParaRPr>
          </a:p>
          <a:p>
            <a:endParaRPr lang="es-ES" dirty="0"/>
          </a:p>
        </p:txBody>
      </p:sp>
    </p:spTree>
    <p:extLst>
      <p:ext uri="{BB962C8B-B14F-4D97-AF65-F5344CB8AC3E}">
        <p14:creationId xmlns:p14="http://schemas.microsoft.com/office/powerpoint/2010/main" val="30139471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438912" y="448056"/>
            <a:ext cx="11173968" cy="6001643"/>
          </a:xfrm>
          <a:prstGeom prst="rect">
            <a:avLst/>
          </a:prstGeom>
          <a:noFill/>
        </p:spPr>
        <p:txBody>
          <a:bodyPr wrap="square" rtlCol="0">
            <a:spAutoFit/>
          </a:bodyPr>
          <a:lstStyle/>
          <a:p>
            <a:pPr algn="ctr"/>
            <a:r>
              <a:rPr lang="es-ES" sz="1600" b="1" dirty="0">
                <a:latin typeface="Arial" panose="020B0604020202020204" pitchFamily="34" charset="0"/>
                <a:cs typeface="Arial" panose="020B0604020202020204" pitchFamily="34" charset="0"/>
              </a:rPr>
              <a:t>La Ejecución en la LGRA</a:t>
            </a:r>
          </a:p>
          <a:p>
            <a:pPr algn="just"/>
            <a:endParaRPr lang="es-ES" sz="1600" b="1" dirty="0">
              <a:latin typeface="Arial" panose="020B0604020202020204" pitchFamily="34" charset="0"/>
              <a:cs typeface="Arial" panose="020B0604020202020204" pitchFamily="34" charset="0"/>
            </a:endParaRPr>
          </a:p>
          <a:p>
            <a:pPr algn="just"/>
            <a:r>
              <a:rPr lang="es-ES" sz="1600" b="1" dirty="0">
                <a:latin typeface="Arial" panose="020B0604020202020204" pitchFamily="34" charset="0"/>
                <a:cs typeface="Arial" panose="020B0604020202020204" pitchFamily="34" charset="0"/>
              </a:rPr>
              <a:t>Cumplimiento y ejecución de sanciones por Faltas administrativas </a:t>
            </a:r>
            <a:r>
              <a:rPr lang="es-ES" sz="1600" b="1" u="sng" dirty="0">
                <a:latin typeface="Arial" panose="020B0604020202020204" pitchFamily="34" charset="0"/>
                <a:cs typeface="Arial" panose="020B0604020202020204" pitchFamily="34" charset="0"/>
              </a:rPr>
              <a:t>no graves</a:t>
            </a:r>
          </a:p>
          <a:p>
            <a:pPr algn="just"/>
            <a:endParaRPr lang="es-ES" sz="1600" b="1" dirty="0">
              <a:latin typeface="Arial" panose="020B0604020202020204" pitchFamily="34" charset="0"/>
              <a:cs typeface="Arial" panose="020B0604020202020204" pitchFamily="34" charset="0"/>
            </a:endParaRPr>
          </a:p>
          <a:p>
            <a:pPr algn="just"/>
            <a:r>
              <a:rPr lang="es-ES" sz="1600" b="1" dirty="0">
                <a:latin typeface="Arial" panose="020B0604020202020204" pitchFamily="34" charset="0"/>
                <a:cs typeface="Arial" panose="020B0604020202020204" pitchFamily="34" charset="0"/>
              </a:rPr>
              <a:t>Artículo 222. La ejecución de las sanciones por Faltas administrativas no graves </a:t>
            </a:r>
            <a:r>
              <a:rPr lang="es-ES" sz="1600" b="1" u="sng" dirty="0">
                <a:latin typeface="Arial" panose="020B0604020202020204" pitchFamily="34" charset="0"/>
                <a:cs typeface="Arial" panose="020B0604020202020204" pitchFamily="34" charset="0"/>
              </a:rPr>
              <a:t>se llevará a cabo de inmediato</a:t>
            </a:r>
            <a:r>
              <a:rPr lang="es-ES" sz="1600" b="1" dirty="0">
                <a:latin typeface="Arial" panose="020B0604020202020204" pitchFamily="34" charset="0"/>
                <a:cs typeface="Arial" panose="020B0604020202020204" pitchFamily="34" charset="0"/>
              </a:rPr>
              <a:t>, una vez que sean impuestas por las Secretarías o los Órganos internos de control, y conforme se disponga en la resolución respectiva.</a:t>
            </a:r>
          </a:p>
          <a:p>
            <a:pPr algn="just"/>
            <a:endParaRPr lang="es-ES" sz="1600" b="1" dirty="0">
              <a:latin typeface="Arial" panose="020B0604020202020204" pitchFamily="34" charset="0"/>
              <a:cs typeface="Arial" panose="020B0604020202020204" pitchFamily="34" charset="0"/>
            </a:endParaRPr>
          </a:p>
          <a:p>
            <a:pPr algn="just"/>
            <a:r>
              <a:rPr lang="es-ES" sz="1600" b="1" dirty="0">
                <a:latin typeface="Arial" panose="020B0604020202020204" pitchFamily="34" charset="0"/>
                <a:cs typeface="Arial" panose="020B0604020202020204" pitchFamily="34" charset="0"/>
              </a:rPr>
              <a:t>Artículo 223. Tratándose de los Servidores Públicos de base, la suspensión y la destitución se ejecutarán por el titular del Ente público correspondiente.</a:t>
            </a:r>
          </a:p>
          <a:p>
            <a:pPr algn="just"/>
            <a:endParaRPr lang="es-ES" sz="1600" b="1" dirty="0">
              <a:latin typeface="Arial" panose="020B0604020202020204" pitchFamily="34" charset="0"/>
              <a:cs typeface="Arial" panose="020B0604020202020204" pitchFamily="34" charset="0"/>
            </a:endParaRPr>
          </a:p>
          <a:p>
            <a:pPr algn="just"/>
            <a:r>
              <a:rPr lang="es-ES" sz="1600" b="1" dirty="0">
                <a:latin typeface="Arial" panose="020B0604020202020204" pitchFamily="34" charset="0"/>
                <a:cs typeface="Arial" panose="020B0604020202020204" pitchFamily="34" charset="0"/>
              </a:rPr>
              <a:t>Cumplimiento y ejecución de sanciones por Faltas administrativas </a:t>
            </a:r>
            <a:r>
              <a:rPr lang="es-ES" sz="1600" b="1" u="sng" dirty="0">
                <a:latin typeface="Arial" panose="020B0604020202020204" pitchFamily="34" charset="0"/>
                <a:cs typeface="Arial" panose="020B0604020202020204" pitchFamily="34" charset="0"/>
              </a:rPr>
              <a:t>graves y Faltas de particulares</a:t>
            </a:r>
          </a:p>
          <a:p>
            <a:pPr algn="just"/>
            <a:endParaRPr lang="es-ES" sz="1600" b="1" u="sng" dirty="0">
              <a:latin typeface="Arial" panose="020B0604020202020204" pitchFamily="34" charset="0"/>
              <a:cs typeface="Arial" panose="020B0604020202020204" pitchFamily="34" charset="0"/>
            </a:endParaRPr>
          </a:p>
          <a:p>
            <a:pPr algn="just"/>
            <a:r>
              <a:rPr lang="es-ES" sz="1600" b="1" dirty="0">
                <a:latin typeface="Arial" panose="020B0604020202020204" pitchFamily="34" charset="0"/>
                <a:cs typeface="Arial" panose="020B0604020202020204" pitchFamily="34" charset="0"/>
              </a:rPr>
              <a:t>Artículo 224. Las sanciones económicas impuestas por los </a:t>
            </a:r>
            <a:r>
              <a:rPr lang="es-ES" sz="1600" b="1" u="sng" dirty="0">
                <a:latin typeface="Arial" panose="020B0604020202020204" pitchFamily="34" charset="0"/>
                <a:cs typeface="Arial" panose="020B0604020202020204" pitchFamily="34" charset="0"/>
              </a:rPr>
              <a:t>Tribunales</a:t>
            </a:r>
            <a:r>
              <a:rPr lang="es-ES" sz="1600" b="1" dirty="0">
                <a:latin typeface="Arial" panose="020B0604020202020204" pitchFamily="34" charset="0"/>
                <a:cs typeface="Arial" panose="020B0604020202020204" pitchFamily="34" charset="0"/>
              </a:rPr>
              <a:t> constituirán créditos fiscales a favor de la Hacienda Pública Federal, local o municipal, o del patrimonio de los entes públicos, según corresponda. Dichos créditos fiscales se harán efectivos mediante el procedimiento administrativo de ejecución, por el Servicio de Administración Tributaria o la autoridad local competente, a la que será notificada la resolución emitida por el Tribunal respectivo.</a:t>
            </a:r>
          </a:p>
          <a:p>
            <a:pPr algn="just"/>
            <a:endParaRPr lang="es-ES" sz="1600" b="1" dirty="0">
              <a:latin typeface="Arial" panose="020B0604020202020204" pitchFamily="34" charset="0"/>
              <a:cs typeface="Arial" panose="020B0604020202020204" pitchFamily="34" charset="0"/>
            </a:endParaRPr>
          </a:p>
          <a:p>
            <a:pPr algn="just"/>
            <a:r>
              <a:rPr lang="es-ES" sz="1600" b="1" dirty="0">
                <a:latin typeface="Arial" panose="020B0604020202020204" pitchFamily="34" charset="0"/>
                <a:cs typeface="Arial" panose="020B0604020202020204" pitchFamily="34" charset="0"/>
              </a:rPr>
              <a:t>Artículo 225. </a:t>
            </a:r>
            <a:r>
              <a:rPr lang="es-ES" sz="1600" b="1" u="sng" dirty="0">
                <a:latin typeface="Arial" panose="020B0604020202020204" pitchFamily="34" charset="0"/>
                <a:cs typeface="Arial" panose="020B0604020202020204" pitchFamily="34" charset="0"/>
              </a:rPr>
              <a:t>Cuando haya causado ejecutoria una sentencia en la que se determine la plena responsabilidad de un servidor público por Faltas administrativas graves</a:t>
            </a:r>
            <a:r>
              <a:rPr lang="es-ES" sz="1600" b="1" dirty="0">
                <a:latin typeface="Arial" panose="020B0604020202020204" pitchFamily="34" charset="0"/>
                <a:cs typeface="Arial" panose="020B0604020202020204" pitchFamily="34" charset="0"/>
              </a:rPr>
              <a:t>, el Magistrado, sin que sea necesario que medie petición de parte y sin demora alguna, girará oficio por el que comunicará la sentencia respectiva así como los puntos resolutivos de esta para su cumplimiento, de conformidad con las siguientes reglas:</a:t>
            </a:r>
          </a:p>
          <a:p>
            <a:endParaRPr lang="es-ES" sz="1600" dirty="0"/>
          </a:p>
        </p:txBody>
      </p:sp>
    </p:spTree>
    <p:extLst>
      <p:ext uri="{BB962C8B-B14F-4D97-AF65-F5344CB8AC3E}">
        <p14:creationId xmlns:p14="http://schemas.microsoft.com/office/powerpoint/2010/main" val="10895514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493776" y="1197864"/>
            <a:ext cx="10860024" cy="5462876"/>
          </a:xfrm>
          <a:prstGeom prst="rect">
            <a:avLst/>
          </a:prstGeom>
          <a:noFill/>
        </p:spPr>
        <p:txBody>
          <a:bodyPr wrap="square" rtlCol="0">
            <a:spAutoFit/>
          </a:bodyPr>
          <a:lstStyle/>
          <a:p>
            <a:pPr marL="64770" marR="709930" algn="just">
              <a:lnSpc>
                <a:spcPct val="107000"/>
              </a:lnSpc>
              <a:spcBef>
                <a:spcPts val="390"/>
              </a:spcBef>
              <a:spcAft>
                <a:spcPts val="0"/>
              </a:spcAft>
            </a:pPr>
            <a:r>
              <a:rPr lang="es-ES" b="1" dirty="0">
                <a:latin typeface="Arial" panose="020B0604020202020204" pitchFamily="34" charset="0"/>
                <a:ea typeface="Arial" panose="020B0604020202020204" pitchFamily="34" charset="0"/>
                <a:cs typeface="Arial" panose="020B0604020202020204" pitchFamily="34" charset="0"/>
              </a:rPr>
              <a:t>Como se puede observar, para el caso de faltas no graves, la Ley </a:t>
            </a:r>
            <a:r>
              <a:rPr lang="es-ES" b="1" u="sng" dirty="0">
                <a:latin typeface="Arial" panose="020B0604020202020204" pitchFamily="34" charset="0"/>
                <a:ea typeface="Arial" panose="020B0604020202020204" pitchFamily="34" charset="0"/>
                <a:cs typeface="Arial" panose="020B0604020202020204" pitchFamily="34" charset="0"/>
              </a:rPr>
              <a:t>tiene prevista</a:t>
            </a:r>
            <a:r>
              <a:rPr lang="es-ES" b="1" u="sng" spc="-320" dirty="0">
                <a:latin typeface="Arial" panose="020B0604020202020204" pitchFamily="34" charset="0"/>
                <a:ea typeface="Arial" panose="020B0604020202020204" pitchFamily="34" charset="0"/>
                <a:cs typeface="Arial" panose="020B0604020202020204" pitchFamily="34" charset="0"/>
              </a:rPr>
              <a:t> </a:t>
            </a:r>
            <a:r>
              <a:rPr lang="es-ES" b="1" u="sng" dirty="0">
                <a:latin typeface="Arial" panose="020B0604020202020204" pitchFamily="34" charset="0"/>
                <a:ea typeface="Arial" panose="020B0604020202020204" pitchFamily="34" charset="0"/>
                <a:cs typeface="Arial" panose="020B0604020202020204" pitchFamily="34" charset="0"/>
              </a:rPr>
              <a:t>la ejecución inmediata, sin firmeza, lo que implica que una inhabilitación por un</a:t>
            </a:r>
            <a:r>
              <a:rPr lang="es-ES" b="1" u="sng" spc="5" dirty="0">
                <a:latin typeface="Arial" panose="020B0604020202020204" pitchFamily="34" charset="0"/>
                <a:ea typeface="Arial" panose="020B0604020202020204" pitchFamily="34" charset="0"/>
                <a:cs typeface="Arial" panose="020B0604020202020204" pitchFamily="34" charset="0"/>
              </a:rPr>
              <a:t> </a:t>
            </a:r>
            <a:r>
              <a:rPr lang="es-ES" b="1" u="sng" dirty="0">
                <a:latin typeface="Arial" panose="020B0604020202020204" pitchFamily="34" charset="0"/>
                <a:ea typeface="Arial" panose="020B0604020202020204" pitchFamily="34" charset="0"/>
                <a:cs typeface="Arial" panose="020B0604020202020204" pitchFamily="34" charset="0"/>
              </a:rPr>
              <a:t>año se ejecutaría de inmediato a diferencia de una sanción igual pero impuesta</a:t>
            </a:r>
            <a:r>
              <a:rPr lang="es-ES" b="1" u="sng" spc="-320" dirty="0">
                <a:latin typeface="Arial" panose="020B0604020202020204" pitchFamily="34" charset="0"/>
                <a:ea typeface="Arial" panose="020B0604020202020204" pitchFamily="34" charset="0"/>
                <a:cs typeface="Arial" panose="020B0604020202020204" pitchFamily="34" charset="0"/>
              </a:rPr>
              <a:t> </a:t>
            </a:r>
            <a:r>
              <a:rPr lang="es-ES" b="1" u="sng" dirty="0">
                <a:latin typeface="Arial" panose="020B0604020202020204" pitchFamily="34" charset="0"/>
                <a:ea typeface="Arial" panose="020B0604020202020204" pitchFamily="34" charset="0"/>
                <a:cs typeface="Arial" panose="020B0604020202020204" pitchFamily="34" charset="0"/>
              </a:rPr>
              <a:t>por</a:t>
            </a:r>
            <a:r>
              <a:rPr lang="es-ES" b="1" u="sng" spc="-5" dirty="0">
                <a:latin typeface="Arial" panose="020B0604020202020204" pitchFamily="34" charset="0"/>
                <a:ea typeface="Arial" panose="020B0604020202020204" pitchFamily="34" charset="0"/>
                <a:cs typeface="Arial" panose="020B0604020202020204" pitchFamily="34" charset="0"/>
              </a:rPr>
              <a:t> </a:t>
            </a:r>
            <a:r>
              <a:rPr lang="es-ES" b="1" u="sng" dirty="0">
                <a:latin typeface="Arial" panose="020B0604020202020204" pitchFamily="34" charset="0"/>
                <a:ea typeface="Arial" panose="020B0604020202020204" pitchFamily="34" charset="0"/>
                <a:cs typeface="Arial" panose="020B0604020202020204" pitchFamily="34" charset="0"/>
              </a:rPr>
              <a:t>falta</a:t>
            </a:r>
            <a:r>
              <a:rPr lang="es-ES" b="1" u="sng" spc="-5" dirty="0">
                <a:latin typeface="Arial" panose="020B0604020202020204" pitchFamily="34" charset="0"/>
                <a:ea typeface="Arial" panose="020B0604020202020204" pitchFamily="34" charset="0"/>
                <a:cs typeface="Arial" panose="020B0604020202020204" pitchFamily="34" charset="0"/>
              </a:rPr>
              <a:t> </a:t>
            </a:r>
            <a:r>
              <a:rPr lang="es-ES" b="1" u="sng" dirty="0">
                <a:latin typeface="Arial" panose="020B0604020202020204" pitchFamily="34" charset="0"/>
                <a:ea typeface="Arial" panose="020B0604020202020204" pitchFamily="34" charset="0"/>
                <a:cs typeface="Arial" panose="020B0604020202020204" pitchFamily="34" charset="0"/>
              </a:rPr>
              <a:t>grave,</a:t>
            </a:r>
            <a:r>
              <a:rPr lang="es-ES" b="1" u="sng" spc="-5" dirty="0">
                <a:latin typeface="Arial" panose="020B0604020202020204" pitchFamily="34" charset="0"/>
                <a:ea typeface="Arial" panose="020B0604020202020204" pitchFamily="34" charset="0"/>
                <a:cs typeface="Arial" panose="020B0604020202020204" pitchFamily="34" charset="0"/>
              </a:rPr>
              <a:t> </a:t>
            </a:r>
            <a:r>
              <a:rPr lang="es-ES" b="1" u="sng" dirty="0">
                <a:latin typeface="Arial" panose="020B0604020202020204" pitchFamily="34" charset="0"/>
                <a:ea typeface="Arial" panose="020B0604020202020204" pitchFamily="34" charset="0"/>
                <a:cs typeface="Arial" panose="020B0604020202020204" pitchFamily="34" charset="0"/>
              </a:rPr>
              <a:t>cuya ejecución</a:t>
            </a:r>
            <a:r>
              <a:rPr lang="es-ES" b="1" u="sng" spc="-10" dirty="0">
                <a:latin typeface="Arial" panose="020B0604020202020204" pitchFamily="34" charset="0"/>
                <a:ea typeface="Arial" panose="020B0604020202020204" pitchFamily="34" charset="0"/>
                <a:cs typeface="Arial" panose="020B0604020202020204" pitchFamily="34" charset="0"/>
              </a:rPr>
              <a:t> </a:t>
            </a:r>
            <a:r>
              <a:rPr lang="es-ES" b="1" u="sng" dirty="0">
                <a:latin typeface="Arial" panose="020B0604020202020204" pitchFamily="34" charset="0"/>
                <a:ea typeface="Arial" panose="020B0604020202020204" pitchFamily="34" charset="0"/>
                <a:cs typeface="Arial" panose="020B0604020202020204" pitchFamily="34" charset="0"/>
              </a:rPr>
              <a:t>debe</a:t>
            </a:r>
            <a:r>
              <a:rPr lang="es-ES" b="1" u="sng" spc="-10" dirty="0">
                <a:latin typeface="Arial" panose="020B0604020202020204" pitchFamily="34" charset="0"/>
                <a:ea typeface="Arial" panose="020B0604020202020204" pitchFamily="34" charset="0"/>
                <a:cs typeface="Arial" panose="020B0604020202020204" pitchFamily="34" charset="0"/>
              </a:rPr>
              <a:t> </a:t>
            </a:r>
            <a:r>
              <a:rPr lang="es-ES" b="1" u="sng" dirty="0">
                <a:latin typeface="Arial" panose="020B0604020202020204" pitchFamily="34" charset="0"/>
                <a:ea typeface="Arial" panose="020B0604020202020204" pitchFamily="34" charset="0"/>
                <a:cs typeface="Arial" panose="020B0604020202020204" pitchFamily="34" charset="0"/>
              </a:rPr>
              <a:t>esperar</a:t>
            </a:r>
            <a:r>
              <a:rPr lang="es-ES" b="1" u="sng" spc="-20" dirty="0">
                <a:latin typeface="Arial" panose="020B0604020202020204" pitchFamily="34" charset="0"/>
                <a:ea typeface="Arial" panose="020B0604020202020204" pitchFamily="34" charset="0"/>
                <a:cs typeface="Arial" panose="020B0604020202020204" pitchFamily="34" charset="0"/>
              </a:rPr>
              <a:t> </a:t>
            </a:r>
            <a:r>
              <a:rPr lang="es-ES" b="1" u="sng" dirty="0">
                <a:latin typeface="Arial" panose="020B0604020202020204" pitchFamily="34" charset="0"/>
                <a:ea typeface="Arial" panose="020B0604020202020204" pitchFamily="34" charset="0"/>
                <a:cs typeface="Arial" panose="020B0604020202020204" pitchFamily="34" charset="0"/>
              </a:rPr>
              <a:t>a</a:t>
            </a:r>
            <a:r>
              <a:rPr lang="es-ES" b="1" u="sng" spc="-5" dirty="0">
                <a:latin typeface="Arial" panose="020B0604020202020204" pitchFamily="34" charset="0"/>
                <a:ea typeface="Arial" panose="020B0604020202020204" pitchFamily="34" charset="0"/>
                <a:cs typeface="Arial" panose="020B0604020202020204" pitchFamily="34" charset="0"/>
              </a:rPr>
              <a:t> </a:t>
            </a:r>
            <a:r>
              <a:rPr lang="es-ES" b="1" u="sng" dirty="0">
                <a:latin typeface="Arial" panose="020B0604020202020204" pitchFamily="34" charset="0"/>
                <a:ea typeface="Arial" panose="020B0604020202020204" pitchFamily="34" charset="0"/>
                <a:cs typeface="Arial" panose="020B0604020202020204" pitchFamily="34" charset="0"/>
              </a:rPr>
              <a:t>que cause</a:t>
            </a:r>
            <a:r>
              <a:rPr lang="es-ES" b="1" u="sng" spc="-15" dirty="0">
                <a:latin typeface="Arial" panose="020B0604020202020204" pitchFamily="34" charset="0"/>
                <a:ea typeface="Arial" panose="020B0604020202020204" pitchFamily="34" charset="0"/>
                <a:cs typeface="Arial" panose="020B0604020202020204" pitchFamily="34" charset="0"/>
              </a:rPr>
              <a:t> </a:t>
            </a:r>
            <a:r>
              <a:rPr lang="es-ES" b="1" u="sng" dirty="0">
                <a:latin typeface="Arial" panose="020B0604020202020204" pitchFamily="34" charset="0"/>
                <a:ea typeface="Arial" panose="020B0604020202020204" pitchFamily="34" charset="0"/>
                <a:cs typeface="Arial" panose="020B0604020202020204" pitchFamily="34" charset="0"/>
              </a:rPr>
              <a:t>ejecutoria.</a:t>
            </a:r>
          </a:p>
          <a:p>
            <a:pPr marL="64770" marR="708025" algn="just">
              <a:spcBef>
                <a:spcPts val="755"/>
              </a:spcBef>
              <a:spcAft>
                <a:spcPts val="0"/>
              </a:spcAft>
            </a:pPr>
            <a:r>
              <a:rPr lang="es-ES" b="1" dirty="0">
                <a:latin typeface="Arial" panose="020B0604020202020204" pitchFamily="34" charset="0"/>
                <a:ea typeface="Arial" panose="020B0604020202020204" pitchFamily="34" charset="0"/>
                <a:cs typeface="Arial" panose="020B0604020202020204" pitchFamily="34" charset="0"/>
              </a:rPr>
              <a:t>Este derecho, además está reconocido en diversos tratados internacionales de</a:t>
            </a:r>
            <a:r>
              <a:rPr lang="es-ES" b="1" spc="5" dirty="0">
                <a:latin typeface="Arial" panose="020B0604020202020204" pitchFamily="34" charset="0"/>
                <a:ea typeface="Arial" panose="020B0604020202020204" pitchFamily="34" charset="0"/>
                <a:cs typeface="Arial" panose="020B0604020202020204" pitchFamily="34" charset="0"/>
              </a:rPr>
              <a:t> </a:t>
            </a:r>
            <a:r>
              <a:rPr lang="es-ES" b="1" dirty="0">
                <a:latin typeface="Arial" panose="020B0604020202020204" pitchFamily="34" charset="0"/>
                <a:ea typeface="Arial" panose="020B0604020202020204" pitchFamily="34" charset="0"/>
                <a:cs typeface="Arial" panose="020B0604020202020204" pitchFamily="34" charset="0"/>
              </a:rPr>
              <a:t>los</a:t>
            </a:r>
            <a:r>
              <a:rPr lang="es-ES" b="1" spc="5" dirty="0">
                <a:latin typeface="Arial" panose="020B0604020202020204" pitchFamily="34" charset="0"/>
                <a:ea typeface="Arial" panose="020B0604020202020204" pitchFamily="34" charset="0"/>
                <a:cs typeface="Arial" panose="020B0604020202020204" pitchFamily="34" charset="0"/>
              </a:rPr>
              <a:t> </a:t>
            </a:r>
            <a:r>
              <a:rPr lang="es-ES" b="1" dirty="0">
                <a:latin typeface="Arial" panose="020B0604020202020204" pitchFamily="34" charset="0"/>
                <a:ea typeface="Arial" panose="020B0604020202020204" pitchFamily="34" charset="0"/>
                <a:cs typeface="Arial" panose="020B0604020202020204" pitchFamily="34" charset="0"/>
              </a:rPr>
              <a:t>que</a:t>
            </a:r>
            <a:r>
              <a:rPr lang="es-ES" b="1" spc="5" dirty="0">
                <a:latin typeface="Arial" panose="020B0604020202020204" pitchFamily="34" charset="0"/>
                <a:ea typeface="Arial" panose="020B0604020202020204" pitchFamily="34" charset="0"/>
                <a:cs typeface="Arial" panose="020B0604020202020204" pitchFamily="34" charset="0"/>
              </a:rPr>
              <a:t> </a:t>
            </a:r>
            <a:r>
              <a:rPr lang="es-ES" b="1" dirty="0">
                <a:latin typeface="Arial" panose="020B0604020202020204" pitchFamily="34" charset="0"/>
                <a:ea typeface="Arial" panose="020B0604020202020204" pitchFamily="34" charset="0"/>
                <a:cs typeface="Arial" panose="020B0604020202020204" pitchFamily="34" charset="0"/>
              </a:rPr>
              <a:t>México</a:t>
            </a:r>
            <a:r>
              <a:rPr lang="es-ES" b="1" spc="5" dirty="0">
                <a:latin typeface="Arial" panose="020B0604020202020204" pitchFamily="34" charset="0"/>
                <a:ea typeface="Arial" panose="020B0604020202020204" pitchFamily="34" charset="0"/>
                <a:cs typeface="Arial" panose="020B0604020202020204" pitchFamily="34" charset="0"/>
              </a:rPr>
              <a:t> </a:t>
            </a:r>
            <a:r>
              <a:rPr lang="es-ES" b="1" dirty="0">
                <a:latin typeface="Arial" panose="020B0604020202020204" pitchFamily="34" charset="0"/>
                <a:ea typeface="Arial" panose="020B0604020202020204" pitchFamily="34" charset="0"/>
                <a:cs typeface="Arial" panose="020B0604020202020204" pitchFamily="34" charset="0"/>
              </a:rPr>
              <a:t>es</a:t>
            </a:r>
            <a:r>
              <a:rPr lang="es-ES" b="1" spc="5" dirty="0">
                <a:latin typeface="Arial" panose="020B0604020202020204" pitchFamily="34" charset="0"/>
                <a:ea typeface="Arial" panose="020B0604020202020204" pitchFamily="34" charset="0"/>
                <a:cs typeface="Arial" panose="020B0604020202020204" pitchFamily="34" charset="0"/>
              </a:rPr>
              <a:t> </a:t>
            </a:r>
            <a:r>
              <a:rPr lang="es-ES" b="1" dirty="0">
                <a:latin typeface="Arial" panose="020B0604020202020204" pitchFamily="34" charset="0"/>
                <a:ea typeface="Arial" panose="020B0604020202020204" pitchFamily="34" charset="0"/>
                <a:cs typeface="Arial" panose="020B0604020202020204" pitchFamily="34" charset="0"/>
              </a:rPr>
              <a:t>parte,</a:t>
            </a:r>
            <a:r>
              <a:rPr lang="es-ES" b="1" spc="5" dirty="0">
                <a:latin typeface="Arial" panose="020B0604020202020204" pitchFamily="34" charset="0"/>
                <a:ea typeface="Arial" panose="020B0604020202020204" pitchFamily="34" charset="0"/>
                <a:cs typeface="Arial" panose="020B0604020202020204" pitchFamily="34" charset="0"/>
              </a:rPr>
              <a:t> </a:t>
            </a:r>
            <a:r>
              <a:rPr lang="es-ES" b="1" dirty="0">
                <a:latin typeface="Arial" panose="020B0604020202020204" pitchFamily="34" charset="0"/>
                <a:ea typeface="Arial" panose="020B0604020202020204" pitchFamily="34" charset="0"/>
                <a:cs typeface="Arial" panose="020B0604020202020204" pitchFamily="34" charset="0"/>
              </a:rPr>
              <a:t>como</a:t>
            </a:r>
            <a:r>
              <a:rPr lang="es-ES" b="1" spc="5" dirty="0">
                <a:latin typeface="Arial" panose="020B0604020202020204" pitchFamily="34" charset="0"/>
                <a:ea typeface="Arial" panose="020B0604020202020204" pitchFamily="34" charset="0"/>
                <a:cs typeface="Arial" panose="020B0604020202020204" pitchFamily="34" charset="0"/>
              </a:rPr>
              <a:t> </a:t>
            </a:r>
            <a:r>
              <a:rPr lang="es-ES" b="1" dirty="0">
                <a:latin typeface="Arial" panose="020B0604020202020204" pitchFamily="34" charset="0"/>
                <a:ea typeface="Arial" panose="020B0604020202020204" pitchFamily="34" charset="0"/>
                <a:cs typeface="Arial" panose="020B0604020202020204" pitchFamily="34" charset="0"/>
              </a:rPr>
              <a:t>la</a:t>
            </a:r>
            <a:r>
              <a:rPr lang="es-ES" b="1" spc="5" dirty="0">
                <a:latin typeface="Arial" panose="020B0604020202020204" pitchFamily="34" charset="0"/>
                <a:ea typeface="Arial" panose="020B0604020202020204" pitchFamily="34" charset="0"/>
                <a:cs typeface="Arial" panose="020B0604020202020204" pitchFamily="34" charset="0"/>
              </a:rPr>
              <a:t> </a:t>
            </a:r>
            <a:r>
              <a:rPr lang="es-ES" b="1" dirty="0">
                <a:latin typeface="Arial" panose="020B0604020202020204" pitchFamily="34" charset="0"/>
                <a:ea typeface="Arial" panose="020B0604020202020204" pitchFamily="34" charset="0"/>
                <a:cs typeface="Arial" panose="020B0604020202020204" pitchFamily="34" charset="0"/>
              </a:rPr>
              <a:t>Declaración</a:t>
            </a:r>
            <a:r>
              <a:rPr lang="es-ES" b="1" spc="5" dirty="0">
                <a:latin typeface="Arial" panose="020B0604020202020204" pitchFamily="34" charset="0"/>
                <a:ea typeface="Arial" panose="020B0604020202020204" pitchFamily="34" charset="0"/>
                <a:cs typeface="Arial" panose="020B0604020202020204" pitchFamily="34" charset="0"/>
              </a:rPr>
              <a:t> </a:t>
            </a:r>
            <a:r>
              <a:rPr lang="es-ES" b="1" dirty="0">
                <a:latin typeface="Arial" panose="020B0604020202020204" pitchFamily="34" charset="0"/>
                <a:ea typeface="Arial" panose="020B0604020202020204" pitchFamily="34" charset="0"/>
                <a:cs typeface="Arial" panose="020B0604020202020204" pitchFamily="34" charset="0"/>
              </a:rPr>
              <a:t>Universal</a:t>
            </a:r>
            <a:r>
              <a:rPr lang="es-ES" b="1" spc="5" dirty="0">
                <a:latin typeface="Arial" panose="020B0604020202020204" pitchFamily="34" charset="0"/>
                <a:ea typeface="Arial" panose="020B0604020202020204" pitchFamily="34" charset="0"/>
                <a:cs typeface="Arial" panose="020B0604020202020204" pitchFamily="34" charset="0"/>
              </a:rPr>
              <a:t> </a:t>
            </a:r>
            <a:r>
              <a:rPr lang="es-ES" b="1" dirty="0">
                <a:latin typeface="Arial" panose="020B0604020202020204" pitchFamily="34" charset="0"/>
                <a:ea typeface="Arial" panose="020B0604020202020204" pitchFamily="34" charset="0"/>
                <a:cs typeface="Arial" panose="020B0604020202020204" pitchFamily="34" charset="0"/>
              </a:rPr>
              <a:t>de</a:t>
            </a:r>
            <a:r>
              <a:rPr lang="es-ES" b="1" spc="5" dirty="0">
                <a:latin typeface="Arial" panose="020B0604020202020204" pitchFamily="34" charset="0"/>
                <a:ea typeface="Arial" panose="020B0604020202020204" pitchFamily="34" charset="0"/>
                <a:cs typeface="Arial" panose="020B0604020202020204" pitchFamily="34" charset="0"/>
              </a:rPr>
              <a:t> </a:t>
            </a:r>
            <a:r>
              <a:rPr lang="es-ES" b="1" dirty="0">
                <a:latin typeface="Arial" panose="020B0604020202020204" pitchFamily="34" charset="0"/>
                <a:ea typeface="Arial" panose="020B0604020202020204" pitchFamily="34" charset="0"/>
                <a:cs typeface="Arial" panose="020B0604020202020204" pitchFamily="34" charset="0"/>
              </a:rPr>
              <a:t>los</a:t>
            </a:r>
            <a:r>
              <a:rPr lang="es-ES" b="1" spc="5" dirty="0">
                <a:latin typeface="Arial" panose="020B0604020202020204" pitchFamily="34" charset="0"/>
                <a:ea typeface="Arial" panose="020B0604020202020204" pitchFamily="34" charset="0"/>
                <a:cs typeface="Arial" panose="020B0604020202020204" pitchFamily="34" charset="0"/>
              </a:rPr>
              <a:t> </a:t>
            </a:r>
            <a:r>
              <a:rPr lang="es-ES" b="1" dirty="0">
                <a:latin typeface="Arial" panose="020B0604020202020204" pitchFamily="34" charset="0"/>
                <a:ea typeface="Arial" panose="020B0604020202020204" pitchFamily="34" charset="0"/>
                <a:cs typeface="Arial" panose="020B0604020202020204" pitchFamily="34" charset="0"/>
              </a:rPr>
              <a:t>Derechos</a:t>
            </a:r>
            <a:r>
              <a:rPr lang="es-ES" b="1" spc="5" dirty="0">
                <a:latin typeface="Arial" panose="020B0604020202020204" pitchFamily="34" charset="0"/>
                <a:ea typeface="Arial" panose="020B0604020202020204" pitchFamily="34" charset="0"/>
                <a:cs typeface="Arial" panose="020B0604020202020204" pitchFamily="34" charset="0"/>
              </a:rPr>
              <a:t> </a:t>
            </a:r>
            <a:r>
              <a:rPr lang="es-ES" b="1" dirty="0">
                <a:latin typeface="Arial" panose="020B0604020202020204" pitchFamily="34" charset="0"/>
                <a:ea typeface="Arial" panose="020B0604020202020204" pitchFamily="34" charset="0"/>
                <a:cs typeface="Arial" panose="020B0604020202020204" pitchFamily="34" charset="0"/>
              </a:rPr>
              <a:t>Humanos, en su artículo 11.1; el Pacto Internacional de Derechos Civiles y</a:t>
            </a:r>
            <a:r>
              <a:rPr lang="es-ES" b="1" spc="5" dirty="0">
                <a:latin typeface="Arial" panose="020B0604020202020204" pitchFamily="34" charset="0"/>
                <a:ea typeface="Arial" panose="020B0604020202020204" pitchFamily="34" charset="0"/>
                <a:cs typeface="Arial" panose="020B0604020202020204" pitchFamily="34" charset="0"/>
              </a:rPr>
              <a:t> </a:t>
            </a:r>
            <a:r>
              <a:rPr lang="es-ES" b="1" dirty="0">
                <a:latin typeface="Arial" panose="020B0604020202020204" pitchFamily="34" charset="0"/>
                <a:ea typeface="Arial" panose="020B0604020202020204" pitchFamily="34" charset="0"/>
                <a:cs typeface="Arial" panose="020B0604020202020204" pitchFamily="34" charset="0"/>
              </a:rPr>
              <a:t>Políticos</a:t>
            </a:r>
            <a:r>
              <a:rPr lang="es-ES" b="1" spc="5" dirty="0">
                <a:latin typeface="Arial" panose="020B0604020202020204" pitchFamily="34" charset="0"/>
                <a:ea typeface="Arial" panose="020B0604020202020204" pitchFamily="34" charset="0"/>
                <a:cs typeface="Arial" panose="020B0604020202020204" pitchFamily="34" charset="0"/>
              </a:rPr>
              <a:t> </a:t>
            </a:r>
            <a:r>
              <a:rPr lang="es-ES" b="1" dirty="0">
                <a:latin typeface="Arial" panose="020B0604020202020204" pitchFamily="34" charset="0"/>
                <a:ea typeface="Arial" panose="020B0604020202020204" pitchFamily="34" charset="0"/>
                <a:cs typeface="Arial" panose="020B0604020202020204" pitchFamily="34" charset="0"/>
              </a:rPr>
              <a:t>en</a:t>
            </a:r>
            <a:r>
              <a:rPr lang="es-ES" b="1" spc="5" dirty="0">
                <a:latin typeface="Arial" panose="020B0604020202020204" pitchFamily="34" charset="0"/>
                <a:ea typeface="Arial" panose="020B0604020202020204" pitchFamily="34" charset="0"/>
                <a:cs typeface="Arial" panose="020B0604020202020204" pitchFamily="34" charset="0"/>
              </a:rPr>
              <a:t> </a:t>
            </a:r>
            <a:r>
              <a:rPr lang="es-ES" b="1" dirty="0">
                <a:latin typeface="Arial" panose="020B0604020202020204" pitchFamily="34" charset="0"/>
                <a:ea typeface="Arial" panose="020B0604020202020204" pitchFamily="34" charset="0"/>
                <a:cs typeface="Arial" panose="020B0604020202020204" pitchFamily="34" charset="0"/>
              </a:rPr>
              <a:t>su</a:t>
            </a:r>
            <a:r>
              <a:rPr lang="es-ES" b="1" spc="5" dirty="0">
                <a:latin typeface="Arial" panose="020B0604020202020204" pitchFamily="34" charset="0"/>
                <a:ea typeface="Arial" panose="020B0604020202020204" pitchFamily="34" charset="0"/>
                <a:cs typeface="Arial" panose="020B0604020202020204" pitchFamily="34" charset="0"/>
              </a:rPr>
              <a:t> </a:t>
            </a:r>
            <a:r>
              <a:rPr lang="es-ES" b="1" dirty="0">
                <a:latin typeface="Arial" panose="020B0604020202020204" pitchFamily="34" charset="0"/>
                <a:ea typeface="Arial" panose="020B0604020202020204" pitchFamily="34" charset="0"/>
                <a:cs typeface="Arial" panose="020B0604020202020204" pitchFamily="34" charset="0"/>
              </a:rPr>
              <a:t>artículo</a:t>
            </a:r>
            <a:r>
              <a:rPr lang="es-ES" b="1" spc="5" dirty="0">
                <a:latin typeface="Arial" panose="020B0604020202020204" pitchFamily="34" charset="0"/>
                <a:ea typeface="Arial" panose="020B0604020202020204" pitchFamily="34" charset="0"/>
                <a:cs typeface="Arial" panose="020B0604020202020204" pitchFamily="34" charset="0"/>
              </a:rPr>
              <a:t> </a:t>
            </a:r>
            <a:r>
              <a:rPr lang="es-ES" b="1" dirty="0">
                <a:latin typeface="Arial" panose="020B0604020202020204" pitchFamily="34" charset="0"/>
                <a:ea typeface="Arial" panose="020B0604020202020204" pitchFamily="34" charset="0"/>
                <a:cs typeface="Arial" panose="020B0604020202020204" pitchFamily="34" charset="0"/>
              </a:rPr>
              <a:t>14.2</a:t>
            </a:r>
            <a:r>
              <a:rPr lang="es-ES" b="1" spc="5" dirty="0">
                <a:latin typeface="Arial" panose="020B0604020202020204" pitchFamily="34" charset="0"/>
                <a:ea typeface="Arial" panose="020B0604020202020204" pitchFamily="34" charset="0"/>
                <a:cs typeface="Arial" panose="020B0604020202020204" pitchFamily="34" charset="0"/>
              </a:rPr>
              <a:t> </a:t>
            </a:r>
            <a:r>
              <a:rPr lang="es-ES" b="1" dirty="0">
                <a:latin typeface="Arial" panose="020B0604020202020204" pitchFamily="34" charset="0"/>
                <a:ea typeface="Arial" panose="020B0604020202020204" pitchFamily="34" charset="0"/>
                <a:cs typeface="Arial" panose="020B0604020202020204" pitchFamily="34" charset="0"/>
              </a:rPr>
              <a:t>y</a:t>
            </a:r>
            <a:r>
              <a:rPr lang="es-ES" b="1" spc="5" dirty="0">
                <a:latin typeface="Arial" panose="020B0604020202020204" pitchFamily="34" charset="0"/>
                <a:ea typeface="Arial" panose="020B0604020202020204" pitchFamily="34" charset="0"/>
                <a:cs typeface="Arial" panose="020B0604020202020204" pitchFamily="34" charset="0"/>
              </a:rPr>
              <a:t> </a:t>
            </a:r>
            <a:r>
              <a:rPr lang="es-ES" b="1" dirty="0">
                <a:latin typeface="Arial" panose="020B0604020202020204" pitchFamily="34" charset="0"/>
                <a:ea typeface="Arial" panose="020B0604020202020204" pitchFamily="34" charset="0"/>
                <a:cs typeface="Arial" panose="020B0604020202020204" pitchFamily="34" charset="0"/>
              </a:rPr>
              <a:t>en la</a:t>
            </a:r>
            <a:r>
              <a:rPr lang="es-ES" b="1" spc="5" dirty="0">
                <a:latin typeface="Arial" panose="020B0604020202020204" pitchFamily="34" charset="0"/>
                <a:ea typeface="Arial" panose="020B0604020202020204" pitchFamily="34" charset="0"/>
                <a:cs typeface="Arial" panose="020B0604020202020204" pitchFamily="34" charset="0"/>
              </a:rPr>
              <a:t> </a:t>
            </a:r>
            <a:r>
              <a:rPr lang="es-ES" b="1" dirty="0">
                <a:latin typeface="Arial" panose="020B0604020202020204" pitchFamily="34" charset="0"/>
                <a:ea typeface="Arial" panose="020B0604020202020204" pitchFamily="34" charset="0"/>
                <a:cs typeface="Arial" panose="020B0604020202020204" pitchFamily="34" charset="0"/>
              </a:rPr>
              <a:t>Convención</a:t>
            </a:r>
            <a:r>
              <a:rPr lang="es-ES" b="1" spc="5" dirty="0">
                <a:latin typeface="Arial" panose="020B0604020202020204" pitchFamily="34" charset="0"/>
                <a:ea typeface="Arial" panose="020B0604020202020204" pitchFamily="34" charset="0"/>
                <a:cs typeface="Arial" panose="020B0604020202020204" pitchFamily="34" charset="0"/>
              </a:rPr>
              <a:t> </a:t>
            </a:r>
            <a:r>
              <a:rPr lang="es-ES" b="1" dirty="0">
                <a:latin typeface="Arial" panose="020B0604020202020204" pitchFamily="34" charset="0"/>
                <a:ea typeface="Arial" panose="020B0604020202020204" pitchFamily="34" charset="0"/>
                <a:cs typeface="Arial" panose="020B0604020202020204" pitchFamily="34" charset="0"/>
              </a:rPr>
              <a:t>Americana</a:t>
            </a:r>
            <a:r>
              <a:rPr lang="es-ES" b="1" spc="5" dirty="0">
                <a:latin typeface="Arial" panose="020B0604020202020204" pitchFamily="34" charset="0"/>
                <a:ea typeface="Arial" panose="020B0604020202020204" pitchFamily="34" charset="0"/>
                <a:cs typeface="Arial" panose="020B0604020202020204" pitchFamily="34" charset="0"/>
              </a:rPr>
              <a:t> </a:t>
            </a:r>
            <a:r>
              <a:rPr lang="es-ES" b="1" dirty="0">
                <a:latin typeface="Arial" panose="020B0604020202020204" pitchFamily="34" charset="0"/>
                <a:ea typeface="Arial" panose="020B0604020202020204" pitchFamily="34" charset="0"/>
                <a:cs typeface="Arial" panose="020B0604020202020204" pitchFamily="34" charset="0"/>
              </a:rPr>
              <a:t>de</a:t>
            </a:r>
            <a:r>
              <a:rPr lang="es-ES" b="1" spc="5" dirty="0">
                <a:latin typeface="Arial" panose="020B0604020202020204" pitchFamily="34" charset="0"/>
                <a:ea typeface="Arial" panose="020B0604020202020204" pitchFamily="34" charset="0"/>
                <a:cs typeface="Arial" panose="020B0604020202020204" pitchFamily="34" charset="0"/>
              </a:rPr>
              <a:t> </a:t>
            </a:r>
            <a:r>
              <a:rPr lang="es-ES" b="1" dirty="0">
                <a:latin typeface="Arial" panose="020B0604020202020204" pitchFamily="34" charset="0"/>
                <a:ea typeface="Arial" panose="020B0604020202020204" pitchFamily="34" charset="0"/>
                <a:cs typeface="Arial" panose="020B0604020202020204" pitchFamily="34" charset="0"/>
              </a:rPr>
              <a:t>Derechos</a:t>
            </a:r>
            <a:r>
              <a:rPr lang="es-ES" b="1" spc="5" dirty="0">
                <a:latin typeface="Arial" panose="020B0604020202020204" pitchFamily="34" charset="0"/>
                <a:ea typeface="Arial" panose="020B0604020202020204" pitchFamily="34" charset="0"/>
                <a:cs typeface="Arial" panose="020B0604020202020204" pitchFamily="34" charset="0"/>
              </a:rPr>
              <a:t> </a:t>
            </a:r>
            <a:r>
              <a:rPr lang="es-ES" b="1" dirty="0">
                <a:latin typeface="Arial" panose="020B0604020202020204" pitchFamily="34" charset="0"/>
                <a:ea typeface="Arial" panose="020B0604020202020204" pitchFamily="34" charset="0"/>
                <a:cs typeface="Arial" panose="020B0604020202020204" pitchFamily="34" charset="0"/>
              </a:rPr>
              <a:t>Humanos (Pacto</a:t>
            </a:r>
            <a:r>
              <a:rPr lang="es-ES" b="1" spc="-5" dirty="0">
                <a:latin typeface="Arial" panose="020B0604020202020204" pitchFamily="34" charset="0"/>
                <a:ea typeface="Arial" panose="020B0604020202020204" pitchFamily="34" charset="0"/>
                <a:cs typeface="Arial" panose="020B0604020202020204" pitchFamily="34" charset="0"/>
              </a:rPr>
              <a:t> </a:t>
            </a:r>
            <a:r>
              <a:rPr lang="es-ES" b="1" dirty="0">
                <a:latin typeface="Arial" panose="020B0604020202020204" pitchFamily="34" charset="0"/>
                <a:ea typeface="Arial" panose="020B0604020202020204" pitchFamily="34" charset="0"/>
                <a:cs typeface="Arial" panose="020B0604020202020204" pitchFamily="34" charset="0"/>
              </a:rPr>
              <a:t>de</a:t>
            </a:r>
            <a:r>
              <a:rPr lang="es-ES" b="1" spc="-10" dirty="0">
                <a:latin typeface="Arial" panose="020B0604020202020204" pitchFamily="34" charset="0"/>
                <a:ea typeface="Arial" panose="020B0604020202020204" pitchFamily="34" charset="0"/>
                <a:cs typeface="Arial" panose="020B0604020202020204" pitchFamily="34" charset="0"/>
              </a:rPr>
              <a:t> </a:t>
            </a:r>
            <a:r>
              <a:rPr lang="es-ES" b="1" dirty="0">
                <a:latin typeface="Arial" panose="020B0604020202020204" pitchFamily="34" charset="0"/>
                <a:ea typeface="Arial" panose="020B0604020202020204" pitchFamily="34" charset="0"/>
                <a:cs typeface="Arial" panose="020B0604020202020204" pitchFamily="34" charset="0"/>
              </a:rPr>
              <a:t>San José)  en</a:t>
            </a:r>
            <a:r>
              <a:rPr lang="es-ES" b="1" spc="5" dirty="0">
                <a:latin typeface="Arial" panose="020B0604020202020204" pitchFamily="34" charset="0"/>
                <a:ea typeface="Arial" panose="020B0604020202020204" pitchFamily="34" charset="0"/>
                <a:cs typeface="Arial" panose="020B0604020202020204" pitchFamily="34" charset="0"/>
              </a:rPr>
              <a:t> </a:t>
            </a:r>
            <a:r>
              <a:rPr lang="es-ES" b="1" dirty="0">
                <a:latin typeface="Arial" panose="020B0604020202020204" pitchFamily="34" charset="0"/>
                <a:ea typeface="Arial" panose="020B0604020202020204" pitchFamily="34" charset="0"/>
                <a:cs typeface="Arial" panose="020B0604020202020204" pitchFamily="34" charset="0"/>
              </a:rPr>
              <a:t>el</a:t>
            </a:r>
            <a:r>
              <a:rPr lang="es-ES" b="1" spc="-15" dirty="0">
                <a:latin typeface="Arial" panose="020B0604020202020204" pitchFamily="34" charset="0"/>
                <a:ea typeface="Arial" panose="020B0604020202020204" pitchFamily="34" charset="0"/>
                <a:cs typeface="Arial" panose="020B0604020202020204" pitchFamily="34" charset="0"/>
              </a:rPr>
              <a:t> </a:t>
            </a:r>
            <a:r>
              <a:rPr lang="es-ES" b="1" dirty="0">
                <a:latin typeface="Arial" panose="020B0604020202020204" pitchFamily="34" charset="0"/>
                <a:ea typeface="Arial" panose="020B0604020202020204" pitchFamily="34" charset="0"/>
                <a:cs typeface="Arial" panose="020B0604020202020204" pitchFamily="34" charset="0"/>
              </a:rPr>
              <a:t>artículo</a:t>
            </a:r>
            <a:r>
              <a:rPr lang="es-ES" b="1" spc="-10" dirty="0">
                <a:latin typeface="Arial" panose="020B0604020202020204" pitchFamily="34" charset="0"/>
                <a:ea typeface="Arial" panose="020B0604020202020204" pitchFamily="34" charset="0"/>
                <a:cs typeface="Arial" panose="020B0604020202020204" pitchFamily="34" charset="0"/>
              </a:rPr>
              <a:t> </a:t>
            </a:r>
            <a:r>
              <a:rPr lang="es-ES" b="1" dirty="0">
                <a:latin typeface="Arial" panose="020B0604020202020204" pitchFamily="34" charset="0"/>
                <a:ea typeface="Arial" panose="020B0604020202020204" pitchFamily="34" charset="0"/>
                <a:cs typeface="Arial" panose="020B0604020202020204" pitchFamily="34" charset="0"/>
              </a:rPr>
              <a:t>8.2.</a:t>
            </a:r>
          </a:p>
          <a:p>
            <a:pPr marL="64770" marR="708025" algn="just">
              <a:spcBef>
                <a:spcPts val="755"/>
              </a:spcBef>
            </a:pPr>
            <a:r>
              <a:rPr lang="es-ES" b="1" dirty="0">
                <a:latin typeface="Arial" panose="020B0604020202020204" pitchFamily="34" charset="0"/>
                <a:cs typeface="Arial" panose="020B0604020202020204" pitchFamily="34" charset="0"/>
              </a:rPr>
              <a:t>En consecuencia de lo anterior, es un derecho humano que la Constitución y los tratados internacionales reconocen y garantizan hasta tener una sentencia o resolución condenatoria </a:t>
            </a:r>
            <a:r>
              <a:rPr lang="es-ES" b="1" u="sng" dirty="0">
                <a:latin typeface="Arial" panose="020B0604020202020204" pitchFamily="34" charset="0"/>
                <a:cs typeface="Arial" panose="020B0604020202020204" pitchFamily="34" charset="0"/>
              </a:rPr>
              <a:t>firme.</a:t>
            </a:r>
          </a:p>
          <a:p>
            <a:pPr marL="64770" marR="708025" algn="just">
              <a:spcBef>
                <a:spcPts val="755"/>
              </a:spcBef>
            </a:pPr>
            <a:r>
              <a:rPr lang="es-ES" b="1" dirty="0">
                <a:latin typeface="Arial" panose="020B0604020202020204" pitchFamily="34" charset="0"/>
                <a:cs typeface="Arial" panose="020B0604020202020204" pitchFamily="34" charset="0"/>
              </a:rPr>
              <a:t>Es decir, </a:t>
            </a:r>
            <a:r>
              <a:rPr lang="es-ES" b="1" u="sng" dirty="0">
                <a:latin typeface="Arial" panose="020B0604020202020204" pitchFamily="34" charset="0"/>
                <a:cs typeface="Arial" panose="020B0604020202020204" pitchFamily="34" charset="0"/>
              </a:rPr>
              <a:t>la presunción sólo puede quedar desvirtuada definitivamente cuando quede firme la determinación condenatoria, pues si la resolución todavía es susceptible de modificarse o revocarse, no existe certeza respecto de la responsabilidad administrativa, por lo que el trato de “no culpable” debe prevalecer.</a:t>
            </a:r>
          </a:p>
          <a:p>
            <a:pPr marL="64770" marR="708025" algn="just">
              <a:spcBef>
                <a:spcPts val="755"/>
              </a:spcBef>
            </a:pPr>
            <a:endParaRPr lang="es-ES" b="1" dirty="0">
              <a:latin typeface="Arial" panose="020B060402020202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15453894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1645920" y="1965961"/>
            <a:ext cx="9400032" cy="2443874"/>
          </a:xfrm>
          <a:prstGeom prst="rect">
            <a:avLst/>
          </a:prstGeom>
          <a:noFill/>
        </p:spPr>
        <p:txBody>
          <a:bodyPr wrap="square" rtlCol="0">
            <a:spAutoFit/>
          </a:bodyPr>
          <a:lstStyle/>
          <a:p>
            <a:pPr marL="64770" marR="710565" algn="ctr">
              <a:lnSpc>
                <a:spcPct val="107000"/>
              </a:lnSpc>
              <a:spcAft>
                <a:spcPts val="0"/>
              </a:spcAft>
            </a:pPr>
            <a:r>
              <a:rPr lang="es-MX" b="1" dirty="0">
                <a:latin typeface="Arial" panose="020B0604020202020204" pitchFamily="34" charset="0"/>
                <a:ea typeface="Arial" panose="020B0604020202020204" pitchFamily="34" charset="0"/>
              </a:rPr>
              <a:t>CONCLUSIÓN</a:t>
            </a:r>
          </a:p>
          <a:p>
            <a:pPr marL="64770" marR="710565" algn="just">
              <a:lnSpc>
                <a:spcPct val="107000"/>
              </a:lnSpc>
              <a:spcAft>
                <a:spcPts val="0"/>
              </a:spcAft>
            </a:pPr>
            <a:endParaRPr lang="es-ES" dirty="0">
              <a:latin typeface="Arial" panose="020B0604020202020204" pitchFamily="34" charset="0"/>
              <a:ea typeface="Arial" panose="020B0604020202020204" pitchFamily="34" charset="0"/>
            </a:endParaRPr>
          </a:p>
          <a:p>
            <a:pPr marL="64770" marR="710565" algn="just">
              <a:lnSpc>
                <a:spcPct val="107000"/>
              </a:lnSpc>
              <a:spcAft>
                <a:spcPts val="0"/>
              </a:spcAft>
            </a:pPr>
            <a:r>
              <a:rPr lang="es-ES" b="1" dirty="0">
                <a:latin typeface="Arial" panose="020B0604020202020204" pitchFamily="34" charset="0"/>
                <a:ea typeface="Arial" panose="020B0604020202020204" pitchFamily="34" charset="0"/>
              </a:rPr>
              <a:t>Existe una evidente incongruencia en la Ley General, que puede dar lugar a la</a:t>
            </a:r>
            <a:r>
              <a:rPr lang="es-ES" b="1" spc="5" dirty="0">
                <a:latin typeface="Arial" panose="020B0604020202020204" pitchFamily="34" charset="0"/>
                <a:ea typeface="Arial" panose="020B0604020202020204" pitchFamily="34" charset="0"/>
              </a:rPr>
              <a:t> </a:t>
            </a:r>
            <a:r>
              <a:rPr lang="es-ES" b="1" dirty="0">
                <a:latin typeface="Arial" panose="020B0604020202020204" pitchFamily="34" charset="0"/>
                <a:ea typeface="Arial" panose="020B0604020202020204" pitchFamily="34" charset="0"/>
              </a:rPr>
              <a:t>inconstitucionalidad, al no respetar el principio de presunción de inocencia en la</a:t>
            </a:r>
            <a:r>
              <a:rPr lang="es-ES" b="1" spc="-320" dirty="0">
                <a:latin typeface="Arial" panose="020B0604020202020204" pitchFamily="34" charset="0"/>
                <a:ea typeface="Arial" panose="020B0604020202020204" pitchFamily="34" charset="0"/>
              </a:rPr>
              <a:t> </a:t>
            </a:r>
            <a:r>
              <a:rPr lang="es-ES" b="1" dirty="0">
                <a:latin typeface="Arial" panose="020B0604020202020204" pitchFamily="34" charset="0"/>
                <a:ea typeface="Arial" panose="020B0604020202020204" pitchFamily="34" charset="0"/>
              </a:rPr>
              <a:t>ejecución</a:t>
            </a:r>
            <a:r>
              <a:rPr lang="es-ES" b="1" spc="-70" dirty="0">
                <a:latin typeface="Arial" panose="020B0604020202020204" pitchFamily="34" charset="0"/>
                <a:ea typeface="Arial" panose="020B0604020202020204" pitchFamily="34" charset="0"/>
              </a:rPr>
              <a:t> </a:t>
            </a:r>
            <a:r>
              <a:rPr lang="es-ES" b="1" dirty="0">
                <a:latin typeface="Arial" panose="020B0604020202020204" pitchFamily="34" charset="0"/>
                <a:ea typeface="Arial" panose="020B0604020202020204" pitchFamily="34" charset="0"/>
              </a:rPr>
              <a:t>de</a:t>
            </a:r>
            <a:r>
              <a:rPr lang="es-ES" b="1" spc="-55" dirty="0">
                <a:latin typeface="Arial" panose="020B0604020202020204" pitchFamily="34" charset="0"/>
                <a:ea typeface="Arial" panose="020B0604020202020204" pitchFamily="34" charset="0"/>
              </a:rPr>
              <a:t> </a:t>
            </a:r>
            <a:r>
              <a:rPr lang="es-ES" b="1" dirty="0">
                <a:latin typeface="Arial" panose="020B0604020202020204" pitchFamily="34" charset="0"/>
                <a:ea typeface="Arial" panose="020B0604020202020204" pitchFamily="34" charset="0"/>
              </a:rPr>
              <a:t>sanciones</a:t>
            </a:r>
            <a:r>
              <a:rPr lang="es-ES" b="1" spc="-60" dirty="0">
                <a:latin typeface="Arial" panose="020B0604020202020204" pitchFamily="34" charset="0"/>
                <a:ea typeface="Arial" panose="020B0604020202020204" pitchFamily="34" charset="0"/>
              </a:rPr>
              <a:t> </a:t>
            </a:r>
            <a:r>
              <a:rPr lang="es-ES" b="1" dirty="0">
                <a:latin typeface="Arial" panose="020B0604020202020204" pitchFamily="34" charset="0"/>
                <a:ea typeface="Arial" panose="020B0604020202020204" pitchFamily="34" charset="0"/>
              </a:rPr>
              <a:t>por</a:t>
            </a:r>
            <a:r>
              <a:rPr lang="es-ES" b="1" spc="-65" dirty="0">
                <a:latin typeface="Arial" panose="020B0604020202020204" pitchFamily="34" charset="0"/>
                <a:ea typeface="Arial" panose="020B0604020202020204" pitchFamily="34" charset="0"/>
              </a:rPr>
              <a:t> </a:t>
            </a:r>
            <a:r>
              <a:rPr lang="es-ES" b="1" dirty="0">
                <a:latin typeface="Arial" panose="020B0604020202020204" pitchFamily="34" charset="0"/>
                <a:ea typeface="Arial" panose="020B0604020202020204" pitchFamily="34" charset="0"/>
              </a:rPr>
              <a:t>faltas</a:t>
            </a:r>
            <a:r>
              <a:rPr lang="es-ES" b="1" spc="-70" dirty="0">
                <a:latin typeface="Arial" panose="020B0604020202020204" pitchFamily="34" charset="0"/>
                <a:ea typeface="Arial" panose="020B0604020202020204" pitchFamily="34" charset="0"/>
              </a:rPr>
              <a:t> </a:t>
            </a:r>
            <a:r>
              <a:rPr lang="es-ES" b="1" dirty="0">
                <a:latin typeface="Arial" panose="020B0604020202020204" pitchFamily="34" charset="0"/>
                <a:ea typeface="Arial" panose="020B0604020202020204" pitchFamily="34" charset="0"/>
              </a:rPr>
              <a:t>administrativas</a:t>
            </a:r>
            <a:r>
              <a:rPr lang="es-ES" b="1" spc="-60" dirty="0">
                <a:latin typeface="Arial" panose="020B0604020202020204" pitchFamily="34" charset="0"/>
                <a:ea typeface="Arial" panose="020B0604020202020204" pitchFamily="34" charset="0"/>
              </a:rPr>
              <a:t> </a:t>
            </a:r>
            <a:r>
              <a:rPr lang="es-ES" b="1" dirty="0">
                <a:latin typeface="Arial" panose="020B0604020202020204" pitchFamily="34" charset="0"/>
                <a:ea typeface="Arial" panose="020B0604020202020204" pitchFamily="34" charset="0"/>
              </a:rPr>
              <a:t>no</a:t>
            </a:r>
            <a:r>
              <a:rPr lang="es-ES" b="1" spc="-60" dirty="0">
                <a:latin typeface="Arial" panose="020B0604020202020204" pitchFamily="34" charset="0"/>
                <a:ea typeface="Arial" panose="020B0604020202020204" pitchFamily="34" charset="0"/>
              </a:rPr>
              <a:t> </a:t>
            </a:r>
            <a:r>
              <a:rPr lang="es-ES" b="1" dirty="0">
                <a:latin typeface="Arial" panose="020B0604020202020204" pitchFamily="34" charset="0"/>
                <a:ea typeface="Arial" panose="020B0604020202020204" pitchFamily="34" charset="0"/>
              </a:rPr>
              <a:t>graves,</a:t>
            </a:r>
            <a:r>
              <a:rPr lang="es-ES" b="1" spc="-55" dirty="0">
                <a:latin typeface="Arial" panose="020B0604020202020204" pitchFamily="34" charset="0"/>
                <a:ea typeface="Arial" panose="020B0604020202020204" pitchFamily="34" charset="0"/>
              </a:rPr>
              <a:t> </a:t>
            </a:r>
            <a:r>
              <a:rPr lang="es-ES" b="1" dirty="0">
                <a:latin typeface="Arial" panose="020B0604020202020204" pitchFamily="34" charset="0"/>
                <a:ea typeface="Arial" panose="020B0604020202020204" pitchFamily="34" charset="0"/>
              </a:rPr>
              <a:t>cuyo</a:t>
            </a:r>
            <a:r>
              <a:rPr lang="es-ES" b="1" spc="-65" dirty="0">
                <a:latin typeface="Arial" panose="020B0604020202020204" pitchFamily="34" charset="0"/>
                <a:ea typeface="Arial" panose="020B0604020202020204" pitchFamily="34" charset="0"/>
              </a:rPr>
              <a:t> </a:t>
            </a:r>
            <a:r>
              <a:rPr lang="es-ES" b="1" dirty="0">
                <a:latin typeface="Arial" panose="020B0604020202020204" pitchFamily="34" charset="0"/>
                <a:ea typeface="Arial" panose="020B0604020202020204" pitchFamily="34" charset="0"/>
              </a:rPr>
              <a:t>impacto,</a:t>
            </a:r>
            <a:r>
              <a:rPr lang="es-ES" b="1" spc="-60" dirty="0">
                <a:latin typeface="Arial" panose="020B0604020202020204" pitchFamily="34" charset="0"/>
                <a:ea typeface="Arial" panose="020B0604020202020204" pitchFamily="34" charset="0"/>
              </a:rPr>
              <a:t> </a:t>
            </a:r>
            <a:r>
              <a:rPr lang="es-ES" b="1" dirty="0">
                <a:latin typeface="Arial" panose="020B0604020202020204" pitchFamily="34" charset="0"/>
                <a:ea typeface="Arial" panose="020B0604020202020204" pitchFamily="34" charset="0"/>
              </a:rPr>
              <a:t>como</a:t>
            </a:r>
            <a:r>
              <a:rPr lang="es-ES" b="1" spc="-320" dirty="0">
                <a:latin typeface="Arial" panose="020B0604020202020204" pitchFamily="34" charset="0"/>
                <a:ea typeface="Arial" panose="020B0604020202020204" pitchFamily="34" charset="0"/>
              </a:rPr>
              <a:t> </a:t>
            </a:r>
            <a:r>
              <a:rPr lang="es-ES" b="1" dirty="0">
                <a:latin typeface="Arial" panose="020B0604020202020204" pitchFamily="34" charset="0"/>
                <a:ea typeface="Arial" panose="020B0604020202020204" pitchFamily="34" charset="0"/>
              </a:rPr>
              <a:t>ya</a:t>
            </a:r>
            <a:r>
              <a:rPr lang="es-ES" b="1" spc="-5" dirty="0">
                <a:latin typeface="Arial" panose="020B0604020202020204" pitchFamily="34" charset="0"/>
                <a:ea typeface="Arial" panose="020B0604020202020204" pitchFamily="34" charset="0"/>
              </a:rPr>
              <a:t> </a:t>
            </a:r>
            <a:r>
              <a:rPr lang="es-ES" b="1" dirty="0">
                <a:latin typeface="Arial" panose="020B0604020202020204" pitchFamily="34" charset="0"/>
                <a:ea typeface="Arial" panose="020B0604020202020204" pitchFamily="34" charset="0"/>
              </a:rPr>
              <a:t>se</a:t>
            </a:r>
            <a:r>
              <a:rPr lang="es-ES" b="1" spc="-5" dirty="0">
                <a:latin typeface="Arial" panose="020B0604020202020204" pitchFamily="34" charset="0"/>
                <a:ea typeface="Arial" panose="020B0604020202020204" pitchFamily="34" charset="0"/>
              </a:rPr>
              <a:t> </a:t>
            </a:r>
            <a:r>
              <a:rPr lang="es-ES" b="1" dirty="0">
                <a:latin typeface="Arial" panose="020B0604020202020204" pitchFamily="34" charset="0"/>
                <a:ea typeface="Arial" panose="020B0604020202020204" pitchFamily="34" charset="0"/>
              </a:rPr>
              <a:t>explicó puede</a:t>
            </a:r>
            <a:r>
              <a:rPr lang="es-ES" b="1" spc="-5" dirty="0">
                <a:latin typeface="Arial" panose="020B0604020202020204" pitchFamily="34" charset="0"/>
                <a:ea typeface="Arial" panose="020B0604020202020204" pitchFamily="34" charset="0"/>
              </a:rPr>
              <a:t> </a:t>
            </a:r>
            <a:r>
              <a:rPr lang="es-ES" b="1" dirty="0">
                <a:latin typeface="Arial" panose="020B0604020202020204" pitchFamily="34" charset="0"/>
                <a:ea typeface="Arial" panose="020B0604020202020204" pitchFamily="34" charset="0"/>
              </a:rPr>
              <a:t>ser el mismo que</a:t>
            </a:r>
            <a:r>
              <a:rPr lang="es-ES" b="1" spc="-15" dirty="0">
                <a:latin typeface="Arial" panose="020B0604020202020204" pitchFamily="34" charset="0"/>
                <a:ea typeface="Arial" panose="020B0604020202020204" pitchFamily="34" charset="0"/>
              </a:rPr>
              <a:t> </a:t>
            </a:r>
            <a:r>
              <a:rPr lang="es-ES" b="1" dirty="0">
                <a:latin typeface="Arial" panose="020B0604020202020204" pitchFamily="34" charset="0"/>
                <a:ea typeface="Arial" panose="020B0604020202020204" pitchFamily="34" charset="0"/>
              </a:rPr>
              <a:t>en las faltas graves.</a:t>
            </a:r>
          </a:p>
          <a:p>
            <a:endParaRPr lang="es-ES" dirty="0"/>
          </a:p>
        </p:txBody>
      </p:sp>
    </p:spTree>
    <p:extLst>
      <p:ext uri="{BB962C8B-B14F-4D97-AF65-F5344CB8AC3E}">
        <p14:creationId xmlns:p14="http://schemas.microsoft.com/office/powerpoint/2010/main" val="8687717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1993392" y="2660904"/>
            <a:ext cx="7205472" cy="646331"/>
          </a:xfrm>
          <a:prstGeom prst="rect">
            <a:avLst/>
          </a:prstGeom>
          <a:noFill/>
        </p:spPr>
        <p:txBody>
          <a:bodyPr wrap="square" rtlCol="0">
            <a:spAutoFit/>
          </a:bodyPr>
          <a:lstStyle/>
          <a:p>
            <a:pPr algn="ctr"/>
            <a:r>
              <a:rPr lang="es-MX" b="1" dirty="0">
                <a:latin typeface="Arial" panose="020B0604020202020204" pitchFamily="34" charset="0"/>
                <a:ea typeface="Tahoma" panose="020B0604030504040204" pitchFamily="34" charset="0"/>
                <a:cs typeface="Arial" panose="020B0604020202020204" pitchFamily="34" charset="0"/>
              </a:rPr>
              <a:t>MEDIOS DE IMPUGNACIÓN </a:t>
            </a:r>
            <a:r>
              <a:rPr lang="es-MX" b="1" dirty="0" smtClean="0">
                <a:latin typeface="Arial" panose="020B0604020202020204" pitchFamily="34" charset="0"/>
                <a:ea typeface="Tahoma" panose="020B0604030504040204" pitchFamily="34" charset="0"/>
                <a:cs typeface="Arial" panose="020B0604020202020204" pitchFamily="34" charset="0"/>
              </a:rPr>
              <a:t>Y</a:t>
            </a:r>
          </a:p>
          <a:p>
            <a:r>
              <a:rPr lang="es-MX" dirty="0" smtClean="0"/>
              <a:t>		  </a:t>
            </a:r>
            <a:r>
              <a:rPr lang="es-MX" b="1" dirty="0" smtClean="0">
                <a:latin typeface="Arial" panose="020B0604020202020204" pitchFamily="34" charset="0"/>
                <a:cs typeface="Arial" panose="020B0604020202020204" pitchFamily="34" charset="0"/>
              </a:rPr>
              <a:t>RECURSOS EN LA LGRA</a:t>
            </a:r>
            <a:endParaRPr lang="es-ES" b="1" dirty="0">
              <a:latin typeface="Arial" panose="020B0604020202020204" pitchFamily="34" charset="0"/>
              <a:cs typeface="Arial" panose="020B0604020202020204" pitchFamily="34" charset="0"/>
            </a:endParaRPr>
          </a:p>
        </p:txBody>
      </p:sp>
      <p:sp>
        <p:nvSpPr>
          <p:cNvPr id="8" name="Flecha derecha 7"/>
          <p:cNvSpPr/>
          <p:nvPr/>
        </p:nvSpPr>
        <p:spPr>
          <a:xfrm>
            <a:off x="3465576" y="2770846"/>
            <a:ext cx="292608" cy="19181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derecha 8"/>
          <p:cNvSpPr/>
          <p:nvPr/>
        </p:nvSpPr>
        <p:spPr>
          <a:xfrm>
            <a:off x="3465576" y="3072598"/>
            <a:ext cx="292608" cy="18266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030799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6" name="object 15"/>
          <p:cNvSpPr/>
          <p:nvPr/>
        </p:nvSpPr>
        <p:spPr>
          <a:xfrm>
            <a:off x="3266831" y="1190933"/>
            <a:ext cx="4257570" cy="419135"/>
          </a:xfrm>
          <a:prstGeom prst="rect">
            <a:avLst/>
          </a:prstGeom>
          <a:blipFill>
            <a:blip r:embed="rId3" cstate="print"/>
            <a:stretch>
              <a:fillRect/>
            </a:stretch>
          </a:blipFill>
        </p:spPr>
        <p:txBody>
          <a:bodyPr wrap="square" lIns="0" tIns="0" rIns="0" bIns="0" rtlCol="0"/>
          <a:lstStyle/>
          <a:p>
            <a:endParaRPr sz="1350" dirty="0">
              <a:latin typeface="Arial" panose="020B0604020202020204" pitchFamily="34" charset="0"/>
              <a:cs typeface="Arial" panose="020B0604020202020204" pitchFamily="34" charset="0"/>
            </a:endParaRPr>
          </a:p>
        </p:txBody>
      </p:sp>
      <p:sp>
        <p:nvSpPr>
          <p:cNvPr id="7" name="Flecha derecha 6"/>
          <p:cNvSpPr/>
          <p:nvPr/>
        </p:nvSpPr>
        <p:spPr>
          <a:xfrm>
            <a:off x="2915138" y="2316877"/>
            <a:ext cx="6557108" cy="2575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Rectángulo redondeado 7"/>
          <p:cNvSpPr/>
          <p:nvPr/>
        </p:nvSpPr>
        <p:spPr>
          <a:xfrm>
            <a:off x="2915138" y="2956008"/>
            <a:ext cx="1234834" cy="129729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spc="-38" dirty="0">
                <a:latin typeface="Candara" panose="020E0502030303020204" pitchFamily="34" charset="0"/>
                <a:cs typeface="Times New Roman"/>
              </a:rPr>
              <a:t>Inconformidad</a:t>
            </a:r>
            <a:endParaRPr lang="es-ES" sz="1200" dirty="0">
              <a:latin typeface="Candara" panose="020E0502030303020204" pitchFamily="34" charset="0"/>
              <a:cs typeface="Times New Roman"/>
            </a:endParaRPr>
          </a:p>
          <a:p>
            <a:pPr algn="ctr"/>
            <a:endParaRPr lang="es-ES" dirty="0"/>
          </a:p>
        </p:txBody>
      </p:sp>
      <p:sp>
        <p:nvSpPr>
          <p:cNvPr id="9" name="Rectángulo redondeado 8"/>
          <p:cNvSpPr/>
          <p:nvPr/>
        </p:nvSpPr>
        <p:spPr>
          <a:xfrm>
            <a:off x="4235938" y="2962093"/>
            <a:ext cx="1305170" cy="129729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spc="-53" dirty="0">
                <a:latin typeface="Candara" panose="020E0502030303020204" pitchFamily="34" charset="0"/>
                <a:cs typeface="Times New Roman"/>
              </a:rPr>
              <a:t>R</a:t>
            </a:r>
            <a:r>
              <a:rPr lang="es-ES" sz="1200" b="1" spc="-49" dirty="0">
                <a:latin typeface="Candara" panose="020E0502030303020204" pitchFamily="34" charset="0"/>
                <a:cs typeface="Times New Roman"/>
              </a:rPr>
              <a:t>ecla</a:t>
            </a:r>
            <a:r>
              <a:rPr lang="es-ES" sz="1200" b="1" spc="-86" dirty="0">
                <a:latin typeface="Candara" panose="020E0502030303020204" pitchFamily="34" charset="0"/>
                <a:cs typeface="Times New Roman"/>
              </a:rPr>
              <a:t>m</a:t>
            </a:r>
            <a:r>
              <a:rPr lang="es-ES" sz="1200" b="1" spc="-79" dirty="0">
                <a:latin typeface="Candara" panose="020E0502030303020204" pitchFamily="34" charset="0"/>
                <a:cs typeface="Times New Roman"/>
              </a:rPr>
              <a:t>ac</a:t>
            </a:r>
            <a:r>
              <a:rPr lang="es-ES" sz="1200" b="1" spc="-41" dirty="0">
                <a:latin typeface="Candara" panose="020E0502030303020204" pitchFamily="34" charset="0"/>
                <a:cs typeface="Times New Roman"/>
              </a:rPr>
              <a:t>i</a:t>
            </a:r>
            <a:r>
              <a:rPr lang="es-ES" sz="1200" b="1" spc="4" dirty="0">
                <a:latin typeface="Candara" panose="020E0502030303020204" pitchFamily="34" charset="0"/>
                <a:cs typeface="Times New Roman"/>
              </a:rPr>
              <a:t>ón</a:t>
            </a:r>
            <a:endParaRPr lang="es-ES" sz="1200" dirty="0">
              <a:latin typeface="Candara" panose="020E0502030303020204" pitchFamily="34" charset="0"/>
              <a:cs typeface="Times New Roman"/>
            </a:endParaRPr>
          </a:p>
          <a:p>
            <a:pPr algn="ctr"/>
            <a:endParaRPr lang="es-ES" dirty="0"/>
          </a:p>
        </p:txBody>
      </p:sp>
      <p:sp>
        <p:nvSpPr>
          <p:cNvPr id="10" name="Rectángulo redondeado 9"/>
          <p:cNvSpPr/>
          <p:nvPr/>
        </p:nvSpPr>
        <p:spPr>
          <a:xfrm>
            <a:off x="5642709" y="2962093"/>
            <a:ext cx="1219199" cy="1258277"/>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spc="-53" dirty="0">
                <a:latin typeface="Candara" panose="020E0502030303020204" pitchFamily="34" charset="0"/>
                <a:cs typeface="Times New Roman"/>
              </a:rPr>
              <a:t>Revocación</a:t>
            </a:r>
            <a:endParaRPr lang="es-ES" sz="1200" dirty="0">
              <a:latin typeface="Candara" panose="020E0502030303020204" pitchFamily="34" charset="0"/>
              <a:cs typeface="Times New Roman"/>
            </a:endParaRPr>
          </a:p>
          <a:p>
            <a:pPr algn="ctr"/>
            <a:endParaRPr lang="es-ES" sz="1200" dirty="0"/>
          </a:p>
        </p:txBody>
      </p:sp>
      <p:sp>
        <p:nvSpPr>
          <p:cNvPr id="11" name="Rectángulo redondeado 10"/>
          <p:cNvSpPr/>
          <p:nvPr/>
        </p:nvSpPr>
        <p:spPr>
          <a:xfrm>
            <a:off x="6963509" y="2962093"/>
            <a:ext cx="1187937" cy="125827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spc="-41" dirty="0">
                <a:latin typeface="Candara" panose="020E0502030303020204" pitchFamily="34" charset="0"/>
                <a:cs typeface="Times New Roman"/>
              </a:rPr>
              <a:t>Apelación</a:t>
            </a:r>
            <a:endParaRPr lang="es-ES" sz="1200" dirty="0">
              <a:latin typeface="Candara" panose="020E0502030303020204" pitchFamily="34" charset="0"/>
              <a:cs typeface="Times New Roman"/>
            </a:endParaRPr>
          </a:p>
          <a:p>
            <a:pPr algn="ctr"/>
            <a:endParaRPr lang="es-ES" dirty="0"/>
          </a:p>
        </p:txBody>
      </p:sp>
      <p:sp>
        <p:nvSpPr>
          <p:cNvPr id="12" name="Rectángulo redondeado 11"/>
          <p:cNvSpPr/>
          <p:nvPr/>
        </p:nvSpPr>
        <p:spPr>
          <a:xfrm>
            <a:off x="7620000" y="4892431"/>
            <a:ext cx="1141045" cy="103944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spc="-41" dirty="0">
                <a:latin typeface="Arial" panose="020B0604020202020204" pitchFamily="34" charset="0"/>
                <a:cs typeface="Arial" panose="020B0604020202020204" pitchFamily="34" charset="0"/>
              </a:rPr>
              <a:t>Revisión(Ley de Amparo)</a:t>
            </a:r>
            <a:endParaRPr lang="es-ES" sz="1200" dirty="0">
              <a:latin typeface="Arial" panose="020B0604020202020204" pitchFamily="34" charset="0"/>
              <a:cs typeface="Arial" panose="020B0604020202020204" pitchFamily="34" charset="0"/>
            </a:endParaRPr>
          </a:p>
          <a:p>
            <a:pPr algn="ctr"/>
            <a:endParaRPr lang="es-ES" dirty="0"/>
          </a:p>
        </p:txBody>
      </p:sp>
    </p:spTree>
    <p:extLst>
      <p:ext uri="{BB962C8B-B14F-4D97-AF65-F5344CB8AC3E}">
        <p14:creationId xmlns:p14="http://schemas.microsoft.com/office/powerpoint/2010/main" val="28225481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ángulo 3"/>
          <p:cNvSpPr/>
          <p:nvPr/>
        </p:nvSpPr>
        <p:spPr>
          <a:xfrm>
            <a:off x="1933732" y="230189"/>
            <a:ext cx="7659974" cy="930855"/>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500" dirty="0">
                <a:latin typeface="Arial" panose="020B0604020202020204" pitchFamily="34" charset="0"/>
                <a:cs typeface="Arial" panose="020B0604020202020204" pitchFamily="34" charset="0"/>
              </a:rPr>
              <a:t>Recursos Incidentales</a:t>
            </a:r>
            <a:endParaRPr lang="es-ES_tradnl" sz="3500" dirty="0">
              <a:latin typeface="Arial" panose="020B0604020202020204" pitchFamily="34" charset="0"/>
              <a:cs typeface="Arial" panose="020B0604020202020204" pitchFamily="34" charset="0"/>
            </a:endParaRPr>
          </a:p>
          <a:p>
            <a:pPr algn="ctr"/>
            <a:endParaRPr lang="es-ES" dirty="0"/>
          </a:p>
        </p:txBody>
      </p:sp>
      <p:sp>
        <p:nvSpPr>
          <p:cNvPr id="6" name="CuadroTexto 5"/>
          <p:cNvSpPr txBox="1"/>
          <p:nvPr/>
        </p:nvSpPr>
        <p:spPr>
          <a:xfrm>
            <a:off x="2953063" y="1224373"/>
            <a:ext cx="2669498" cy="1200329"/>
          </a:xfrm>
          <a:prstGeom prst="rect">
            <a:avLst/>
          </a:prstGeom>
          <a:solidFill>
            <a:schemeClr val="accent4">
              <a:lumMod val="60000"/>
              <a:lumOff val="40000"/>
            </a:schemeClr>
          </a:solidFill>
          <a:ln>
            <a:solidFill>
              <a:schemeClr val="bg1">
                <a:lumMod val="85000"/>
              </a:schemeClr>
            </a:solidFill>
          </a:ln>
        </p:spPr>
        <p:txBody>
          <a:bodyPr wrap="square" rtlCol="0">
            <a:spAutoFit/>
          </a:bodyPr>
          <a:lstStyle/>
          <a:p>
            <a:pPr algn="ctr"/>
            <a:r>
              <a:rPr lang="es-MX" kern="0" dirty="0">
                <a:solidFill>
                  <a:prstClr val="black"/>
                </a:solidFill>
                <a:latin typeface="Candara" panose="020E0502030303020204" pitchFamily="34" charset="0"/>
              </a:rPr>
              <a:t>Recurso de Inconformidad</a:t>
            </a:r>
          </a:p>
          <a:p>
            <a:pPr algn="ctr"/>
            <a:r>
              <a:rPr lang="es-MX" kern="0" dirty="0">
                <a:solidFill>
                  <a:prstClr val="black"/>
                </a:solidFill>
                <a:latin typeface="Candara" panose="020E0502030303020204" pitchFamily="34" charset="0"/>
              </a:rPr>
              <a:t>101 y 102 LGRA</a:t>
            </a:r>
          </a:p>
          <a:p>
            <a:endParaRPr lang="es-ES" dirty="0"/>
          </a:p>
        </p:txBody>
      </p:sp>
      <p:sp>
        <p:nvSpPr>
          <p:cNvPr id="7" name="CuadroTexto 6"/>
          <p:cNvSpPr txBox="1"/>
          <p:nvPr/>
        </p:nvSpPr>
        <p:spPr>
          <a:xfrm>
            <a:off x="6460761" y="1224373"/>
            <a:ext cx="2248524" cy="1200329"/>
          </a:xfrm>
          <a:prstGeom prst="rect">
            <a:avLst/>
          </a:prstGeom>
          <a:solidFill>
            <a:schemeClr val="accent4">
              <a:lumMod val="60000"/>
              <a:lumOff val="40000"/>
            </a:schemeClr>
          </a:solidFill>
          <a:ln>
            <a:solidFill>
              <a:schemeClr val="bg1">
                <a:lumMod val="85000"/>
              </a:schemeClr>
            </a:solidFill>
          </a:ln>
        </p:spPr>
        <p:txBody>
          <a:bodyPr wrap="square" rtlCol="0">
            <a:spAutoFit/>
          </a:bodyPr>
          <a:lstStyle/>
          <a:p>
            <a:pPr algn="ctr"/>
            <a:r>
              <a:rPr lang="es-MX" kern="0" dirty="0">
                <a:solidFill>
                  <a:prstClr val="black"/>
                </a:solidFill>
                <a:latin typeface="Candara" panose="020E0502030303020204" pitchFamily="34" charset="0"/>
              </a:rPr>
              <a:t>Recurso de Reclamación</a:t>
            </a:r>
          </a:p>
          <a:p>
            <a:pPr algn="ctr"/>
            <a:r>
              <a:rPr lang="es-MX" kern="0" dirty="0">
                <a:solidFill>
                  <a:prstClr val="black"/>
                </a:solidFill>
                <a:latin typeface="Candara" panose="020E0502030303020204" pitchFamily="34" charset="0"/>
              </a:rPr>
              <a:t>213 y 214 LGRA</a:t>
            </a:r>
          </a:p>
          <a:p>
            <a:endParaRPr lang="es-ES" dirty="0"/>
          </a:p>
        </p:txBody>
      </p:sp>
      <p:sp>
        <p:nvSpPr>
          <p:cNvPr id="8" name="CuadroTexto 7"/>
          <p:cNvSpPr txBox="1"/>
          <p:nvPr/>
        </p:nvSpPr>
        <p:spPr>
          <a:xfrm>
            <a:off x="2953063" y="2503854"/>
            <a:ext cx="2669499" cy="1354217"/>
          </a:xfrm>
          <a:prstGeom prst="rect">
            <a:avLst/>
          </a:prstGeom>
          <a:noFill/>
        </p:spPr>
        <p:txBody>
          <a:bodyPr wrap="square" rtlCol="0">
            <a:spAutoFit/>
          </a:bodyPr>
          <a:lstStyle/>
          <a:p>
            <a:pPr>
              <a:defRPr/>
            </a:pPr>
            <a:r>
              <a:rPr lang="es-MX" sz="1600" b="1" kern="0" dirty="0" smtClean="0">
                <a:latin typeface="Arial" panose="020B0604020202020204" pitchFamily="34" charset="0"/>
                <a:ea typeface="Soberana Sans" charset="0"/>
                <a:cs typeface="Arial" panose="020B0604020202020204" pitchFamily="34" charset="0"/>
              </a:rPr>
              <a:t>Denunciante y/o Autoridad </a:t>
            </a:r>
            <a:r>
              <a:rPr lang="es-MX" sz="1600" b="1" kern="0" dirty="0">
                <a:latin typeface="Arial" panose="020B0604020202020204" pitchFamily="34" charset="0"/>
                <a:ea typeface="Soberana Sans" charset="0"/>
                <a:cs typeface="Arial" panose="020B0604020202020204" pitchFamily="34" charset="0"/>
              </a:rPr>
              <a:t>Investigadora</a:t>
            </a:r>
          </a:p>
          <a:p>
            <a:pPr>
              <a:defRPr/>
            </a:pPr>
            <a:r>
              <a:rPr lang="es-MX" sz="1600" b="1" kern="0" dirty="0">
                <a:latin typeface="Arial" panose="020B0604020202020204" pitchFamily="34" charset="0"/>
                <a:ea typeface="Soberana Sans" charset="0"/>
                <a:cs typeface="Arial" panose="020B0604020202020204" pitchFamily="34" charset="0"/>
              </a:rPr>
              <a:t>V</a:t>
            </a:r>
            <a:r>
              <a:rPr lang="es-MX" sz="1600" b="1" kern="0" dirty="0" smtClean="0">
                <a:latin typeface="Arial" panose="020B0604020202020204" pitchFamily="34" charset="0"/>
                <a:ea typeface="Soberana Sans" charset="0"/>
                <a:cs typeface="Arial" panose="020B0604020202020204" pitchFamily="34" charset="0"/>
              </a:rPr>
              <a:t>s</a:t>
            </a:r>
            <a:endParaRPr lang="es-MX" sz="1600" b="1" kern="0" dirty="0">
              <a:latin typeface="Arial" panose="020B0604020202020204" pitchFamily="34" charset="0"/>
              <a:ea typeface="Soberana Sans" charset="0"/>
              <a:cs typeface="Arial" panose="020B0604020202020204" pitchFamily="34" charset="0"/>
            </a:endParaRPr>
          </a:p>
          <a:p>
            <a:pPr>
              <a:defRPr/>
            </a:pPr>
            <a:r>
              <a:rPr lang="es-MX" sz="1600" b="1" kern="0" dirty="0">
                <a:latin typeface="Arial" panose="020B0604020202020204" pitchFamily="34" charset="0"/>
                <a:ea typeface="Soberana Sans" charset="0"/>
                <a:cs typeface="Arial" panose="020B0604020202020204" pitchFamily="34" charset="0"/>
              </a:rPr>
              <a:t>Calificación o Abstención</a:t>
            </a:r>
          </a:p>
          <a:p>
            <a:endParaRPr lang="es-ES" dirty="0"/>
          </a:p>
        </p:txBody>
      </p:sp>
      <p:sp>
        <p:nvSpPr>
          <p:cNvPr id="9" name="CuadroTexto 8"/>
          <p:cNvSpPr txBox="1"/>
          <p:nvPr/>
        </p:nvSpPr>
        <p:spPr>
          <a:xfrm>
            <a:off x="6340839" y="2488031"/>
            <a:ext cx="3147935" cy="2092881"/>
          </a:xfrm>
          <a:prstGeom prst="rect">
            <a:avLst/>
          </a:prstGeom>
          <a:noFill/>
        </p:spPr>
        <p:txBody>
          <a:bodyPr wrap="square" rtlCol="0">
            <a:spAutoFit/>
          </a:bodyPr>
          <a:lstStyle/>
          <a:p>
            <a:pPr>
              <a:defRPr/>
            </a:pPr>
            <a:r>
              <a:rPr lang="es-MX" sz="1600" b="1" kern="0" dirty="0">
                <a:latin typeface="Arial" panose="020B0604020202020204" pitchFamily="34" charset="0"/>
                <a:ea typeface="Soberana Sans" charset="0"/>
                <a:cs typeface="Arial" panose="020B0604020202020204" pitchFamily="34" charset="0"/>
              </a:rPr>
              <a:t>Sujetos a procedimiento</a:t>
            </a:r>
          </a:p>
          <a:p>
            <a:pPr>
              <a:defRPr/>
            </a:pPr>
            <a:r>
              <a:rPr lang="es-MX" sz="1600" b="1" kern="0" dirty="0">
                <a:latin typeface="Arial" panose="020B0604020202020204" pitchFamily="34" charset="0"/>
                <a:ea typeface="Soberana Sans" charset="0"/>
                <a:cs typeface="Arial" panose="020B0604020202020204" pitchFamily="34" charset="0"/>
              </a:rPr>
              <a:t>Vs</a:t>
            </a:r>
          </a:p>
          <a:p>
            <a:pPr>
              <a:defRPr/>
            </a:pPr>
            <a:r>
              <a:rPr lang="es-MX" sz="1600" b="1" kern="0" dirty="0">
                <a:latin typeface="Arial" panose="020B0604020202020204" pitchFamily="34" charset="0"/>
                <a:ea typeface="Soberana Sans" charset="0"/>
                <a:cs typeface="Arial" panose="020B0604020202020204" pitchFamily="34" charset="0"/>
              </a:rPr>
              <a:t>Acuerdo que Admitan, desechen o tengan x no presentado IPR,</a:t>
            </a:r>
            <a:r>
              <a:rPr lang="es-MX" sz="1600" kern="0" dirty="0">
                <a:latin typeface="Arial" panose="020B0604020202020204" pitchFamily="34" charset="0"/>
                <a:ea typeface="Soberana Sans" charset="0"/>
                <a:cs typeface="Arial" panose="020B0604020202020204" pitchFamily="34" charset="0"/>
              </a:rPr>
              <a:t> </a:t>
            </a:r>
            <a:r>
              <a:rPr lang="es-MX" sz="1600" b="1" kern="0" dirty="0">
                <a:latin typeface="Arial" panose="020B0604020202020204" pitchFamily="34" charset="0"/>
                <a:ea typeface="Soberana Sans" charset="0"/>
                <a:cs typeface="Arial" panose="020B0604020202020204" pitchFamily="34" charset="0"/>
              </a:rPr>
              <a:t>Admitan o rechacen la intervención del tercero</a:t>
            </a:r>
          </a:p>
          <a:p>
            <a:endParaRPr lang="es-ES" dirty="0"/>
          </a:p>
        </p:txBody>
      </p:sp>
      <p:sp>
        <p:nvSpPr>
          <p:cNvPr id="10" name="CuadroTexto 9"/>
          <p:cNvSpPr txBox="1"/>
          <p:nvPr/>
        </p:nvSpPr>
        <p:spPr>
          <a:xfrm>
            <a:off x="3013023" y="4423027"/>
            <a:ext cx="2609539" cy="1354217"/>
          </a:xfrm>
          <a:prstGeom prst="rect">
            <a:avLst/>
          </a:prstGeom>
          <a:noFill/>
        </p:spPr>
        <p:txBody>
          <a:bodyPr wrap="square" rtlCol="0">
            <a:spAutoFit/>
          </a:bodyPr>
          <a:lstStyle/>
          <a:p>
            <a:r>
              <a:rPr lang="es-MX" sz="1600" b="1" kern="0" dirty="0">
                <a:latin typeface="Arial" panose="020B0604020202020204" pitchFamily="34" charset="0"/>
                <a:ea typeface="Soberana Sans" charset="0"/>
                <a:cs typeface="Arial" panose="020B0604020202020204" pitchFamily="34" charset="0"/>
              </a:rPr>
              <a:t>Sala Especializada en Materia de Responsabilidades Administrativas del TJA</a:t>
            </a:r>
          </a:p>
          <a:p>
            <a:endParaRPr lang="es-ES" dirty="0"/>
          </a:p>
        </p:txBody>
      </p:sp>
      <p:sp>
        <p:nvSpPr>
          <p:cNvPr id="12" name="CuadroTexto 11"/>
          <p:cNvSpPr txBox="1"/>
          <p:nvPr/>
        </p:nvSpPr>
        <p:spPr>
          <a:xfrm>
            <a:off x="6340839" y="4502178"/>
            <a:ext cx="2758192" cy="1354217"/>
          </a:xfrm>
          <a:prstGeom prst="rect">
            <a:avLst/>
          </a:prstGeom>
          <a:noFill/>
        </p:spPr>
        <p:txBody>
          <a:bodyPr wrap="square" rtlCol="0">
            <a:spAutoFit/>
          </a:bodyPr>
          <a:lstStyle/>
          <a:p>
            <a:pPr>
              <a:defRPr/>
            </a:pPr>
            <a:r>
              <a:rPr lang="es-MX" sz="1600" b="1" kern="0" dirty="0">
                <a:latin typeface="Arial" panose="020B0604020202020204" pitchFamily="34" charset="0"/>
                <a:ea typeface="Soberana Sans" charset="0"/>
                <a:cs typeface="Arial" panose="020B0604020202020204" pitchFamily="34" charset="0"/>
              </a:rPr>
              <a:t>Autoridad substanciadora o resolutoria</a:t>
            </a:r>
          </a:p>
          <a:p>
            <a:pPr>
              <a:defRPr/>
            </a:pPr>
            <a:r>
              <a:rPr lang="es-MX" sz="1600" kern="0" dirty="0">
                <a:latin typeface="Arial" panose="020B0604020202020204" pitchFamily="34" charset="0"/>
                <a:ea typeface="Soberana Sans" charset="0"/>
                <a:cs typeface="Arial" panose="020B0604020202020204" pitchFamily="34" charset="0"/>
              </a:rPr>
              <a:t>(Que haya emitido el auto recurrido)</a:t>
            </a:r>
          </a:p>
          <a:p>
            <a:endParaRPr lang="es-ES" dirty="0"/>
          </a:p>
        </p:txBody>
      </p:sp>
      <p:sp>
        <p:nvSpPr>
          <p:cNvPr id="13" name="CuadroTexto 12"/>
          <p:cNvSpPr txBox="1"/>
          <p:nvPr/>
        </p:nvSpPr>
        <p:spPr>
          <a:xfrm>
            <a:off x="3072983" y="5856396"/>
            <a:ext cx="2233533" cy="615553"/>
          </a:xfrm>
          <a:prstGeom prst="rect">
            <a:avLst/>
          </a:prstGeom>
          <a:noFill/>
        </p:spPr>
        <p:txBody>
          <a:bodyPr wrap="square" rtlCol="0">
            <a:spAutoFit/>
          </a:bodyPr>
          <a:lstStyle/>
          <a:p>
            <a:r>
              <a:rPr lang="es-MX" sz="1600" b="1" kern="0" dirty="0" smtClean="0">
                <a:latin typeface="Arial" panose="020B0604020202020204" pitchFamily="34" charset="0"/>
                <a:ea typeface="Soberana Sans" charset="0"/>
                <a:cs typeface="Arial" panose="020B0604020202020204" pitchFamily="34" charset="0"/>
              </a:rPr>
              <a:t>5 días hábiles</a:t>
            </a:r>
            <a:endParaRPr lang="es-MX" sz="1600" b="1" kern="0" dirty="0">
              <a:latin typeface="Arial" panose="020B0604020202020204" pitchFamily="34" charset="0"/>
              <a:ea typeface="Soberana Sans" charset="0"/>
              <a:cs typeface="Arial" panose="020B0604020202020204" pitchFamily="34" charset="0"/>
            </a:endParaRPr>
          </a:p>
          <a:p>
            <a:endParaRPr lang="es-ES" dirty="0"/>
          </a:p>
        </p:txBody>
      </p:sp>
      <p:sp>
        <p:nvSpPr>
          <p:cNvPr id="14" name="CuadroTexto 13"/>
          <p:cNvSpPr txBox="1"/>
          <p:nvPr/>
        </p:nvSpPr>
        <p:spPr>
          <a:xfrm>
            <a:off x="6460761" y="5856395"/>
            <a:ext cx="1918738" cy="646331"/>
          </a:xfrm>
          <a:prstGeom prst="rect">
            <a:avLst/>
          </a:prstGeom>
          <a:noFill/>
        </p:spPr>
        <p:txBody>
          <a:bodyPr wrap="square" rtlCol="0">
            <a:spAutoFit/>
          </a:bodyPr>
          <a:lstStyle/>
          <a:p>
            <a:r>
              <a:rPr lang="es-MX" b="1" kern="0" dirty="0">
                <a:latin typeface="Arial" panose="020B0604020202020204" pitchFamily="34" charset="0"/>
                <a:ea typeface="Soberana Sans" charset="0"/>
                <a:cs typeface="Arial" panose="020B0604020202020204" pitchFamily="34" charset="0"/>
              </a:rPr>
              <a:t>5 días hábiles</a:t>
            </a:r>
          </a:p>
          <a:p>
            <a:endParaRPr lang="es-ES" dirty="0"/>
          </a:p>
        </p:txBody>
      </p:sp>
      <p:sp>
        <p:nvSpPr>
          <p:cNvPr id="15" name="Rectángulo 14"/>
          <p:cNvSpPr/>
          <p:nvPr/>
        </p:nvSpPr>
        <p:spPr>
          <a:xfrm>
            <a:off x="1214203" y="2424702"/>
            <a:ext cx="1543987" cy="1169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kern="0" dirty="0">
                <a:solidFill>
                  <a:schemeClr val="bg1"/>
                </a:solidFill>
                <a:latin typeface="Californian FB" panose="0207040306080B030204" pitchFamily="18" charset="0"/>
                <a:ea typeface="Soberana Sans" charset="0"/>
                <a:cs typeface="Soberana Sans" charset="0"/>
              </a:rPr>
              <a:t>Promovente</a:t>
            </a:r>
          </a:p>
          <a:p>
            <a:pPr algn="ctr"/>
            <a:endParaRPr lang="es-ES" dirty="0"/>
          </a:p>
        </p:txBody>
      </p:sp>
      <p:sp>
        <p:nvSpPr>
          <p:cNvPr id="16" name="Rectángulo 15"/>
          <p:cNvSpPr/>
          <p:nvPr/>
        </p:nvSpPr>
        <p:spPr>
          <a:xfrm>
            <a:off x="1169233" y="4302177"/>
            <a:ext cx="1588957" cy="1129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kern="0" dirty="0">
                <a:solidFill>
                  <a:schemeClr val="bg1"/>
                </a:solidFill>
                <a:latin typeface="Arial" panose="020B0604020202020204" pitchFamily="34" charset="0"/>
                <a:ea typeface="Soberana Sans" charset="0"/>
                <a:cs typeface="Arial" panose="020B0604020202020204" pitchFamily="34" charset="0"/>
              </a:rPr>
              <a:t>Autoridad que resuelve</a:t>
            </a:r>
          </a:p>
          <a:p>
            <a:pPr algn="ctr"/>
            <a:endParaRPr lang="es-ES" dirty="0"/>
          </a:p>
        </p:txBody>
      </p:sp>
      <p:sp>
        <p:nvSpPr>
          <p:cNvPr id="17" name="Rectángulo 16"/>
          <p:cNvSpPr/>
          <p:nvPr/>
        </p:nvSpPr>
        <p:spPr>
          <a:xfrm>
            <a:off x="1169233" y="5726243"/>
            <a:ext cx="1588957" cy="7457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kern="0" dirty="0" smtClean="0">
              <a:solidFill>
                <a:schemeClr val="bg1"/>
              </a:solidFill>
              <a:latin typeface="Californian FB" panose="0207040306080B030204" pitchFamily="18" charset="0"/>
              <a:ea typeface="Soberana Sans" charset="0"/>
              <a:cs typeface="Soberana Sans" charset="0"/>
            </a:endParaRPr>
          </a:p>
          <a:p>
            <a:pPr algn="ctr"/>
            <a:r>
              <a:rPr lang="es-MX" sz="1400" kern="0" dirty="0" smtClean="0">
                <a:solidFill>
                  <a:schemeClr val="bg1"/>
                </a:solidFill>
                <a:latin typeface="Californian FB" panose="0207040306080B030204" pitchFamily="18" charset="0"/>
                <a:ea typeface="Soberana Sans" charset="0"/>
                <a:cs typeface="Soberana Sans" charset="0"/>
              </a:rPr>
              <a:t>Plazo </a:t>
            </a:r>
            <a:r>
              <a:rPr lang="es-MX" sz="1400" kern="0" dirty="0">
                <a:solidFill>
                  <a:schemeClr val="bg1"/>
                </a:solidFill>
                <a:latin typeface="Californian FB" panose="0207040306080B030204" pitchFamily="18" charset="0"/>
                <a:ea typeface="Soberana Sans" charset="0"/>
                <a:cs typeface="Soberana Sans" charset="0"/>
              </a:rPr>
              <a:t>para interponer el recurso</a:t>
            </a:r>
          </a:p>
          <a:p>
            <a:pPr algn="ctr"/>
            <a:endParaRPr lang="es-ES" dirty="0"/>
          </a:p>
        </p:txBody>
      </p:sp>
    </p:spTree>
    <p:extLst>
      <p:ext uri="{BB962C8B-B14F-4D97-AF65-F5344CB8AC3E}">
        <p14:creationId xmlns:p14="http://schemas.microsoft.com/office/powerpoint/2010/main" val="7786594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ángulo 3"/>
          <p:cNvSpPr/>
          <p:nvPr/>
        </p:nvSpPr>
        <p:spPr>
          <a:xfrm>
            <a:off x="2788170" y="365125"/>
            <a:ext cx="6685614" cy="113389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500" dirty="0" smtClean="0">
                <a:latin typeface="Arial" panose="020B0604020202020204" pitchFamily="34" charset="0"/>
                <a:cs typeface="Arial" panose="020B0604020202020204" pitchFamily="34" charset="0"/>
              </a:rPr>
              <a:t>Medios de impugnación </a:t>
            </a:r>
            <a:endParaRPr lang="es-ES" sz="3500" dirty="0">
              <a:latin typeface="Arial" panose="020B0604020202020204" pitchFamily="34" charset="0"/>
              <a:cs typeface="Arial" panose="020B0604020202020204" pitchFamily="34" charset="0"/>
            </a:endParaRPr>
          </a:p>
        </p:txBody>
      </p:sp>
      <p:sp>
        <p:nvSpPr>
          <p:cNvPr id="6" name="CuadroTexto 5"/>
          <p:cNvSpPr txBox="1"/>
          <p:nvPr/>
        </p:nvSpPr>
        <p:spPr>
          <a:xfrm>
            <a:off x="4272196" y="1690688"/>
            <a:ext cx="3807501" cy="646331"/>
          </a:xfrm>
          <a:prstGeom prst="rect">
            <a:avLst/>
          </a:prstGeom>
          <a:noFill/>
        </p:spPr>
        <p:txBody>
          <a:bodyPr wrap="square" rtlCol="0">
            <a:spAutoFit/>
          </a:bodyPr>
          <a:lstStyle/>
          <a:p>
            <a:pPr algn="ctr"/>
            <a:r>
              <a:rPr lang="es-ES_tradnl" b="1" dirty="0">
                <a:solidFill>
                  <a:prstClr val="black"/>
                </a:solidFill>
                <a:latin typeface="Californian FB" panose="0207040306080B030204" pitchFamily="18" charset="0"/>
              </a:rPr>
              <a:t>FALTAS NO GRAVES</a:t>
            </a:r>
            <a:endParaRPr lang="es-MX" b="1" dirty="0">
              <a:solidFill>
                <a:prstClr val="black"/>
              </a:solidFill>
              <a:latin typeface="Californian FB" panose="0207040306080B030204" pitchFamily="18" charset="0"/>
            </a:endParaRPr>
          </a:p>
          <a:p>
            <a:endParaRPr lang="es-ES" dirty="0"/>
          </a:p>
        </p:txBody>
      </p:sp>
      <p:sp>
        <p:nvSpPr>
          <p:cNvPr id="8" name="Rectángulo redondeado 7"/>
          <p:cNvSpPr/>
          <p:nvPr/>
        </p:nvSpPr>
        <p:spPr>
          <a:xfrm>
            <a:off x="1768839" y="2337019"/>
            <a:ext cx="1738859" cy="9308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400" kern="0" dirty="0">
                <a:solidFill>
                  <a:prstClr val="black"/>
                </a:solidFill>
                <a:latin typeface="Arial" panose="020B0604020202020204" pitchFamily="34" charset="0"/>
                <a:cs typeface="Arial" panose="020B0604020202020204" pitchFamily="34" charset="0"/>
              </a:rPr>
              <a:t>SANCIÓN  OIC </a:t>
            </a:r>
          </a:p>
          <a:p>
            <a:pPr lvl="0" algn="ctr"/>
            <a:r>
              <a:rPr lang="es-MX" sz="1400" kern="0" dirty="0">
                <a:solidFill>
                  <a:prstClr val="black"/>
                </a:solidFill>
                <a:latin typeface="Arial" panose="020B0604020202020204" pitchFamily="34" charset="0"/>
                <a:cs typeface="Arial" panose="020B0604020202020204" pitchFamily="34" charset="0"/>
              </a:rPr>
              <a:t>o SFP</a:t>
            </a:r>
          </a:p>
          <a:p>
            <a:pPr algn="ctr"/>
            <a:endParaRPr lang="es-ES" dirty="0"/>
          </a:p>
        </p:txBody>
      </p:sp>
      <p:sp>
        <p:nvSpPr>
          <p:cNvPr id="9" name="Rectángulo redondeado 8"/>
          <p:cNvSpPr/>
          <p:nvPr/>
        </p:nvSpPr>
        <p:spPr>
          <a:xfrm>
            <a:off x="1768839" y="3672590"/>
            <a:ext cx="1768840" cy="101933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200" kern="0" dirty="0">
                <a:solidFill>
                  <a:prstClr val="black"/>
                </a:solidFill>
                <a:latin typeface="Arial" panose="020B0604020202020204" pitchFamily="34" charset="0"/>
                <a:cs typeface="Arial" panose="020B0604020202020204" pitchFamily="34" charset="0"/>
              </a:rPr>
              <a:t>RECURSO DE REVOCACIÓN</a:t>
            </a:r>
          </a:p>
          <a:p>
            <a:pPr lvl="0" algn="ctr"/>
            <a:r>
              <a:rPr lang="es-MX" sz="1200" kern="0" dirty="0">
                <a:solidFill>
                  <a:prstClr val="black"/>
                </a:solidFill>
                <a:latin typeface="Arial" panose="020B0604020202020204" pitchFamily="34" charset="0"/>
                <a:cs typeface="Arial" panose="020B0604020202020204" pitchFamily="34" charset="0"/>
              </a:rPr>
              <a:t>Art. 210 al 212 LGRA</a:t>
            </a:r>
          </a:p>
          <a:p>
            <a:pPr algn="ctr"/>
            <a:endParaRPr lang="es-ES" dirty="0"/>
          </a:p>
        </p:txBody>
      </p:sp>
      <p:sp>
        <p:nvSpPr>
          <p:cNvPr id="10" name="Rectángulo redondeado 9"/>
          <p:cNvSpPr/>
          <p:nvPr/>
        </p:nvSpPr>
        <p:spPr>
          <a:xfrm>
            <a:off x="1768840" y="5111646"/>
            <a:ext cx="1768839" cy="106531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400" kern="0" dirty="0">
                <a:solidFill>
                  <a:prstClr val="black"/>
                </a:solidFill>
                <a:latin typeface="Arial" panose="020B0604020202020204" pitchFamily="34" charset="0"/>
                <a:cs typeface="Arial" panose="020B0604020202020204" pitchFamily="34" charset="0"/>
              </a:rPr>
              <a:t>Juicio contencioso administrativo</a:t>
            </a:r>
          </a:p>
          <a:p>
            <a:pPr algn="ctr"/>
            <a:endParaRPr lang="es-ES" dirty="0"/>
          </a:p>
        </p:txBody>
      </p:sp>
      <p:sp>
        <p:nvSpPr>
          <p:cNvPr id="11" name="Rectángulo redondeado 10"/>
          <p:cNvSpPr/>
          <p:nvPr/>
        </p:nvSpPr>
        <p:spPr>
          <a:xfrm rot="10800000" flipH="1" flipV="1">
            <a:off x="8844194" y="2337018"/>
            <a:ext cx="1543990" cy="9308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600" b="1" kern="0" dirty="0">
                <a:solidFill>
                  <a:srgbClr val="002060"/>
                </a:solidFill>
                <a:latin typeface="Californian FB" panose="0207040306080B030204" pitchFamily="18" charset="0"/>
                <a:ea typeface="Soberana Sans" charset="0"/>
                <a:cs typeface="Soberana Sans" charset="0"/>
              </a:rPr>
              <a:t>Recurso</a:t>
            </a:r>
            <a:r>
              <a:rPr lang="es-MX" sz="1600" kern="0" dirty="0">
                <a:solidFill>
                  <a:srgbClr val="002060"/>
                </a:solidFill>
                <a:latin typeface="Californian FB" panose="0207040306080B030204" pitchFamily="18" charset="0"/>
                <a:ea typeface="Soberana Sans" charset="0"/>
                <a:cs typeface="Soberana Sans" charset="0"/>
              </a:rPr>
              <a:t> </a:t>
            </a:r>
            <a:r>
              <a:rPr lang="es-MX" sz="1600" b="1" kern="0" dirty="0">
                <a:solidFill>
                  <a:srgbClr val="002060"/>
                </a:solidFill>
                <a:latin typeface="Californian FB" panose="0207040306080B030204" pitchFamily="18" charset="0"/>
                <a:ea typeface="Soberana Sans" charset="0"/>
                <a:cs typeface="Soberana Sans" charset="0"/>
              </a:rPr>
              <a:t>Revisión</a:t>
            </a:r>
          </a:p>
          <a:p>
            <a:pPr lvl="0" algn="ctr"/>
            <a:r>
              <a:rPr lang="es-MX" sz="1600" b="1" kern="0" dirty="0">
                <a:solidFill>
                  <a:srgbClr val="002060"/>
                </a:solidFill>
                <a:latin typeface="Californian FB" panose="0207040306080B030204" pitchFamily="18" charset="0"/>
                <a:ea typeface="Soberana Sans" charset="0"/>
                <a:cs typeface="Soberana Sans" charset="0"/>
              </a:rPr>
              <a:t>Art 220 y 221 LGRA</a:t>
            </a:r>
          </a:p>
        </p:txBody>
      </p:sp>
      <p:sp>
        <p:nvSpPr>
          <p:cNvPr id="12" name="Rectángulo redondeado 11"/>
          <p:cNvSpPr/>
          <p:nvPr/>
        </p:nvSpPr>
        <p:spPr>
          <a:xfrm>
            <a:off x="8964118" y="4122295"/>
            <a:ext cx="1424066" cy="7644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600" b="1" kern="0" dirty="0">
                <a:solidFill>
                  <a:srgbClr val="002060"/>
                </a:solidFill>
                <a:latin typeface="Californian FB" panose="0207040306080B030204" pitchFamily="18" charset="0"/>
                <a:ea typeface="Soberana Sans" charset="0"/>
                <a:cs typeface="Soberana Sans" charset="0"/>
              </a:rPr>
              <a:t>Amparo Directo</a:t>
            </a:r>
          </a:p>
          <a:p>
            <a:pPr algn="ctr"/>
            <a:endParaRPr lang="es-ES" dirty="0"/>
          </a:p>
        </p:txBody>
      </p:sp>
      <p:cxnSp>
        <p:nvCxnSpPr>
          <p:cNvPr id="14" name="Conector angular 13"/>
          <p:cNvCxnSpPr/>
          <p:nvPr/>
        </p:nvCxnSpPr>
        <p:spPr>
          <a:xfrm>
            <a:off x="3537679" y="5651292"/>
            <a:ext cx="2053652" cy="52567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ángulo 14"/>
          <p:cNvSpPr/>
          <p:nvPr/>
        </p:nvSpPr>
        <p:spPr>
          <a:xfrm>
            <a:off x="5591330" y="5786202"/>
            <a:ext cx="1768840" cy="64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RESPONSABLE</a:t>
            </a:r>
            <a:endParaRPr lang="es-ES" dirty="0"/>
          </a:p>
        </p:txBody>
      </p:sp>
      <p:cxnSp>
        <p:nvCxnSpPr>
          <p:cNvPr id="19" name="Conector angular 18"/>
          <p:cNvCxnSpPr>
            <a:stCxn id="15" idx="3"/>
            <a:endCxn id="12" idx="1"/>
          </p:cNvCxnSpPr>
          <p:nvPr/>
        </p:nvCxnSpPr>
        <p:spPr>
          <a:xfrm flipV="1">
            <a:off x="7360170" y="4504544"/>
            <a:ext cx="1603948" cy="1603947"/>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Rectángulo 21"/>
          <p:cNvSpPr/>
          <p:nvPr/>
        </p:nvSpPr>
        <p:spPr>
          <a:xfrm>
            <a:off x="5456420" y="2337017"/>
            <a:ext cx="1798819" cy="52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Autoridad</a:t>
            </a:r>
            <a:endParaRPr lang="es-ES" dirty="0"/>
          </a:p>
        </p:txBody>
      </p:sp>
      <p:cxnSp>
        <p:nvCxnSpPr>
          <p:cNvPr id="24" name="Conector angular 23"/>
          <p:cNvCxnSpPr>
            <a:endCxn id="11" idx="1"/>
          </p:cNvCxnSpPr>
          <p:nvPr/>
        </p:nvCxnSpPr>
        <p:spPr>
          <a:xfrm flipV="1">
            <a:off x="3537679" y="2802437"/>
            <a:ext cx="5306515" cy="131985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213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3"/>
          <a:stretch>
            <a:fillRect/>
          </a:stretch>
        </p:blipFill>
        <p:spPr>
          <a:xfrm>
            <a:off x="-69954" y="16081"/>
            <a:ext cx="12192000" cy="6858000"/>
          </a:xfrm>
          <a:prstGeom prst="rect">
            <a:avLst/>
          </a:prstGeom>
        </p:spPr>
      </p:pic>
      <p:sp>
        <p:nvSpPr>
          <p:cNvPr id="4" name="Rectángulo 3"/>
          <p:cNvSpPr/>
          <p:nvPr/>
        </p:nvSpPr>
        <p:spPr>
          <a:xfrm>
            <a:off x="3462728" y="479686"/>
            <a:ext cx="6175947" cy="723883"/>
          </a:xfrm>
          <a:prstGeom prst="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500" dirty="0" smtClean="0">
                <a:latin typeface="Arial" panose="020B0604020202020204" pitchFamily="34" charset="0"/>
                <a:cs typeface="Arial" panose="020B0604020202020204" pitchFamily="34" charset="0"/>
              </a:rPr>
              <a:t>Medios de impugnación</a:t>
            </a:r>
            <a:endParaRPr lang="es-ES" sz="3500" dirty="0">
              <a:latin typeface="Arial" panose="020B0604020202020204" pitchFamily="34" charset="0"/>
              <a:cs typeface="Arial" panose="020B0604020202020204" pitchFamily="34" charset="0"/>
            </a:endParaRPr>
          </a:p>
        </p:txBody>
      </p:sp>
      <p:sp>
        <p:nvSpPr>
          <p:cNvPr id="6" name="CuadroTexto 5"/>
          <p:cNvSpPr txBox="1"/>
          <p:nvPr/>
        </p:nvSpPr>
        <p:spPr>
          <a:xfrm>
            <a:off x="4526023" y="1690688"/>
            <a:ext cx="4049355" cy="477054"/>
          </a:xfrm>
          <a:prstGeom prst="rect">
            <a:avLst/>
          </a:prstGeom>
          <a:noFill/>
        </p:spPr>
        <p:txBody>
          <a:bodyPr wrap="square" rtlCol="0">
            <a:spAutoFit/>
          </a:bodyPr>
          <a:lstStyle/>
          <a:p>
            <a:pPr algn="ctr"/>
            <a:r>
              <a:rPr lang="es-MX" sz="2500" b="1" dirty="0" smtClean="0">
                <a:latin typeface="Arial" panose="020B0604020202020204" pitchFamily="34" charset="0"/>
                <a:cs typeface="Arial" panose="020B0604020202020204" pitchFamily="34" charset="0"/>
              </a:rPr>
              <a:t>FALTAS NO GRAVES </a:t>
            </a:r>
            <a:endParaRPr lang="es-ES" sz="2500" b="1" dirty="0">
              <a:latin typeface="Arial" panose="020B0604020202020204" pitchFamily="34" charset="0"/>
              <a:cs typeface="Arial" panose="020B0604020202020204" pitchFamily="34" charset="0"/>
            </a:endParaRPr>
          </a:p>
        </p:txBody>
      </p:sp>
      <p:sp>
        <p:nvSpPr>
          <p:cNvPr id="7" name="Rectángulo redondeado 6"/>
          <p:cNvSpPr/>
          <p:nvPr/>
        </p:nvSpPr>
        <p:spPr>
          <a:xfrm>
            <a:off x="2083633" y="2167742"/>
            <a:ext cx="1993692" cy="108145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400" kern="0" dirty="0">
                <a:solidFill>
                  <a:prstClr val="black"/>
                </a:solidFill>
                <a:latin typeface="Californian FB" panose="0207040306080B030204" pitchFamily="18" charset="0"/>
              </a:rPr>
              <a:t>SANCIÓN  OIC </a:t>
            </a:r>
          </a:p>
          <a:p>
            <a:pPr lvl="0" algn="ctr"/>
            <a:r>
              <a:rPr lang="es-MX" sz="1400" kern="0" dirty="0">
                <a:solidFill>
                  <a:prstClr val="black"/>
                </a:solidFill>
                <a:latin typeface="Californian FB" panose="0207040306080B030204" pitchFamily="18" charset="0"/>
              </a:rPr>
              <a:t>o SFP</a:t>
            </a:r>
          </a:p>
          <a:p>
            <a:pPr algn="ctr"/>
            <a:endParaRPr lang="es-ES" dirty="0"/>
          </a:p>
        </p:txBody>
      </p:sp>
      <p:sp>
        <p:nvSpPr>
          <p:cNvPr id="8" name="Rectángulo redondeado 7"/>
          <p:cNvSpPr/>
          <p:nvPr/>
        </p:nvSpPr>
        <p:spPr>
          <a:xfrm>
            <a:off x="2106118" y="3413092"/>
            <a:ext cx="1948721" cy="121584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200" kern="0" dirty="0">
                <a:solidFill>
                  <a:prstClr val="black"/>
                </a:solidFill>
                <a:latin typeface="Californian FB" panose="0207040306080B030204" pitchFamily="18" charset="0"/>
              </a:rPr>
              <a:t>RECURSO DE REVOCACIÓN</a:t>
            </a:r>
          </a:p>
          <a:p>
            <a:pPr lvl="0" algn="ctr"/>
            <a:r>
              <a:rPr lang="es-MX" sz="1200" kern="0" dirty="0">
                <a:solidFill>
                  <a:prstClr val="black"/>
                </a:solidFill>
                <a:latin typeface="Californian FB" panose="0207040306080B030204" pitchFamily="18" charset="0"/>
              </a:rPr>
              <a:t>Art. 210 al 212 LGRA</a:t>
            </a:r>
          </a:p>
          <a:p>
            <a:pPr algn="ctr"/>
            <a:endParaRPr lang="es-ES" dirty="0"/>
          </a:p>
        </p:txBody>
      </p:sp>
      <p:sp>
        <p:nvSpPr>
          <p:cNvPr id="9" name="Rectángulo redondeado 8"/>
          <p:cNvSpPr/>
          <p:nvPr/>
        </p:nvSpPr>
        <p:spPr>
          <a:xfrm>
            <a:off x="2083633" y="4856813"/>
            <a:ext cx="1993692" cy="112426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400" kern="0" dirty="0">
                <a:solidFill>
                  <a:prstClr val="black"/>
                </a:solidFill>
                <a:latin typeface="Californian FB" panose="0207040306080B030204" pitchFamily="18" charset="0"/>
              </a:rPr>
              <a:t>Juicio contencioso administrativo</a:t>
            </a:r>
          </a:p>
          <a:p>
            <a:pPr algn="ctr"/>
            <a:endParaRPr lang="es-ES" dirty="0"/>
          </a:p>
        </p:txBody>
      </p:sp>
      <p:sp>
        <p:nvSpPr>
          <p:cNvPr id="10" name="Rectángulo 9"/>
          <p:cNvSpPr/>
          <p:nvPr/>
        </p:nvSpPr>
        <p:spPr>
          <a:xfrm>
            <a:off x="6026046" y="2503357"/>
            <a:ext cx="1678898" cy="56962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s-MX" sz="1600" b="1" kern="0" dirty="0">
                <a:solidFill>
                  <a:prstClr val="black"/>
                </a:solidFill>
                <a:latin typeface="Californian FB" panose="0207040306080B030204" pitchFamily="18" charset="0"/>
                <a:cs typeface="Times New Roman" pitchFamily="18" charset="0"/>
              </a:rPr>
              <a:t>Autoridad</a:t>
            </a:r>
          </a:p>
          <a:p>
            <a:pPr algn="ctr"/>
            <a:endParaRPr lang="es-ES" dirty="0"/>
          </a:p>
        </p:txBody>
      </p:sp>
      <p:sp>
        <p:nvSpPr>
          <p:cNvPr id="11" name="Rectángulo 10"/>
          <p:cNvSpPr/>
          <p:nvPr/>
        </p:nvSpPr>
        <p:spPr>
          <a:xfrm>
            <a:off x="6026046" y="5231567"/>
            <a:ext cx="2173574" cy="614597"/>
          </a:xfrm>
          <a:prstGeom prst="rect">
            <a:avLst/>
          </a:prstGeom>
          <a:solidFill>
            <a:schemeClr val="tx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s-MX" sz="1600" b="1" kern="0" dirty="0">
                <a:solidFill>
                  <a:prstClr val="black"/>
                </a:solidFill>
                <a:latin typeface="Californian FB" panose="0207040306080B030204" pitchFamily="18" charset="0"/>
                <a:cs typeface="Times New Roman" pitchFamily="18" charset="0"/>
              </a:rPr>
              <a:t>Responsable</a:t>
            </a:r>
          </a:p>
          <a:p>
            <a:pPr algn="ctr"/>
            <a:endParaRPr lang="es-ES" dirty="0"/>
          </a:p>
        </p:txBody>
      </p:sp>
      <p:sp>
        <p:nvSpPr>
          <p:cNvPr id="12" name="Rectángulo redondeado 11"/>
          <p:cNvSpPr/>
          <p:nvPr/>
        </p:nvSpPr>
        <p:spPr>
          <a:xfrm>
            <a:off x="9833548" y="1805249"/>
            <a:ext cx="2188563" cy="126773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600" b="1" kern="0" dirty="0">
                <a:solidFill>
                  <a:srgbClr val="002060"/>
                </a:solidFill>
                <a:latin typeface="Californian FB" panose="0207040306080B030204" pitchFamily="18" charset="0"/>
                <a:ea typeface="Soberana Sans" charset="0"/>
                <a:cs typeface="Soberana Sans" charset="0"/>
              </a:rPr>
              <a:t>Recurso</a:t>
            </a:r>
            <a:r>
              <a:rPr lang="es-MX" sz="1600" kern="0" dirty="0">
                <a:solidFill>
                  <a:srgbClr val="002060"/>
                </a:solidFill>
                <a:latin typeface="Californian FB" panose="0207040306080B030204" pitchFamily="18" charset="0"/>
                <a:ea typeface="Soberana Sans" charset="0"/>
                <a:cs typeface="Soberana Sans" charset="0"/>
              </a:rPr>
              <a:t> </a:t>
            </a:r>
            <a:r>
              <a:rPr lang="es-MX" sz="1600" b="1" kern="0" dirty="0">
                <a:solidFill>
                  <a:srgbClr val="002060"/>
                </a:solidFill>
                <a:latin typeface="Californian FB" panose="0207040306080B030204" pitchFamily="18" charset="0"/>
                <a:ea typeface="Soberana Sans" charset="0"/>
                <a:cs typeface="Soberana Sans" charset="0"/>
              </a:rPr>
              <a:t>Revisión</a:t>
            </a:r>
          </a:p>
          <a:p>
            <a:pPr lvl="0" algn="ctr"/>
            <a:r>
              <a:rPr lang="es-MX" sz="1600" b="1" kern="0" dirty="0">
                <a:solidFill>
                  <a:srgbClr val="002060"/>
                </a:solidFill>
                <a:latin typeface="Californian FB" panose="0207040306080B030204" pitchFamily="18" charset="0"/>
                <a:ea typeface="Soberana Sans" charset="0"/>
                <a:cs typeface="Soberana Sans" charset="0"/>
              </a:rPr>
              <a:t>Art 220 y 221 LGRA</a:t>
            </a:r>
          </a:p>
          <a:p>
            <a:pPr algn="ctr"/>
            <a:endParaRPr lang="es-ES" dirty="0"/>
          </a:p>
        </p:txBody>
      </p:sp>
      <p:sp>
        <p:nvSpPr>
          <p:cNvPr id="13" name="Rectángulo redondeado 12"/>
          <p:cNvSpPr/>
          <p:nvPr/>
        </p:nvSpPr>
        <p:spPr>
          <a:xfrm>
            <a:off x="10058400" y="4092315"/>
            <a:ext cx="1948721" cy="76449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600" b="1" kern="0" dirty="0">
                <a:solidFill>
                  <a:srgbClr val="002060"/>
                </a:solidFill>
                <a:latin typeface="Californian FB" panose="0207040306080B030204" pitchFamily="18" charset="0"/>
                <a:ea typeface="Soberana Sans" charset="0"/>
                <a:cs typeface="Soberana Sans" charset="0"/>
              </a:rPr>
              <a:t>Amparo Directo</a:t>
            </a:r>
          </a:p>
          <a:p>
            <a:pPr algn="ctr"/>
            <a:endParaRPr lang="es-ES" dirty="0"/>
          </a:p>
        </p:txBody>
      </p:sp>
      <p:cxnSp>
        <p:nvCxnSpPr>
          <p:cNvPr id="17" name="Conector recto 16"/>
          <p:cNvCxnSpPr/>
          <p:nvPr/>
        </p:nvCxnSpPr>
        <p:spPr>
          <a:xfrm>
            <a:off x="3080479" y="3249192"/>
            <a:ext cx="0" cy="195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p:cNvCxnSpPr>
            <a:stCxn id="8" idx="2"/>
          </p:cNvCxnSpPr>
          <p:nvPr/>
        </p:nvCxnSpPr>
        <p:spPr>
          <a:xfrm flipH="1">
            <a:off x="3080478" y="4628935"/>
            <a:ext cx="1" cy="2278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angular 23"/>
          <p:cNvCxnSpPr/>
          <p:nvPr/>
        </p:nvCxnSpPr>
        <p:spPr>
          <a:xfrm>
            <a:off x="4077325" y="5418944"/>
            <a:ext cx="1948721" cy="11992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angular 25"/>
          <p:cNvCxnSpPr/>
          <p:nvPr/>
        </p:nvCxnSpPr>
        <p:spPr>
          <a:xfrm flipV="1">
            <a:off x="8199620" y="4474564"/>
            <a:ext cx="1858780" cy="106430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ector angular 39"/>
          <p:cNvCxnSpPr/>
          <p:nvPr/>
        </p:nvCxnSpPr>
        <p:spPr>
          <a:xfrm flipV="1">
            <a:off x="7704944" y="2414122"/>
            <a:ext cx="2128604" cy="37229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ector angular 44"/>
          <p:cNvCxnSpPr/>
          <p:nvPr/>
        </p:nvCxnSpPr>
        <p:spPr>
          <a:xfrm flipV="1">
            <a:off x="4077325" y="3072984"/>
            <a:ext cx="3462727" cy="2038662"/>
          </a:xfrm>
          <a:prstGeom prst="bentConnector3">
            <a:avLst>
              <a:gd name="adj1" fmla="val 83766"/>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6975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54708" y="16014"/>
            <a:ext cx="12192000" cy="6858000"/>
          </a:xfrm>
          <a:prstGeom prst="rect">
            <a:avLst/>
          </a:prstGeom>
        </p:spPr>
      </p:pic>
      <p:sp>
        <p:nvSpPr>
          <p:cNvPr id="4" name="CuadroTexto 3"/>
          <p:cNvSpPr txBox="1"/>
          <p:nvPr/>
        </p:nvSpPr>
        <p:spPr>
          <a:xfrm>
            <a:off x="4706912" y="629587"/>
            <a:ext cx="3050802" cy="800219"/>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latin typeface="Candara" panose="020E0502030303020204" pitchFamily="34" charset="0"/>
                <a:ea typeface="Tahoma" panose="020B0604030504040204" pitchFamily="34" charset="0"/>
                <a:cs typeface="Tahoma" panose="020B0604030504040204" pitchFamily="34" charset="0"/>
              </a:rPr>
              <a:t>REVOCACIÓN</a:t>
            </a:r>
          </a:p>
          <a:p>
            <a:endParaRPr lang="es-ES" dirty="0"/>
          </a:p>
        </p:txBody>
      </p:sp>
      <p:sp>
        <p:nvSpPr>
          <p:cNvPr id="7" name="CuadroTexto 6"/>
          <p:cNvSpPr txBox="1"/>
          <p:nvPr/>
        </p:nvSpPr>
        <p:spPr>
          <a:xfrm>
            <a:off x="1514007" y="1690688"/>
            <a:ext cx="9713626" cy="1754326"/>
          </a:xfrm>
          <a:prstGeom prst="rect">
            <a:avLst/>
          </a:prstGeom>
          <a:noFill/>
        </p:spPr>
        <p:txBody>
          <a:bodyPr wrap="square" rtlCol="0">
            <a:spAutoFit/>
          </a:bodyPr>
          <a:lstStyle/>
          <a:p>
            <a:pPr algn="just">
              <a:buClr>
                <a:srgbClr val="FF4D29"/>
              </a:buClr>
            </a:pPr>
            <a:r>
              <a:rPr lang="es-ES" b="1" dirty="0">
                <a:solidFill>
                  <a:schemeClr val="tx1">
                    <a:lumMod val="75000"/>
                    <a:lumOff val="25000"/>
                  </a:schemeClr>
                </a:solidFill>
                <a:latin typeface="Candara" panose="020E0502030303020204" pitchFamily="34" charset="0"/>
                <a:ea typeface="Tahoma" panose="020B0604030504040204" pitchFamily="34" charset="0"/>
                <a:cs typeface="Tahoma" panose="020B0604030504040204" pitchFamily="34" charset="0"/>
              </a:rPr>
              <a:t>Procede en contra de resoluciones definitivas emitidas por el órgano interno de control.</a:t>
            </a:r>
          </a:p>
          <a:p>
            <a:pPr marL="285750" indent="-285750" algn="just">
              <a:buClr>
                <a:srgbClr val="FF4D29"/>
              </a:buClr>
              <a:buFont typeface="Wingdings" panose="05000000000000000000" pitchFamily="2" charset="2"/>
              <a:buChar char="v"/>
            </a:pPr>
            <a:endParaRPr lang="es-ES" b="1" dirty="0">
              <a:solidFill>
                <a:schemeClr val="tx1">
                  <a:lumMod val="75000"/>
                  <a:lumOff val="25000"/>
                </a:schemeClr>
              </a:solidFill>
              <a:latin typeface="Candara" panose="020E0502030303020204" pitchFamily="34" charset="0"/>
              <a:ea typeface="Tahoma" panose="020B0604030504040204" pitchFamily="34" charset="0"/>
              <a:cs typeface="Tahoma" panose="020B0604030504040204" pitchFamily="34" charset="0"/>
            </a:endParaRPr>
          </a:p>
          <a:p>
            <a:pPr algn="just">
              <a:buClr>
                <a:srgbClr val="FF4D29"/>
              </a:buClr>
            </a:pPr>
            <a:r>
              <a:rPr lang="es-ES" b="1" dirty="0">
                <a:solidFill>
                  <a:schemeClr val="tx1">
                    <a:lumMod val="75000"/>
                    <a:lumOff val="25000"/>
                  </a:schemeClr>
                </a:solidFill>
                <a:latin typeface="Candara" panose="020E0502030303020204" pitchFamily="34" charset="0"/>
                <a:ea typeface="Tahoma" panose="020B0604030504040204" pitchFamily="34" charset="0"/>
                <a:cs typeface="Tahoma" panose="020B0604030504040204" pitchFamily="34" charset="0"/>
              </a:rPr>
              <a:t>Deberá interponerse ante la autoridad que dictó la resolución.</a:t>
            </a:r>
          </a:p>
          <a:p>
            <a:pPr marL="285750" indent="-285750" algn="just">
              <a:buClr>
                <a:srgbClr val="FF4D29"/>
              </a:buClr>
              <a:buFont typeface="Wingdings" panose="05000000000000000000" pitchFamily="2" charset="2"/>
              <a:buChar char="v"/>
            </a:pPr>
            <a:endParaRPr lang="es-ES" b="1" dirty="0">
              <a:solidFill>
                <a:schemeClr val="tx1">
                  <a:lumMod val="75000"/>
                  <a:lumOff val="25000"/>
                </a:schemeClr>
              </a:solidFill>
              <a:latin typeface="Candara" panose="020E0502030303020204" pitchFamily="34" charset="0"/>
              <a:ea typeface="Tahoma" panose="020B0604030504040204" pitchFamily="34" charset="0"/>
              <a:cs typeface="Tahoma" panose="020B0604030504040204" pitchFamily="34" charset="0"/>
            </a:endParaRPr>
          </a:p>
          <a:p>
            <a:pPr algn="just">
              <a:buClr>
                <a:srgbClr val="FF4D29"/>
              </a:buClr>
            </a:pPr>
            <a:r>
              <a:rPr lang="es-ES" b="1" u="sng" dirty="0">
                <a:solidFill>
                  <a:schemeClr val="tx1">
                    <a:lumMod val="75000"/>
                    <a:lumOff val="25000"/>
                  </a:schemeClr>
                </a:solidFill>
                <a:latin typeface="Candara" panose="020E0502030303020204" pitchFamily="34" charset="0"/>
                <a:ea typeface="Tahoma" panose="020B0604030504040204" pitchFamily="34" charset="0"/>
                <a:cs typeface="Tahoma" panose="020B0604030504040204" pitchFamily="34" charset="0"/>
              </a:rPr>
              <a:t>Termino de la interposición:</a:t>
            </a:r>
            <a:r>
              <a:rPr lang="es-ES" b="1" dirty="0">
                <a:solidFill>
                  <a:schemeClr val="tx1">
                    <a:lumMod val="75000"/>
                    <a:lumOff val="25000"/>
                  </a:schemeClr>
                </a:solidFill>
                <a:latin typeface="Candara" panose="020E0502030303020204" pitchFamily="34" charset="0"/>
                <a:ea typeface="Tahoma" panose="020B0604030504040204" pitchFamily="34" charset="0"/>
                <a:cs typeface="Tahoma" panose="020B0604030504040204" pitchFamily="34" charset="0"/>
              </a:rPr>
              <a:t> 15 días hábiles, contados a partir de que haya surtido efectos la notificación realizada al servidor publico, respecto a la resolución definitiva.</a:t>
            </a:r>
          </a:p>
        </p:txBody>
      </p:sp>
      <p:sp>
        <p:nvSpPr>
          <p:cNvPr id="9" name="CuadroTexto 8"/>
          <p:cNvSpPr txBox="1"/>
          <p:nvPr/>
        </p:nvSpPr>
        <p:spPr>
          <a:xfrm>
            <a:off x="1514008" y="3852472"/>
            <a:ext cx="9713626" cy="2308324"/>
          </a:xfrm>
          <a:prstGeom prst="rect">
            <a:avLst/>
          </a:prstGeom>
          <a:noFill/>
        </p:spPr>
        <p:txBody>
          <a:bodyPr wrap="square" rtlCol="0">
            <a:spAutoFit/>
          </a:bodyPr>
          <a:lstStyle/>
          <a:p>
            <a:pPr algn="just">
              <a:buClr>
                <a:srgbClr val="FF4D29"/>
              </a:buClr>
            </a:pPr>
            <a:r>
              <a:rPr lang="es-ES" b="1" dirty="0">
                <a:solidFill>
                  <a:schemeClr val="tx1">
                    <a:lumMod val="75000"/>
                    <a:lumOff val="25000"/>
                  </a:schemeClr>
                </a:solidFill>
                <a:latin typeface="Candara" panose="020E0502030303020204" pitchFamily="34" charset="0"/>
                <a:ea typeface="Tahoma" panose="020B0604030504040204" pitchFamily="34" charset="0"/>
                <a:cs typeface="Tahoma" panose="020B0604030504040204" pitchFamily="34" charset="0"/>
              </a:rPr>
              <a:t>La autoridad admite y deberá pronunciarse con respecto al ofrecimiento de pruebas (cuales admite y cuales desecha).</a:t>
            </a:r>
          </a:p>
          <a:p>
            <a:pPr algn="just">
              <a:buClr>
                <a:srgbClr val="FF4D29"/>
              </a:buClr>
            </a:pPr>
            <a:endParaRPr lang="es-ES" b="1" dirty="0">
              <a:solidFill>
                <a:schemeClr val="tx1">
                  <a:lumMod val="75000"/>
                  <a:lumOff val="25000"/>
                </a:schemeClr>
              </a:solidFill>
              <a:latin typeface="Candara" panose="020E0502030303020204" pitchFamily="34" charset="0"/>
              <a:ea typeface="Tahoma" panose="020B0604030504040204" pitchFamily="34" charset="0"/>
              <a:cs typeface="Tahoma" panose="020B0604030504040204" pitchFamily="34" charset="0"/>
            </a:endParaRPr>
          </a:p>
          <a:p>
            <a:pPr algn="just">
              <a:buClr>
                <a:srgbClr val="FF4D29"/>
              </a:buClr>
            </a:pPr>
            <a:r>
              <a:rPr lang="es-ES" b="1" dirty="0">
                <a:solidFill>
                  <a:schemeClr val="tx1">
                    <a:lumMod val="75000"/>
                    <a:lumOff val="25000"/>
                  </a:schemeClr>
                </a:solidFill>
                <a:latin typeface="Candara" panose="020E0502030303020204" pitchFamily="34" charset="0"/>
                <a:ea typeface="Tahoma" panose="020B0604030504040204" pitchFamily="34" charset="0"/>
                <a:cs typeface="Tahoma" panose="020B0604030504040204" pitchFamily="34" charset="0"/>
              </a:rPr>
              <a:t>La autoridad podrá prevenir al recurrente si no presenta agravios o pruebas. 3 días.</a:t>
            </a:r>
          </a:p>
          <a:p>
            <a:pPr algn="just">
              <a:buClr>
                <a:srgbClr val="FF4D29"/>
              </a:buClr>
            </a:pPr>
            <a:endParaRPr lang="es-ES" b="1" dirty="0">
              <a:solidFill>
                <a:schemeClr val="tx1">
                  <a:lumMod val="75000"/>
                  <a:lumOff val="25000"/>
                </a:schemeClr>
              </a:solidFill>
              <a:latin typeface="Candara" panose="020E0502030303020204" pitchFamily="34" charset="0"/>
              <a:ea typeface="Tahoma" panose="020B0604030504040204" pitchFamily="34" charset="0"/>
              <a:cs typeface="Tahoma" panose="020B0604030504040204" pitchFamily="34" charset="0"/>
            </a:endParaRPr>
          </a:p>
          <a:p>
            <a:pPr algn="just">
              <a:buClr>
                <a:srgbClr val="FF4D29"/>
              </a:buClr>
            </a:pPr>
            <a:r>
              <a:rPr lang="es-ES" b="1" dirty="0">
                <a:solidFill>
                  <a:schemeClr val="tx1">
                    <a:lumMod val="75000"/>
                    <a:lumOff val="25000"/>
                  </a:schemeClr>
                </a:solidFill>
                <a:latin typeface="Candara" panose="020E0502030303020204" pitchFamily="34" charset="0"/>
                <a:ea typeface="Tahoma" panose="020B0604030504040204" pitchFamily="34" charset="0"/>
                <a:cs typeface="Tahoma" panose="020B0604030504040204" pitchFamily="34" charset="0"/>
              </a:rPr>
              <a:t>Concluido el desahogo de pruebas, deberá notificar en un plazo máximo de 72 horas, que dictará resolución definitiva dentro de un plazo de 30 días.</a:t>
            </a:r>
          </a:p>
          <a:p>
            <a:endParaRPr lang="es-ES" dirty="0"/>
          </a:p>
        </p:txBody>
      </p:sp>
    </p:spTree>
    <p:extLst>
      <p:ext uri="{BB962C8B-B14F-4D97-AF65-F5344CB8AC3E}">
        <p14:creationId xmlns:p14="http://schemas.microsoft.com/office/powerpoint/2010/main" val="2976018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37070" y="0"/>
            <a:ext cx="12192000" cy="6858000"/>
          </a:xfrm>
          <a:prstGeom prst="rect">
            <a:avLst/>
          </a:prstGeom>
        </p:spPr>
      </p:pic>
      <p:sp>
        <p:nvSpPr>
          <p:cNvPr id="4" name="CuadroTexto 3"/>
          <p:cNvSpPr txBox="1"/>
          <p:nvPr/>
        </p:nvSpPr>
        <p:spPr>
          <a:xfrm>
            <a:off x="984738" y="1383323"/>
            <a:ext cx="9659816" cy="3970318"/>
          </a:xfrm>
          <a:prstGeom prst="rect">
            <a:avLst/>
          </a:prstGeom>
          <a:noFill/>
        </p:spPr>
        <p:txBody>
          <a:bodyPr wrap="square" rtlCol="0">
            <a:spAutoFit/>
          </a:bodyPr>
          <a:lstStyle/>
          <a:p>
            <a:pPr marL="67945" marR="59690" algn="just">
              <a:spcAft>
                <a:spcPts val="0"/>
              </a:spcAft>
            </a:pPr>
            <a:r>
              <a:rPr lang="es-MX" b="1" dirty="0">
                <a:latin typeface="Arial" panose="020B0604020202020204" pitchFamily="34" charset="0"/>
                <a:ea typeface="Arial" panose="020B0604020202020204" pitchFamily="34" charset="0"/>
                <a:cs typeface="Arial" panose="020B0604020202020204" pitchFamily="34" charset="0"/>
              </a:rPr>
              <a:t>LGRA</a:t>
            </a:r>
            <a:endParaRPr lang="es-ES" b="1" dirty="0">
              <a:latin typeface="Arial" panose="020B0604020202020204" pitchFamily="34" charset="0"/>
              <a:ea typeface="Arial" panose="020B0604020202020204" pitchFamily="34" charset="0"/>
              <a:cs typeface="Arial" panose="020B0604020202020204" pitchFamily="34" charset="0"/>
            </a:endParaRPr>
          </a:p>
          <a:p>
            <a:pPr marL="67945" marR="59690" algn="just">
              <a:spcAft>
                <a:spcPts val="0"/>
              </a:spcAft>
            </a:pPr>
            <a:endParaRPr lang="es-ES" b="1" dirty="0">
              <a:latin typeface="Arial" panose="020B0604020202020204" pitchFamily="34" charset="0"/>
              <a:ea typeface="Arial" panose="020B0604020202020204" pitchFamily="34" charset="0"/>
              <a:cs typeface="Arial" panose="020B0604020202020204" pitchFamily="34" charset="0"/>
            </a:endParaRPr>
          </a:p>
          <a:p>
            <a:pPr marL="67945" marR="59690" algn="just">
              <a:spcAft>
                <a:spcPts val="0"/>
              </a:spcAft>
            </a:pPr>
            <a:r>
              <a:rPr lang="es-ES" b="1" dirty="0">
                <a:latin typeface="Arial" panose="020B0604020202020204" pitchFamily="34" charset="0"/>
                <a:ea typeface="Arial" panose="020B0604020202020204" pitchFamily="34" charset="0"/>
                <a:cs typeface="Arial" panose="020B0604020202020204" pitchFamily="34" charset="0"/>
              </a:rPr>
              <a:t>Artículo 135. </a:t>
            </a:r>
            <a:r>
              <a:rPr lang="es-ES" dirty="0">
                <a:latin typeface="Arial" panose="020B0604020202020204" pitchFamily="34" charset="0"/>
                <a:ea typeface="Arial" panose="020B0604020202020204" pitchFamily="34" charset="0"/>
                <a:cs typeface="Arial" panose="020B0604020202020204" pitchFamily="34" charset="0"/>
              </a:rPr>
              <a:t>Toda persona </a:t>
            </a:r>
            <a:r>
              <a:rPr lang="es-ES" b="1" dirty="0">
                <a:latin typeface="Arial" panose="020B0604020202020204" pitchFamily="34" charset="0"/>
                <a:ea typeface="Arial" panose="020B0604020202020204" pitchFamily="34" charset="0"/>
                <a:cs typeface="Arial" panose="020B0604020202020204" pitchFamily="34" charset="0"/>
              </a:rPr>
              <a:t>señalada como </a:t>
            </a:r>
            <a:r>
              <a:rPr lang="es-ES" b="1" i="1" dirty="0">
                <a:latin typeface="Arial" panose="020B0604020202020204" pitchFamily="34" charset="0"/>
                <a:ea typeface="Arial" panose="020B0604020202020204" pitchFamily="34" charset="0"/>
                <a:cs typeface="Arial" panose="020B0604020202020204" pitchFamily="34" charset="0"/>
              </a:rPr>
              <a:t>(debería ser presunta) </a:t>
            </a:r>
            <a:r>
              <a:rPr lang="es-ES" b="1" dirty="0">
                <a:latin typeface="Arial" panose="020B0604020202020204" pitchFamily="34" charset="0"/>
                <a:ea typeface="Arial" panose="020B0604020202020204" pitchFamily="34" charset="0"/>
                <a:cs typeface="Arial" panose="020B0604020202020204" pitchFamily="34" charset="0"/>
              </a:rPr>
              <a:t>responsable de una falta administrativa tiene derecho a que se presuma su inocencia hasta que no se demuestre, más allá de toda duda razonable, su culpabilidad. </a:t>
            </a:r>
            <a:r>
              <a:rPr lang="es-ES" dirty="0">
                <a:latin typeface="Arial" panose="020B0604020202020204" pitchFamily="34" charset="0"/>
                <a:ea typeface="Arial" panose="020B0604020202020204" pitchFamily="34" charset="0"/>
                <a:cs typeface="Arial" panose="020B0604020202020204" pitchFamily="34" charset="0"/>
              </a:rPr>
              <a:t>Las autoridades </a:t>
            </a:r>
            <a:r>
              <a:rPr lang="es-ES" b="1" u="sng" dirty="0">
                <a:latin typeface="Arial" panose="020B0604020202020204" pitchFamily="34" charset="0"/>
                <a:ea typeface="Arial" panose="020B0604020202020204" pitchFamily="34" charset="0"/>
                <a:cs typeface="Arial" panose="020B0604020202020204" pitchFamily="34" charset="0"/>
              </a:rPr>
              <a:t>investigadoras</a:t>
            </a:r>
            <a:r>
              <a:rPr lang="es-ES" b="1" dirty="0">
                <a:latin typeface="Arial" panose="020B0604020202020204" pitchFamily="34" charset="0"/>
                <a:ea typeface="Arial" panose="020B0604020202020204" pitchFamily="34" charset="0"/>
                <a:cs typeface="Arial" panose="020B0604020202020204" pitchFamily="34" charset="0"/>
              </a:rPr>
              <a:t> tendrán la carga de la prueba para demostrar la veracidad sobre los hechos que demuestren la existencia de tales faltas</a:t>
            </a:r>
            <a:r>
              <a:rPr lang="es-ES" dirty="0">
                <a:latin typeface="Arial" panose="020B0604020202020204" pitchFamily="34" charset="0"/>
                <a:ea typeface="Arial" panose="020B0604020202020204" pitchFamily="34" charset="0"/>
                <a:cs typeface="Arial" panose="020B0604020202020204" pitchFamily="34" charset="0"/>
              </a:rPr>
              <a:t>, así como </a:t>
            </a:r>
            <a:r>
              <a:rPr lang="es-ES" b="1" dirty="0">
                <a:latin typeface="Arial" panose="020B0604020202020204" pitchFamily="34" charset="0"/>
                <a:ea typeface="Arial" panose="020B0604020202020204" pitchFamily="34" charset="0"/>
                <a:cs typeface="Arial" panose="020B0604020202020204" pitchFamily="34" charset="0"/>
              </a:rPr>
              <a:t>la responsabilidad </a:t>
            </a:r>
            <a:r>
              <a:rPr lang="es-ES" b="1" i="1" dirty="0">
                <a:latin typeface="Arial" panose="020B0604020202020204" pitchFamily="34" charset="0"/>
                <a:ea typeface="Arial" panose="020B0604020202020204" pitchFamily="34" charset="0"/>
                <a:cs typeface="Arial" panose="020B0604020202020204" pitchFamily="34" charset="0"/>
              </a:rPr>
              <a:t>(Error, es la resolutora) </a:t>
            </a:r>
            <a:r>
              <a:rPr lang="es-ES" dirty="0">
                <a:latin typeface="Arial" panose="020B0604020202020204" pitchFamily="34" charset="0"/>
                <a:ea typeface="Arial" panose="020B0604020202020204" pitchFamily="34" charset="0"/>
                <a:cs typeface="Arial" panose="020B0604020202020204" pitchFamily="34" charset="0"/>
              </a:rPr>
              <a:t>de aquellos a quienes se imputen las</a:t>
            </a:r>
            <a:r>
              <a:rPr lang="es-ES" spc="-5" dirty="0">
                <a:latin typeface="Arial" panose="020B0604020202020204" pitchFamily="34" charset="0"/>
                <a:ea typeface="Arial" panose="020B0604020202020204" pitchFamily="34" charset="0"/>
                <a:cs typeface="Arial" panose="020B0604020202020204" pitchFamily="34" charset="0"/>
              </a:rPr>
              <a:t> </a:t>
            </a:r>
            <a:r>
              <a:rPr lang="es-ES" dirty="0">
                <a:latin typeface="Arial" panose="020B0604020202020204" pitchFamily="34" charset="0"/>
                <a:ea typeface="Arial" panose="020B0604020202020204" pitchFamily="34" charset="0"/>
                <a:cs typeface="Arial" panose="020B0604020202020204" pitchFamily="34" charset="0"/>
              </a:rPr>
              <a:t>mismas.</a:t>
            </a:r>
          </a:p>
          <a:p>
            <a:pPr marL="67945">
              <a:spcBef>
                <a:spcPts val="5"/>
              </a:spcBef>
            </a:pPr>
            <a:r>
              <a:rPr lang="es-ES" dirty="0">
                <a:latin typeface="Arial" panose="020B0604020202020204" pitchFamily="34" charset="0"/>
                <a:ea typeface="Arial" panose="020B0604020202020204" pitchFamily="34" charset="0"/>
                <a:cs typeface="Arial" panose="020B0604020202020204" pitchFamily="34" charset="0"/>
              </a:rPr>
              <a:t> </a:t>
            </a:r>
          </a:p>
          <a:p>
            <a:pPr marL="67945" marR="59690" algn="just">
              <a:spcAft>
                <a:spcPts val="0"/>
              </a:spcAft>
            </a:pPr>
            <a:r>
              <a:rPr lang="es-ES" dirty="0">
                <a:latin typeface="Arial" panose="020B0604020202020204" pitchFamily="34" charset="0"/>
                <a:ea typeface="Arial" panose="020B0604020202020204" pitchFamily="34" charset="0"/>
                <a:cs typeface="Arial" panose="020B0604020202020204" pitchFamily="34" charset="0"/>
              </a:rPr>
              <a:t>Quienes sean señalados como presuntos responsables de una falta administrativa </a:t>
            </a:r>
            <a:r>
              <a:rPr lang="es-ES" b="1" dirty="0">
                <a:latin typeface="Arial" panose="020B0604020202020204" pitchFamily="34" charset="0"/>
                <a:ea typeface="Arial" panose="020B0604020202020204" pitchFamily="34" charset="0"/>
                <a:cs typeface="Arial" panose="020B0604020202020204" pitchFamily="34" charset="0"/>
              </a:rPr>
              <a:t>no estarán obligados a confesar su responsabilidad, ni a declarar en su contra, por lo que su silencio no deberá ser considerado como prueba o indicio de su responsabilidad en la comisión de los hechos que se le imputan.</a:t>
            </a:r>
            <a:endParaRPr lang="es-ES" b="1" dirty="0">
              <a:latin typeface="Arial" panose="020B060402020202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35424889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594360" y="713232"/>
            <a:ext cx="10945368" cy="5601533"/>
          </a:xfrm>
          <a:prstGeom prst="rect">
            <a:avLst/>
          </a:prstGeom>
          <a:noFill/>
        </p:spPr>
        <p:txBody>
          <a:bodyPr wrap="square" rtlCol="0">
            <a:spAutoFit/>
          </a:bodyPr>
          <a:lstStyle/>
          <a:p>
            <a:pPr algn="just"/>
            <a:r>
              <a:rPr lang="es-ES" sz="1700" b="1" dirty="0">
                <a:latin typeface="Arial" panose="020B0604020202020204" pitchFamily="34" charset="0"/>
                <a:cs typeface="Arial" panose="020B0604020202020204" pitchFamily="34" charset="0"/>
              </a:rPr>
              <a:t>Artículo 212. La interposición del recurso suspenderá la ejecución de la resolución recurrida, si concurren los siguientes requisitos:</a:t>
            </a:r>
          </a:p>
          <a:p>
            <a:pPr algn="just"/>
            <a:endParaRPr lang="es-ES" sz="1700" b="1" dirty="0">
              <a:latin typeface="Arial" panose="020B0604020202020204" pitchFamily="34" charset="0"/>
              <a:cs typeface="Arial" panose="020B0604020202020204" pitchFamily="34" charset="0"/>
            </a:endParaRPr>
          </a:p>
          <a:p>
            <a:pPr algn="just"/>
            <a:r>
              <a:rPr lang="es-ES" sz="1700" b="1" dirty="0">
                <a:latin typeface="Arial" panose="020B0604020202020204" pitchFamily="34" charset="0"/>
                <a:cs typeface="Arial" panose="020B0604020202020204" pitchFamily="34" charset="0"/>
              </a:rPr>
              <a:t>I.	Que la solicite el recurrente, y</a:t>
            </a:r>
          </a:p>
          <a:p>
            <a:pPr algn="just"/>
            <a:endParaRPr lang="es-ES" sz="1700" b="1" dirty="0">
              <a:latin typeface="Arial" panose="020B0604020202020204" pitchFamily="34" charset="0"/>
              <a:cs typeface="Arial" panose="020B0604020202020204" pitchFamily="34" charset="0"/>
            </a:endParaRPr>
          </a:p>
          <a:p>
            <a:pPr marL="400050" indent="-400050" algn="just">
              <a:buAutoNum type="romanUcPeriod" startAt="2"/>
            </a:pPr>
            <a:r>
              <a:rPr lang="es-ES" sz="1700" b="1" dirty="0">
                <a:latin typeface="Arial" panose="020B0604020202020204" pitchFamily="34" charset="0"/>
                <a:cs typeface="Arial" panose="020B0604020202020204" pitchFamily="34" charset="0"/>
              </a:rPr>
              <a:t>Que no se siga perjuicio al interés social ni se contravengan disposiciones de orden público.</a:t>
            </a:r>
          </a:p>
          <a:p>
            <a:pPr algn="just"/>
            <a:endParaRPr lang="es-MX" sz="1700" b="1" dirty="0">
              <a:latin typeface="Arial" panose="020B0604020202020204" pitchFamily="34" charset="0"/>
              <a:cs typeface="Arial" panose="020B0604020202020204" pitchFamily="34" charset="0"/>
            </a:endParaRPr>
          </a:p>
          <a:p>
            <a:pPr algn="just"/>
            <a:r>
              <a:rPr lang="es-ES" sz="1700" b="1" dirty="0">
                <a:latin typeface="Arial" panose="020B0604020202020204" pitchFamily="34" charset="0"/>
                <a:cs typeface="Arial" panose="020B0604020202020204" pitchFamily="34" charset="0"/>
              </a:rPr>
              <a:t>Novena Época, Registro: 197418, Tribunales Colegiados de Circuito, </a:t>
            </a:r>
            <a:r>
              <a:rPr lang="es-ES" sz="1700" b="1" u="sng" dirty="0">
                <a:latin typeface="Arial" panose="020B0604020202020204" pitchFamily="34" charset="0"/>
                <a:cs typeface="Arial" panose="020B0604020202020204" pitchFamily="34" charset="0"/>
              </a:rPr>
              <a:t>Jurisprudencia,  S</a:t>
            </a:r>
            <a:r>
              <a:rPr lang="es-ES" sz="1700" b="1" dirty="0">
                <a:latin typeface="Arial" panose="020B0604020202020204" pitchFamily="34" charset="0"/>
                <a:cs typeface="Arial" panose="020B0604020202020204" pitchFamily="34" charset="0"/>
              </a:rPr>
              <a:t>emanario Judicial de la Federación y su Gaceta </a:t>
            </a:r>
          </a:p>
          <a:p>
            <a:pPr algn="just"/>
            <a:r>
              <a:rPr lang="es-ES" sz="1700" b="1" dirty="0">
                <a:latin typeface="Arial" panose="020B0604020202020204" pitchFamily="34" charset="0"/>
                <a:cs typeface="Arial" panose="020B0604020202020204" pitchFamily="34" charset="0"/>
              </a:rPr>
              <a:t>Tomo VI, Noviembre de 1997, Materia Administrativa, Tesis: I.3o.A. J/27,  Página: 449 </a:t>
            </a:r>
          </a:p>
          <a:p>
            <a:pPr algn="just"/>
            <a:endParaRPr lang="es-ES" sz="1700" b="1" dirty="0">
              <a:latin typeface="Arial" panose="020B0604020202020204" pitchFamily="34" charset="0"/>
              <a:cs typeface="Arial" panose="020B0604020202020204" pitchFamily="34" charset="0"/>
            </a:endParaRPr>
          </a:p>
          <a:p>
            <a:pPr algn="just"/>
            <a:r>
              <a:rPr lang="es-ES" sz="1700" b="1" dirty="0">
                <a:latin typeface="Arial" panose="020B0604020202020204" pitchFamily="34" charset="0"/>
                <a:cs typeface="Arial" panose="020B0604020202020204" pitchFamily="34" charset="0"/>
              </a:rPr>
              <a:t>SERVIDORES PÚBLICOS, ORDEN DE BAJA DE LOS. SUSPENSIÓN IMPROCEDENTE. Cuando se reclaman en el juicio constitucional los efectos y consecuencias de la orden de baja dictada en contra de un servidor público, es improcedente conceder la suspensión, ya que no se satisface el requisito exigido por el artículo 124, fracción II, de la Ley de Amparo, puesto que la sociedad está interesada en el cumplimiento de los actos de tal naturaleza, que tienden directa o indirectamente al debido desempeño de la función pública como actividad del Estado, independientemente del perjuicio que resientan los interesados, porque, en todo caso, es mayor el que </a:t>
            </a:r>
            <a:r>
              <a:rPr lang="es-ES" sz="1700" b="1" dirty="0" err="1">
                <a:latin typeface="Arial" panose="020B0604020202020204" pitchFamily="34" charset="0"/>
                <a:cs typeface="Arial" panose="020B0604020202020204" pitchFamily="34" charset="0"/>
              </a:rPr>
              <a:t>resintiría</a:t>
            </a:r>
            <a:r>
              <a:rPr lang="es-ES" sz="1700" b="1" dirty="0">
                <a:latin typeface="Arial" panose="020B0604020202020204" pitchFamily="34" charset="0"/>
                <a:cs typeface="Arial" panose="020B0604020202020204" pitchFamily="34" charset="0"/>
              </a:rPr>
              <a:t> el interés general con la concesión de la medida suspensiva. TERCER TRIBUNAL COLEGIADO EN MATERIA ADMINISTRATIVA DEL PRIMER CIRCUITO</a:t>
            </a:r>
            <a:endParaRPr lang="es-ES" sz="1700" dirty="0">
              <a:latin typeface="Arial" panose="020B060402020202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4619475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6" name="CuadroTexto 5"/>
          <p:cNvSpPr txBox="1"/>
          <p:nvPr/>
        </p:nvSpPr>
        <p:spPr>
          <a:xfrm>
            <a:off x="731520" y="2121408"/>
            <a:ext cx="10808208" cy="3970318"/>
          </a:xfrm>
          <a:prstGeom prst="rect">
            <a:avLst/>
          </a:prstGeom>
          <a:noFill/>
        </p:spPr>
        <p:txBody>
          <a:bodyPr wrap="square" rtlCol="0">
            <a:spAutoFit/>
          </a:bodyPr>
          <a:lstStyle/>
          <a:p>
            <a:pPr algn="just">
              <a:buClr>
                <a:srgbClr val="FF4D29"/>
              </a:buClr>
            </a:pPr>
            <a:r>
              <a:rPr lang="es-ES" b="1" dirty="0">
                <a:solidFill>
                  <a:schemeClr val="tx1">
                    <a:lumMod val="75000"/>
                    <a:lumOff val="25000"/>
                  </a:schemeClr>
                </a:solidFill>
                <a:latin typeface="Arial" panose="020B0604020202020204" pitchFamily="34" charset="0"/>
                <a:ea typeface="Tahoma" panose="020B0604030504040204" pitchFamily="34" charset="0"/>
                <a:cs typeface="Arial" panose="020B0604020202020204" pitchFamily="34" charset="0"/>
              </a:rPr>
              <a:t>Procede contra resoluciones intermedias de la autoridad sustanciadora o resolutora.</a:t>
            </a:r>
          </a:p>
          <a:p>
            <a:pPr algn="just">
              <a:buClr>
                <a:srgbClr val="FF4D29"/>
              </a:buClr>
            </a:pPr>
            <a:endParaRPr lang="es-ES" b="1" dirty="0">
              <a:solidFill>
                <a:schemeClr val="tx1">
                  <a:lumMod val="75000"/>
                  <a:lumOff val="25000"/>
                </a:schemeClr>
              </a:solidFill>
              <a:latin typeface="Arial" panose="020B0604020202020204" pitchFamily="34" charset="0"/>
              <a:ea typeface="Tahoma" panose="020B0604030504040204" pitchFamily="34" charset="0"/>
              <a:cs typeface="Arial" panose="020B0604020202020204" pitchFamily="34" charset="0"/>
            </a:endParaRPr>
          </a:p>
          <a:p>
            <a:pPr algn="just">
              <a:buClr>
                <a:srgbClr val="FF4D29"/>
              </a:buClr>
            </a:pPr>
            <a:r>
              <a:rPr lang="es-ES" b="1" dirty="0">
                <a:solidFill>
                  <a:schemeClr val="tx1">
                    <a:lumMod val="75000"/>
                    <a:lumOff val="25000"/>
                  </a:schemeClr>
                </a:solidFill>
                <a:latin typeface="Arial" panose="020B0604020202020204" pitchFamily="34" charset="0"/>
                <a:ea typeface="Tahoma" panose="020B0604030504040204" pitchFamily="34" charset="0"/>
                <a:cs typeface="Arial" panose="020B0604020202020204" pitchFamily="34" charset="0"/>
              </a:rPr>
              <a:t>Se interpone ante la autoridad resolutora, en contra de las resoluciones que:</a:t>
            </a:r>
          </a:p>
          <a:p>
            <a:pPr algn="just">
              <a:buClr>
                <a:srgbClr val="FF4D29"/>
              </a:buClr>
            </a:pPr>
            <a:endParaRPr lang="es-ES" b="1" dirty="0">
              <a:solidFill>
                <a:schemeClr val="tx1">
                  <a:lumMod val="75000"/>
                  <a:lumOff val="25000"/>
                </a:schemeClr>
              </a:solidFill>
              <a:latin typeface="Arial" panose="020B0604020202020204" pitchFamily="34" charset="0"/>
              <a:ea typeface="Tahoma" panose="020B0604030504040204" pitchFamily="34" charset="0"/>
              <a:cs typeface="Arial" panose="020B0604020202020204" pitchFamily="34" charset="0"/>
            </a:endParaRPr>
          </a:p>
          <a:p>
            <a:pPr algn="just">
              <a:buClr>
                <a:srgbClr val="FF4D29"/>
              </a:buClr>
            </a:pPr>
            <a:r>
              <a:rPr lang="es-MX" b="1" dirty="0">
                <a:solidFill>
                  <a:schemeClr val="tx1">
                    <a:lumMod val="75000"/>
                    <a:lumOff val="25000"/>
                  </a:schemeClr>
                </a:solidFill>
                <a:latin typeface="Arial" panose="020B0604020202020204" pitchFamily="34" charset="0"/>
                <a:ea typeface="Tahoma" panose="020B0604030504040204" pitchFamily="34" charset="0"/>
                <a:cs typeface="Arial" panose="020B0604020202020204" pitchFamily="34" charset="0"/>
              </a:rPr>
              <a:t>Admitan, desechen o tengan por no presentado el informe de presunta responsabilidad administrativa.</a:t>
            </a:r>
          </a:p>
          <a:p>
            <a:pPr algn="just">
              <a:buClr>
                <a:srgbClr val="FF4D29"/>
              </a:buClr>
            </a:pPr>
            <a:r>
              <a:rPr lang="es-MX" b="1" dirty="0">
                <a:solidFill>
                  <a:schemeClr val="tx1">
                    <a:lumMod val="75000"/>
                    <a:lumOff val="25000"/>
                  </a:schemeClr>
                </a:solidFill>
                <a:latin typeface="Arial" panose="020B0604020202020204" pitchFamily="34" charset="0"/>
                <a:ea typeface="Tahoma" panose="020B0604030504040204" pitchFamily="34" charset="0"/>
                <a:cs typeface="Arial" panose="020B0604020202020204" pitchFamily="34" charset="0"/>
              </a:rPr>
              <a:t>Admitan, desechen o tengan por no presentada la contestación;</a:t>
            </a:r>
          </a:p>
          <a:p>
            <a:pPr algn="just">
              <a:buClr>
                <a:srgbClr val="FF4D29"/>
              </a:buClr>
            </a:pPr>
            <a:r>
              <a:rPr lang="es-MX" b="1" dirty="0">
                <a:solidFill>
                  <a:schemeClr val="tx1">
                    <a:lumMod val="75000"/>
                    <a:lumOff val="25000"/>
                  </a:schemeClr>
                </a:solidFill>
                <a:latin typeface="Arial" panose="020B0604020202020204" pitchFamily="34" charset="0"/>
                <a:ea typeface="Tahoma" panose="020B0604030504040204" pitchFamily="34" charset="0"/>
                <a:cs typeface="Arial" panose="020B0604020202020204" pitchFamily="34" charset="0"/>
              </a:rPr>
              <a:t>Admitan, desechen o tengan por no presentada alguna prueba; </a:t>
            </a:r>
          </a:p>
          <a:p>
            <a:pPr algn="just">
              <a:buClr>
                <a:srgbClr val="FF4D29"/>
              </a:buClr>
            </a:pPr>
            <a:r>
              <a:rPr lang="es-MX" b="1" dirty="0">
                <a:solidFill>
                  <a:schemeClr val="tx1">
                    <a:lumMod val="75000"/>
                    <a:lumOff val="25000"/>
                  </a:schemeClr>
                </a:solidFill>
                <a:latin typeface="Arial" panose="020B0604020202020204" pitchFamily="34" charset="0"/>
                <a:ea typeface="Tahoma" panose="020B0604030504040204" pitchFamily="34" charset="0"/>
                <a:cs typeface="Arial" panose="020B0604020202020204" pitchFamily="34" charset="0"/>
              </a:rPr>
              <a:t>Las que decreten o nieguen el sobreseimiento del procedimiento de responsabilidad administrativa antes del cierre de instrucción; </a:t>
            </a:r>
          </a:p>
          <a:p>
            <a:pPr algn="just">
              <a:buClr>
                <a:srgbClr val="FF4D29"/>
              </a:buClr>
            </a:pPr>
            <a:r>
              <a:rPr lang="es-MX" b="1" dirty="0">
                <a:solidFill>
                  <a:schemeClr val="tx1">
                    <a:lumMod val="75000"/>
                    <a:lumOff val="25000"/>
                  </a:schemeClr>
                </a:solidFill>
                <a:latin typeface="Arial" panose="020B0604020202020204" pitchFamily="34" charset="0"/>
                <a:ea typeface="Tahoma" panose="020B0604030504040204" pitchFamily="34" charset="0"/>
                <a:cs typeface="Arial" panose="020B0604020202020204" pitchFamily="34" charset="0"/>
              </a:rPr>
              <a:t> -admitan o rechacen la intervención del tercero interesado</a:t>
            </a:r>
          </a:p>
          <a:p>
            <a:pPr marL="3235325" algn="just">
              <a:buClr>
                <a:srgbClr val="FF4D29"/>
              </a:buClr>
            </a:pPr>
            <a:endParaRPr lang="es-MX" b="1" dirty="0">
              <a:solidFill>
                <a:schemeClr val="tx1">
                  <a:lumMod val="75000"/>
                  <a:lumOff val="25000"/>
                </a:schemeClr>
              </a:solidFill>
              <a:latin typeface="Arial" panose="020B0604020202020204" pitchFamily="34" charset="0"/>
              <a:ea typeface="Tahoma" panose="020B0604030504040204" pitchFamily="34" charset="0"/>
              <a:cs typeface="Arial" panose="020B0604020202020204" pitchFamily="34" charset="0"/>
            </a:endParaRPr>
          </a:p>
          <a:p>
            <a:pPr marL="3235325" algn="just">
              <a:buClr>
                <a:srgbClr val="FF4D29"/>
              </a:buClr>
            </a:pPr>
            <a:r>
              <a:rPr lang="es-MX" b="1" dirty="0">
                <a:solidFill>
                  <a:schemeClr val="tx1">
                    <a:lumMod val="75000"/>
                    <a:lumOff val="25000"/>
                  </a:schemeClr>
                </a:solidFill>
                <a:latin typeface="Arial" panose="020B0604020202020204" pitchFamily="34" charset="0"/>
                <a:ea typeface="Tahoma" panose="020B0604030504040204" pitchFamily="34" charset="0"/>
                <a:cs typeface="Arial" panose="020B0604020202020204" pitchFamily="34" charset="0"/>
              </a:rPr>
              <a:t>En contra de la resolución del recurso no procede impugnación</a:t>
            </a:r>
            <a:endParaRPr lang="es-ES" b="1" dirty="0">
              <a:solidFill>
                <a:schemeClr val="tx1">
                  <a:lumMod val="75000"/>
                  <a:lumOff val="25000"/>
                </a:schemeClr>
              </a:solidFill>
              <a:latin typeface="Arial" panose="020B0604020202020204" pitchFamily="34" charset="0"/>
              <a:ea typeface="Tahoma" panose="020B0604030504040204" pitchFamily="34" charset="0"/>
              <a:cs typeface="Arial" panose="020B0604020202020204" pitchFamily="34" charset="0"/>
            </a:endParaRPr>
          </a:p>
          <a:p>
            <a:endParaRPr lang="es-ES" dirty="0"/>
          </a:p>
        </p:txBody>
      </p:sp>
      <p:sp>
        <p:nvSpPr>
          <p:cNvPr id="8" name="CuadroTexto 7"/>
          <p:cNvSpPr txBox="1"/>
          <p:nvPr/>
        </p:nvSpPr>
        <p:spPr>
          <a:xfrm>
            <a:off x="1837944" y="813816"/>
            <a:ext cx="6446520"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latin typeface="Candara" panose="020E0502030303020204" pitchFamily="34" charset="0"/>
                <a:ea typeface="Tahoma" panose="020B0604030504040204" pitchFamily="34" charset="0"/>
                <a:cs typeface="Tahoma" panose="020B0604030504040204" pitchFamily="34" charset="0"/>
              </a:rPr>
              <a:t>RECLAMACIÓN</a:t>
            </a:r>
          </a:p>
          <a:p>
            <a:pPr algn="ctr"/>
            <a:endParaRPr lang="es-ES" dirty="0"/>
          </a:p>
        </p:txBody>
      </p:sp>
    </p:spTree>
    <p:extLst>
      <p:ext uri="{BB962C8B-B14F-4D97-AF65-F5344CB8AC3E}">
        <p14:creationId xmlns:p14="http://schemas.microsoft.com/office/powerpoint/2010/main" val="32967365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3147934" y="1825625"/>
            <a:ext cx="184731" cy="369332"/>
          </a:xfrm>
          <a:prstGeom prst="rect">
            <a:avLst/>
          </a:prstGeom>
          <a:noFill/>
        </p:spPr>
        <p:txBody>
          <a:bodyPr wrap="none" rtlCol="0">
            <a:spAutoFit/>
          </a:bodyPr>
          <a:lstStyle/>
          <a:p>
            <a:endParaRPr lang="es-ES" dirty="0"/>
          </a:p>
        </p:txBody>
      </p:sp>
      <p:sp>
        <p:nvSpPr>
          <p:cNvPr id="6" name="CuadroTexto 5"/>
          <p:cNvSpPr txBox="1"/>
          <p:nvPr/>
        </p:nvSpPr>
        <p:spPr>
          <a:xfrm>
            <a:off x="382954" y="1422399"/>
            <a:ext cx="11410461" cy="4100290"/>
          </a:xfrm>
          <a:prstGeom prst="rect">
            <a:avLst/>
          </a:prstGeom>
          <a:noFill/>
        </p:spPr>
        <p:txBody>
          <a:bodyPr wrap="square" rtlCol="0">
            <a:spAutoFit/>
          </a:bodyPr>
          <a:lstStyle/>
          <a:p>
            <a:pPr lvl="0">
              <a:lnSpc>
                <a:spcPct val="107000"/>
              </a:lnSpc>
              <a:spcAft>
                <a:spcPts val="800"/>
              </a:spcAft>
            </a:pPr>
            <a:r>
              <a:rPr lang="es-ES" sz="1200" b="1" dirty="0">
                <a:latin typeface="Candara" panose="020E0502030303020204" pitchFamily="34" charset="0"/>
                <a:ea typeface="Calibri" panose="020F0502020204030204" pitchFamily="34" charset="0"/>
                <a:cs typeface="Times New Roman" panose="02020603050405020304" pitchFamily="18" charset="0"/>
              </a:rPr>
              <a:t>Décima Época, Registro: 2020830, Tribunales Colegiados de Circuito, Tesis Aislada, Gaceta del Semanario Judicial de la Federación, Libro 71, Octubre de 2019, Tomo IV, Materia Administrativa, Tesis: I.20o.A.32 A (10a.), Página: 3477 </a:t>
            </a:r>
          </a:p>
          <a:p>
            <a:pPr lvl="0">
              <a:lnSpc>
                <a:spcPct val="107000"/>
              </a:lnSpc>
              <a:spcAft>
                <a:spcPts val="800"/>
              </a:spcAft>
            </a:pPr>
            <a:r>
              <a:rPr lang="es-ES" sz="1200" b="1" dirty="0">
                <a:latin typeface="Candara" panose="020E0502030303020204" pitchFamily="34" charset="0"/>
                <a:ea typeface="Calibri" panose="020F0502020204030204" pitchFamily="34" charset="0"/>
                <a:cs typeface="Times New Roman" panose="02020603050405020304" pitchFamily="18" charset="0"/>
              </a:rPr>
              <a:t> </a:t>
            </a:r>
          </a:p>
          <a:p>
            <a:pPr lvl="0" algn="just">
              <a:lnSpc>
                <a:spcPct val="107000"/>
              </a:lnSpc>
              <a:spcAft>
                <a:spcPts val="800"/>
              </a:spcAft>
            </a:pPr>
            <a:r>
              <a:rPr lang="es-ES" sz="1200" b="1" dirty="0">
                <a:latin typeface="Candara" panose="020E0502030303020204" pitchFamily="34" charset="0"/>
                <a:ea typeface="Calibri" panose="020F0502020204030204" pitchFamily="34" charset="0"/>
                <a:cs typeface="Times New Roman" panose="02020603050405020304" pitchFamily="18" charset="0"/>
              </a:rPr>
              <a:t>COMPETENCIA PARA CONOCER DEL RECURSO DE RECLAMACIÓN PREVISTO EN EL ARTÍCULO 214 DE LA LEY GENERAL DE RESPONSABILIDADES ADMINISTRATIVAS. CORRESPONDE A LA AUTORIDAD SUSTANCIADORA O RESOLUTORA QUE EMITIÓ EL AUTO RECURRIDO. El precepto citado asigna dos soluciones contrapuestas a un mismo supuesto, pues en términos de su párrafo segundo, corresponde al "tribunal" resolver el recurso de reclamación, mientras que conforme a su párrafo tercero, la competencia para conocer ese medio de defensa recae en la autoridad "substanciadora o resolutora" que dictó el auto impugnado. Sin embargo, la circunstancia mencionada es inaceptable, de acuerdo con el postulado del legislador racional, conforme al cual, la labor de éste tiene una pretensión de coherencia que obliga a excluir los significados que no sean compatibles con el sistema en el que está inmersa la disposición de que se trate. En estas condiciones, acorde con el sistema impugnativo del recurso de reclamación, que se introdujo en el procedimiento legislativo que dio origen al artículo 214 mencionado, se concluye que </a:t>
            </a:r>
            <a:r>
              <a:rPr lang="es-ES" sz="1200" b="1" u="sng" dirty="0">
                <a:latin typeface="Candara" panose="020E0502030303020204" pitchFamily="34" charset="0"/>
                <a:ea typeface="Calibri" panose="020F0502020204030204" pitchFamily="34" charset="0"/>
                <a:cs typeface="Times New Roman" panose="02020603050405020304" pitchFamily="18" charset="0"/>
              </a:rPr>
              <a:t>su conocimiento corresponde a la autoridad sustanciadora o resolutora que emitió el auto recurrido.</a:t>
            </a:r>
          </a:p>
          <a:p>
            <a:pPr lvl="0">
              <a:lnSpc>
                <a:spcPct val="107000"/>
              </a:lnSpc>
              <a:spcAft>
                <a:spcPts val="800"/>
              </a:spcAft>
            </a:pPr>
            <a:r>
              <a:rPr lang="es-ES" sz="1200" b="1" dirty="0">
                <a:latin typeface="Candara" panose="020E0502030303020204" pitchFamily="34" charset="0"/>
                <a:ea typeface="Calibri" panose="020F0502020204030204" pitchFamily="34" charset="0"/>
                <a:cs typeface="Times New Roman" panose="02020603050405020304" pitchFamily="18" charset="0"/>
              </a:rPr>
              <a:t> VIGÉSIMO TRIBUNAL COLEGIADO EN MATERIA ADMINISTRATIVA DEL PRIMER CIRCUITO.</a:t>
            </a:r>
          </a:p>
          <a:p>
            <a:pPr lvl="0">
              <a:lnSpc>
                <a:spcPct val="107000"/>
              </a:lnSpc>
              <a:spcAft>
                <a:spcPts val="800"/>
              </a:spcAft>
            </a:pPr>
            <a:r>
              <a:rPr lang="es-ES" sz="1200" b="1" dirty="0">
                <a:latin typeface="Candara" panose="020E0502030303020204" pitchFamily="34" charset="0"/>
                <a:ea typeface="Calibri" panose="020F0502020204030204" pitchFamily="34" charset="0"/>
                <a:cs typeface="Times New Roman" panose="02020603050405020304" pitchFamily="18" charset="0"/>
              </a:rPr>
              <a:t> </a:t>
            </a:r>
          </a:p>
          <a:p>
            <a:pPr lvl="0" algn="just">
              <a:lnSpc>
                <a:spcPct val="107000"/>
              </a:lnSpc>
              <a:spcAft>
                <a:spcPts val="800"/>
              </a:spcAft>
            </a:pPr>
            <a:r>
              <a:rPr lang="es-ES" sz="1200" b="1" dirty="0">
                <a:latin typeface="Candara" panose="020E0502030303020204" pitchFamily="34" charset="0"/>
                <a:ea typeface="Calibri" panose="020F0502020204030204" pitchFamily="34" charset="0"/>
                <a:cs typeface="Times New Roman" panose="02020603050405020304" pitchFamily="18" charset="0"/>
              </a:rPr>
              <a:t>Conflicto competencial 37/2019. Suscitado entre el Órgano Interno de Control en el Centro de Capacitación Cinematográfica, A.C. y la Décimo Tercera Sala Regional Metropolitana y Auxiliar en Materia de Responsabilidades Administrativas Graves del Tribunal Federal de Justicia Administrativa. 15 de agosto de 2019. Unanimidad de votos. Ponente: Ma. Gabriela </a:t>
            </a:r>
            <a:r>
              <a:rPr lang="es-ES" sz="1200" b="1" dirty="0" err="1">
                <a:latin typeface="Candara" panose="020E0502030303020204" pitchFamily="34" charset="0"/>
                <a:ea typeface="Calibri" panose="020F0502020204030204" pitchFamily="34" charset="0"/>
                <a:cs typeface="Times New Roman" panose="02020603050405020304" pitchFamily="18" charset="0"/>
              </a:rPr>
              <a:t>Rolón</a:t>
            </a:r>
            <a:r>
              <a:rPr lang="es-ES" sz="1200" b="1" dirty="0">
                <a:latin typeface="Candara" panose="020E0502030303020204" pitchFamily="34" charset="0"/>
                <a:ea typeface="Calibri" panose="020F0502020204030204" pitchFamily="34" charset="0"/>
                <a:cs typeface="Times New Roman" panose="02020603050405020304" pitchFamily="18" charset="0"/>
              </a:rPr>
              <a:t> Montaño. Secretario: Paúl Francisco González de la Torre.</a:t>
            </a:r>
          </a:p>
          <a:p>
            <a:pPr lvl="0">
              <a:lnSpc>
                <a:spcPct val="107000"/>
              </a:lnSpc>
              <a:spcAft>
                <a:spcPts val="800"/>
              </a:spcAft>
            </a:pPr>
            <a:r>
              <a:rPr lang="es-ES" sz="1400" b="1" dirty="0">
                <a:latin typeface="Candara" panose="020E0502030303020204" pitchFamily="34" charset="0"/>
                <a:ea typeface="Calibri" panose="020F0502020204030204" pitchFamily="34" charset="0"/>
                <a:cs typeface="Times New Roman" panose="02020603050405020304" pitchFamily="18" charset="0"/>
              </a:rPr>
              <a:t> </a:t>
            </a:r>
            <a:r>
              <a:rPr lang="es-ES" sz="1200" b="1" dirty="0">
                <a:latin typeface="Candara" panose="020E0502030303020204" pitchFamily="34" charset="0"/>
                <a:ea typeface="Calibri" panose="020F0502020204030204" pitchFamily="34" charset="0"/>
                <a:cs typeface="Times New Roman" panose="02020603050405020304" pitchFamily="18" charset="0"/>
              </a:rPr>
              <a:t>Esta tesis se publicó el viernes 18 de octubre de 2019 a las 10:28 horas en el Semanario Judicial de la Federación</a:t>
            </a:r>
            <a:r>
              <a:rPr lang="es-ES" sz="1200" b="1" dirty="0">
                <a:solidFill>
                  <a:prstClr val="white"/>
                </a:solidFill>
                <a:latin typeface="Candara" panose="020E0502030303020204" pitchFamily="34" charset="0"/>
                <a:ea typeface="Calibri" panose="020F0502020204030204" pitchFamily="34" charset="0"/>
                <a:cs typeface="Times New Roman" panose="02020603050405020304" pitchFamily="18" charset="0"/>
              </a:rPr>
              <a:t>.</a:t>
            </a:r>
            <a:endParaRPr lang="es-ES" dirty="0"/>
          </a:p>
        </p:txBody>
      </p:sp>
    </p:spTree>
    <p:extLst>
      <p:ext uri="{BB962C8B-B14F-4D97-AF65-F5344CB8AC3E}">
        <p14:creationId xmlns:p14="http://schemas.microsoft.com/office/powerpoint/2010/main" val="35725838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3970214" y="734646"/>
            <a:ext cx="3423139" cy="800219"/>
          </a:xfrm>
          <a:prstGeom prst="rect">
            <a:avLst/>
          </a:prstGeom>
          <a:noFill/>
        </p:spPr>
        <p:txBody>
          <a:bodyPr wrap="square" rtlCol="0">
            <a:spAutoFit/>
          </a:bodyPr>
          <a:lstStyle/>
          <a:p>
            <a:pPr lvl="0" algn="ctr">
              <a:buClr>
                <a:srgbClr val="FF4D29"/>
              </a:buClr>
            </a:pPr>
            <a:r>
              <a:rPr lang="es-MX" sz="2800" b="1" dirty="0">
                <a:effectLst>
                  <a:outerShdw blurRad="38100" dist="38100" dir="2700000" algn="tl">
                    <a:srgbClr val="000000">
                      <a:alpha val="43137"/>
                    </a:srgbClr>
                  </a:outerShdw>
                </a:effectLst>
                <a:latin typeface="Candara" panose="020E0502030303020204" pitchFamily="34" charset="0"/>
                <a:cs typeface="Calibri" panose="020F0502020204030204" pitchFamily="34" charset="0"/>
              </a:rPr>
              <a:t>APELACIÓN</a:t>
            </a:r>
          </a:p>
          <a:p>
            <a:endParaRPr lang="es-ES" dirty="0"/>
          </a:p>
        </p:txBody>
      </p:sp>
      <p:sp>
        <p:nvSpPr>
          <p:cNvPr id="6" name="CuadroTexto 5"/>
          <p:cNvSpPr txBox="1"/>
          <p:nvPr/>
        </p:nvSpPr>
        <p:spPr>
          <a:xfrm>
            <a:off x="838200" y="1690688"/>
            <a:ext cx="10814538" cy="3970318"/>
          </a:xfrm>
          <a:prstGeom prst="rect">
            <a:avLst/>
          </a:prstGeom>
          <a:noFill/>
        </p:spPr>
        <p:txBody>
          <a:bodyPr wrap="square" rtlCol="0">
            <a:spAutoFit/>
          </a:bodyPr>
          <a:lstStyle/>
          <a:p>
            <a:pPr algn="just">
              <a:buClr>
                <a:srgbClr val="FF4D29"/>
              </a:buClr>
            </a:pPr>
            <a:r>
              <a:rPr lang="es-MX" b="1" dirty="0">
                <a:latin typeface="Candara" panose="020E0502030303020204" pitchFamily="34" charset="0"/>
                <a:ea typeface="Tahoma" panose="020B0604030504040204" pitchFamily="34" charset="0"/>
                <a:cs typeface="Tahoma" panose="020B0604030504040204" pitchFamily="34" charset="0"/>
              </a:rPr>
              <a:t>Las resoluciones DEFINITIVAS emitidas por los TJA, por las que se  imponga alguna sanción por falta administrativa grave o absuelva. podrán ser impugnadas por los responsables o por los terceros, mediante el Recurso de Apelación</a:t>
            </a:r>
          </a:p>
          <a:p>
            <a:pPr marL="342900" indent="-342900" algn="just">
              <a:buClr>
                <a:srgbClr val="FF4D29"/>
              </a:buClr>
              <a:buAutoNum type="alphaUcParenR"/>
            </a:pPr>
            <a:endParaRPr lang="es-MX" b="1" dirty="0">
              <a:latin typeface="Candara" panose="020E0502030303020204" pitchFamily="34" charset="0"/>
              <a:ea typeface="Tahoma" panose="020B0604030504040204" pitchFamily="34" charset="0"/>
              <a:cs typeface="Tahoma" panose="020B0604030504040204" pitchFamily="34" charset="0"/>
            </a:endParaRPr>
          </a:p>
          <a:p>
            <a:pPr algn="just">
              <a:buClr>
                <a:srgbClr val="FF4D29"/>
              </a:buClr>
            </a:pPr>
            <a:r>
              <a:rPr lang="es-MX" b="1" dirty="0">
                <a:latin typeface="Candara" panose="020E0502030303020204" pitchFamily="34" charset="0"/>
                <a:ea typeface="Tahoma" panose="020B0604030504040204" pitchFamily="34" charset="0"/>
                <a:cs typeface="Tahoma" panose="020B0604030504040204" pitchFamily="34" charset="0"/>
              </a:rPr>
              <a:t>El recurso de apelación se promoverá mediante escrito ante el Tribunal que emitió la resolución, dentro de los quince días hábiles siguientes a aquél en que surta sus efectos la notificación de la resolución que se recurre. </a:t>
            </a:r>
          </a:p>
          <a:p>
            <a:pPr marL="342900" indent="-342900" algn="just">
              <a:buClr>
                <a:srgbClr val="FF4D29"/>
              </a:buClr>
              <a:buAutoNum type="alphaUcParenR"/>
            </a:pPr>
            <a:endParaRPr lang="es-MX" b="1" dirty="0">
              <a:latin typeface="Candara" panose="020E0502030303020204" pitchFamily="34" charset="0"/>
              <a:ea typeface="Tahoma" panose="020B0604030504040204" pitchFamily="34" charset="0"/>
              <a:cs typeface="Tahoma" panose="020B0604030504040204" pitchFamily="34" charset="0"/>
            </a:endParaRPr>
          </a:p>
          <a:p>
            <a:pPr algn="just">
              <a:buClr>
                <a:srgbClr val="FF4D29"/>
              </a:buClr>
            </a:pPr>
            <a:r>
              <a:rPr lang="es-MX" b="1" dirty="0">
                <a:latin typeface="Candara" panose="020E0502030303020204" pitchFamily="34" charset="0"/>
                <a:ea typeface="Tahoma" panose="020B0604030504040204" pitchFamily="34" charset="0"/>
                <a:cs typeface="Tahoma" panose="020B0604030504040204" pitchFamily="34" charset="0"/>
              </a:rPr>
              <a:t>En el escrito deberán formularse los agravios que consideren las partes se les hayan causado, exhibiéndose una copia del mismo para el expediente y una para cada una de las partes.</a:t>
            </a:r>
          </a:p>
          <a:p>
            <a:pPr algn="just">
              <a:buClr>
                <a:srgbClr val="FF4D29"/>
              </a:buClr>
            </a:pPr>
            <a:endParaRPr lang="es-MX" b="1" dirty="0">
              <a:latin typeface="Candara" panose="020E0502030303020204" pitchFamily="34" charset="0"/>
              <a:ea typeface="Tahoma" panose="020B0604030504040204" pitchFamily="34" charset="0"/>
              <a:cs typeface="Tahoma" panose="020B0604030504040204" pitchFamily="34" charset="0"/>
            </a:endParaRPr>
          </a:p>
          <a:p>
            <a:pPr algn="just">
              <a:buClr>
                <a:srgbClr val="FF4D29"/>
              </a:buClr>
            </a:pPr>
            <a:r>
              <a:rPr lang="es-MX" b="1" dirty="0">
                <a:latin typeface="Candara" panose="020E0502030303020204" pitchFamily="34" charset="0"/>
                <a:ea typeface="Tahoma" panose="020B0604030504040204" pitchFamily="34" charset="0"/>
                <a:cs typeface="Tahoma" panose="020B0604030504040204" pitchFamily="34" charset="0"/>
              </a:rPr>
              <a:t>La instancia que conozca de la apelación deberá resolver en el plazo de tres días hábiles si admite el recurso, o lo desecha por encontrar motivo manifiesto e indudable de improcedencia.</a:t>
            </a:r>
            <a:endParaRPr lang="es-ES" b="1" dirty="0">
              <a:latin typeface="Candara" panose="020E0502030303020204" pitchFamily="34" charset="0"/>
              <a:ea typeface="Tahoma" panose="020B0604030504040204" pitchFamily="34" charset="0"/>
              <a:cs typeface="Tahoma" panose="020B0604030504040204" pitchFamily="34" charset="0"/>
            </a:endParaRPr>
          </a:p>
          <a:p>
            <a:endParaRPr lang="es-ES" dirty="0"/>
          </a:p>
        </p:txBody>
      </p:sp>
    </p:spTree>
    <p:extLst>
      <p:ext uri="{BB962C8B-B14F-4D97-AF65-F5344CB8AC3E}">
        <p14:creationId xmlns:p14="http://schemas.microsoft.com/office/powerpoint/2010/main" val="38123208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6" name="CuadroTexto 5"/>
          <p:cNvSpPr txBox="1"/>
          <p:nvPr/>
        </p:nvSpPr>
        <p:spPr>
          <a:xfrm>
            <a:off x="838200" y="1492737"/>
            <a:ext cx="10142415" cy="2862322"/>
          </a:xfrm>
          <a:prstGeom prst="rect">
            <a:avLst/>
          </a:prstGeom>
          <a:noFill/>
        </p:spPr>
        <p:txBody>
          <a:bodyPr wrap="square" rtlCol="0">
            <a:spAutoFit/>
          </a:bodyPr>
          <a:lstStyle/>
          <a:p>
            <a:pPr algn="ctr"/>
            <a:r>
              <a:rPr lang="es-MX" b="1" u="sng" dirty="0">
                <a:latin typeface="Candara" panose="020E0502030303020204" pitchFamily="34" charset="0"/>
              </a:rPr>
              <a:t>LEGISLACIÓN DEL ESTADO DE MÉXICO (Diferencias) </a:t>
            </a:r>
            <a:endParaRPr lang="es-ES" b="1" u="sng" dirty="0">
              <a:latin typeface="Candara" panose="020E0502030303020204" pitchFamily="34" charset="0"/>
            </a:endParaRPr>
          </a:p>
          <a:p>
            <a:pPr algn="ctr"/>
            <a:r>
              <a:rPr lang="es-ES" b="1" dirty="0">
                <a:latin typeface="Candara" panose="020E0502030303020204" pitchFamily="34" charset="0"/>
              </a:rPr>
              <a:t>DE LA APELACIÓN</a:t>
            </a:r>
          </a:p>
          <a:p>
            <a:pPr algn="just"/>
            <a:endParaRPr lang="es-ES" b="1" dirty="0">
              <a:latin typeface="Candara" panose="020E0502030303020204" pitchFamily="34" charset="0"/>
            </a:endParaRPr>
          </a:p>
          <a:p>
            <a:pPr algn="just"/>
            <a:r>
              <a:rPr lang="es-ES" b="1" dirty="0">
                <a:latin typeface="Candara" panose="020E0502030303020204" pitchFamily="34" charset="0"/>
              </a:rPr>
              <a:t>Artículo 201. Las resoluciones emitidas por el Tribunal de Justicia Administrativa, podrán ser impugnadas por los responsables, </a:t>
            </a:r>
            <a:r>
              <a:rPr lang="es-ES" b="1" u="sng" dirty="0">
                <a:latin typeface="Candara" panose="020E0502030303020204" pitchFamily="34" charset="0"/>
              </a:rPr>
              <a:t>las autoridades investigadoras </a:t>
            </a:r>
            <a:r>
              <a:rPr lang="es-ES" b="1" dirty="0">
                <a:latin typeface="Candara" panose="020E0502030303020204" pitchFamily="34" charset="0"/>
              </a:rPr>
              <a:t>o los terceros, a través del recurso de apelación, ante la instancia competente y conforme a los medios que determine la presente Ley y la Ley General de Responsabilidades Administrativas.</a:t>
            </a:r>
          </a:p>
          <a:p>
            <a:pPr algn="just"/>
            <a:endParaRPr lang="es-MX" b="1" dirty="0">
              <a:latin typeface="Candara" panose="020E0502030303020204" pitchFamily="34" charset="0"/>
            </a:endParaRPr>
          </a:p>
          <a:p>
            <a:pPr algn="just"/>
            <a:r>
              <a:rPr lang="es-MX" b="1" dirty="0">
                <a:latin typeface="Candara" panose="020E0502030303020204" pitchFamily="34" charset="0"/>
              </a:rPr>
              <a:t>¿Es válido?</a:t>
            </a:r>
            <a:endParaRPr lang="es-ES" b="1" dirty="0">
              <a:latin typeface="Candara" panose="020E0502030303020204" pitchFamily="34" charset="0"/>
            </a:endParaRPr>
          </a:p>
          <a:p>
            <a:endParaRPr lang="es-ES" dirty="0"/>
          </a:p>
        </p:txBody>
      </p:sp>
    </p:spTree>
    <p:extLst>
      <p:ext uri="{BB962C8B-B14F-4D97-AF65-F5344CB8AC3E}">
        <p14:creationId xmlns:p14="http://schemas.microsoft.com/office/powerpoint/2010/main" val="35348821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134911"/>
            <a:ext cx="12192000" cy="6858000"/>
          </a:xfrm>
          <a:prstGeom prst="rect">
            <a:avLst/>
          </a:prstGeom>
        </p:spPr>
      </p:pic>
      <p:sp>
        <p:nvSpPr>
          <p:cNvPr id="4" name="CuadroTexto 3"/>
          <p:cNvSpPr txBox="1"/>
          <p:nvPr/>
        </p:nvSpPr>
        <p:spPr>
          <a:xfrm>
            <a:off x="4423508" y="930031"/>
            <a:ext cx="2704123" cy="800219"/>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REVISIÓN</a:t>
            </a:r>
          </a:p>
          <a:p>
            <a:endParaRPr lang="es-ES" dirty="0"/>
          </a:p>
        </p:txBody>
      </p:sp>
      <p:sp>
        <p:nvSpPr>
          <p:cNvPr id="6" name="CuadroTexto 5"/>
          <p:cNvSpPr txBox="1"/>
          <p:nvPr/>
        </p:nvSpPr>
        <p:spPr>
          <a:xfrm>
            <a:off x="838200" y="1730251"/>
            <a:ext cx="10165862" cy="4247317"/>
          </a:xfrm>
          <a:prstGeom prst="rect">
            <a:avLst/>
          </a:prstGeom>
          <a:noFill/>
        </p:spPr>
        <p:txBody>
          <a:bodyPr wrap="square" rtlCol="0">
            <a:spAutoFit/>
          </a:bodyPr>
          <a:lstStyle/>
          <a:p>
            <a:pPr algn="just">
              <a:buClr>
                <a:srgbClr val="FF4D29"/>
              </a:buClr>
            </a:pPr>
            <a:r>
              <a:rPr lang="es-MX" b="1" dirty="0">
                <a:solidFill>
                  <a:schemeClr val="tx1">
                    <a:lumMod val="75000"/>
                    <a:lumOff val="25000"/>
                  </a:schemeClr>
                </a:solidFill>
                <a:latin typeface="Candara" panose="020E0502030303020204" pitchFamily="34" charset="0"/>
                <a:ea typeface="Tahoma" panose="020B0604030504040204" pitchFamily="34" charset="0"/>
                <a:cs typeface="Tahoma" panose="020B0604030504040204" pitchFamily="34" charset="0"/>
              </a:rPr>
              <a:t>Las resoluciones definitivas que emita el Tribunal Federal de Justicia Administrativa, podrán ser impugnadas por la Secretaría de la Función Pública, los Órganos internos de control de los entes públicos federales o la Auditoría Superior de la Federación, interponiendo el recurso de revisión, cuando consideren que no han sido emitidas conforme a derecho.</a:t>
            </a:r>
          </a:p>
          <a:p>
            <a:pPr algn="just">
              <a:buClr>
                <a:srgbClr val="FF4D29"/>
              </a:buClr>
            </a:pPr>
            <a:endParaRPr lang="es-MX" b="1" dirty="0">
              <a:solidFill>
                <a:schemeClr val="tx1">
                  <a:lumMod val="75000"/>
                  <a:lumOff val="25000"/>
                </a:schemeClr>
              </a:solidFill>
              <a:latin typeface="Candara" panose="020E0502030303020204" pitchFamily="34" charset="0"/>
              <a:ea typeface="Tahoma" panose="020B0604030504040204" pitchFamily="34" charset="0"/>
              <a:cs typeface="Tahoma" panose="020B0604030504040204" pitchFamily="34" charset="0"/>
            </a:endParaRPr>
          </a:p>
          <a:p>
            <a:pPr algn="just">
              <a:buClr>
                <a:srgbClr val="FF4D29"/>
              </a:buClr>
            </a:pPr>
            <a:r>
              <a:rPr lang="es-MX" b="1" dirty="0">
                <a:solidFill>
                  <a:schemeClr val="tx1">
                    <a:lumMod val="75000"/>
                    <a:lumOff val="25000"/>
                  </a:schemeClr>
                </a:solidFill>
                <a:latin typeface="Candara" panose="020E0502030303020204" pitchFamily="34" charset="0"/>
                <a:ea typeface="Tahoma" panose="020B0604030504040204" pitchFamily="34" charset="0"/>
                <a:cs typeface="Tahoma" panose="020B0604030504040204" pitchFamily="34" charset="0"/>
              </a:rPr>
              <a:t>La tramitación del recurso de revisión se sujetará a lo establecido en la Ley de Amparo, con respecto a la substanciación de la revisión en amparo indirecto.</a:t>
            </a:r>
          </a:p>
          <a:p>
            <a:pPr algn="just">
              <a:buClr>
                <a:srgbClr val="FF4D29"/>
              </a:buClr>
            </a:pPr>
            <a:endParaRPr lang="es-MX" b="1" dirty="0">
              <a:solidFill>
                <a:schemeClr val="tx1">
                  <a:lumMod val="75000"/>
                  <a:lumOff val="25000"/>
                </a:schemeClr>
              </a:solidFill>
              <a:latin typeface="Candara" panose="020E0502030303020204" pitchFamily="34" charset="0"/>
              <a:ea typeface="Tahoma" panose="020B0604030504040204" pitchFamily="34" charset="0"/>
              <a:cs typeface="Tahoma" panose="020B0604030504040204" pitchFamily="34" charset="0"/>
            </a:endParaRPr>
          </a:p>
          <a:p>
            <a:pPr algn="just">
              <a:buClr>
                <a:srgbClr val="FF4D29"/>
              </a:buClr>
            </a:pPr>
            <a:r>
              <a:rPr lang="es-MX" b="1" dirty="0">
                <a:solidFill>
                  <a:schemeClr val="tx1">
                    <a:lumMod val="75000"/>
                    <a:lumOff val="25000"/>
                  </a:schemeClr>
                </a:solidFill>
                <a:latin typeface="Candara" panose="020E0502030303020204" pitchFamily="34" charset="0"/>
                <a:ea typeface="Tahoma" panose="020B0604030504040204" pitchFamily="34" charset="0"/>
                <a:cs typeface="Tahoma" panose="020B0604030504040204" pitchFamily="34" charset="0"/>
              </a:rPr>
              <a:t>El  Tribunal Colegiado de Circuito será quien resuelva y en contra de la resolución no procederá recurso alguno. </a:t>
            </a:r>
          </a:p>
          <a:p>
            <a:pPr algn="just">
              <a:buClr>
                <a:srgbClr val="FF4D29"/>
              </a:buClr>
            </a:pPr>
            <a:endParaRPr lang="es-MX" b="1" dirty="0">
              <a:solidFill>
                <a:schemeClr val="tx1">
                  <a:lumMod val="75000"/>
                  <a:lumOff val="25000"/>
                </a:schemeClr>
              </a:solidFill>
              <a:latin typeface="Candara" panose="020E0502030303020204" pitchFamily="34" charset="0"/>
              <a:ea typeface="Tahoma" panose="020B0604030504040204" pitchFamily="34" charset="0"/>
              <a:cs typeface="Tahoma" panose="020B0604030504040204" pitchFamily="34" charset="0"/>
            </a:endParaRPr>
          </a:p>
          <a:p>
            <a:pPr algn="just">
              <a:buClr>
                <a:srgbClr val="FF4D29"/>
              </a:buClr>
            </a:pPr>
            <a:r>
              <a:rPr lang="es-MX" b="1" dirty="0">
                <a:solidFill>
                  <a:schemeClr val="tx1">
                    <a:lumMod val="75000"/>
                    <a:lumOff val="25000"/>
                  </a:schemeClr>
                </a:solidFill>
                <a:latin typeface="Candara" panose="020E0502030303020204" pitchFamily="34" charset="0"/>
                <a:ea typeface="Tahoma" panose="020B0604030504040204" pitchFamily="34" charset="0"/>
                <a:cs typeface="Tahoma" panose="020B0604030504040204" pitchFamily="34" charset="0"/>
              </a:rPr>
              <a:t>Las sentencias definitivas que emitan los Tribunales de las entidades federativas, podrán ser impugnadas por las Secretarías, los Órganos internos del control o las entidades de fiscalización locales competentes, en los términos que lo prevean las leyes locales.</a:t>
            </a:r>
            <a:endParaRPr lang="es-ES" b="1" dirty="0">
              <a:solidFill>
                <a:schemeClr val="tx1">
                  <a:lumMod val="75000"/>
                  <a:lumOff val="25000"/>
                </a:schemeClr>
              </a:solidFill>
              <a:latin typeface="Candara" panose="020E0502030303020204" pitchFamily="34" charset="0"/>
              <a:ea typeface="Tahoma" panose="020B0604030504040204" pitchFamily="34" charset="0"/>
              <a:cs typeface="Tahoma" panose="020B0604030504040204" pitchFamily="34" charset="0"/>
            </a:endParaRPr>
          </a:p>
          <a:p>
            <a:endParaRPr lang="es-ES" dirty="0"/>
          </a:p>
        </p:txBody>
      </p:sp>
    </p:spTree>
    <p:extLst>
      <p:ext uri="{BB962C8B-B14F-4D97-AF65-F5344CB8AC3E}">
        <p14:creationId xmlns:p14="http://schemas.microsoft.com/office/powerpoint/2010/main" val="28057243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437662" y="937847"/>
            <a:ext cx="11269785" cy="5109091"/>
          </a:xfrm>
          <a:prstGeom prst="rect">
            <a:avLst/>
          </a:prstGeom>
          <a:noFill/>
        </p:spPr>
        <p:txBody>
          <a:bodyPr wrap="square" rtlCol="0">
            <a:spAutoFit/>
          </a:bodyPr>
          <a:lstStyle/>
          <a:p>
            <a:pPr lvl="0"/>
            <a:r>
              <a:rPr lang="es-ES" sz="1000" dirty="0" smtClean="0">
                <a:latin typeface="Arial" panose="020B0604020202020204" pitchFamily="34" charset="0"/>
                <a:cs typeface="Arial" panose="020B0604020202020204" pitchFamily="34" charset="0"/>
              </a:rPr>
              <a:t>Registro digital: </a:t>
            </a:r>
            <a:r>
              <a:rPr lang="es-ES" sz="1000" b="1" dirty="0" smtClean="0">
                <a:latin typeface="Arial" panose="020B0604020202020204" pitchFamily="34" charset="0"/>
                <a:cs typeface="Arial" panose="020B0604020202020204" pitchFamily="34" charset="0"/>
              </a:rPr>
              <a:t>2022382</a:t>
            </a:r>
          </a:p>
          <a:p>
            <a:pPr lvl="0"/>
            <a:r>
              <a:rPr lang="es-ES" sz="1000" dirty="0" smtClean="0">
                <a:latin typeface="Arial" panose="020B0604020202020204" pitchFamily="34" charset="0"/>
                <a:cs typeface="Arial" panose="020B0604020202020204" pitchFamily="34" charset="0"/>
              </a:rPr>
              <a:t>Instancia: Tribunales Colegiados de Circuito</a:t>
            </a:r>
          </a:p>
          <a:p>
            <a:pPr lvl="0"/>
            <a:r>
              <a:rPr lang="es-ES" sz="1000" dirty="0" smtClean="0">
                <a:latin typeface="Arial" panose="020B0604020202020204" pitchFamily="34" charset="0"/>
                <a:cs typeface="Arial" panose="020B0604020202020204" pitchFamily="34" charset="0"/>
              </a:rPr>
              <a:t>Décima Época</a:t>
            </a:r>
          </a:p>
          <a:p>
            <a:pPr lvl="0"/>
            <a:r>
              <a:rPr lang="es-ES" sz="1000" dirty="0" smtClean="0">
                <a:latin typeface="Arial" panose="020B0604020202020204" pitchFamily="34" charset="0"/>
                <a:cs typeface="Arial" panose="020B0604020202020204" pitchFamily="34" charset="0"/>
              </a:rPr>
              <a:t>Materias(s): Administrativa</a:t>
            </a:r>
          </a:p>
          <a:p>
            <a:pPr lvl="0"/>
            <a:r>
              <a:rPr lang="es-ES" sz="1000" dirty="0" smtClean="0">
                <a:latin typeface="Arial" panose="020B0604020202020204" pitchFamily="34" charset="0"/>
                <a:cs typeface="Arial" panose="020B0604020202020204" pitchFamily="34" charset="0"/>
              </a:rPr>
              <a:t>Tesis</a:t>
            </a:r>
            <a:r>
              <a:rPr lang="es-ES" sz="1000" dirty="0">
                <a:latin typeface="Arial" panose="020B0604020202020204" pitchFamily="34" charset="0"/>
                <a:cs typeface="Arial" panose="020B0604020202020204" pitchFamily="34" charset="0"/>
              </a:rPr>
              <a:t>: XVI.1o.A.205 A (10a.)</a:t>
            </a:r>
          </a:p>
          <a:p>
            <a:pPr lvl="0"/>
            <a:r>
              <a:rPr lang="es-ES" sz="1000" dirty="0">
                <a:latin typeface="Arial" panose="020B0604020202020204" pitchFamily="34" charset="0"/>
                <a:cs typeface="Arial" panose="020B0604020202020204" pitchFamily="34" charset="0"/>
              </a:rPr>
              <a:t>Fuente: Gaceta del Semanario Judicial de la Federación. Libro 80, Noviembre de 2020, Tomo III, página 2114</a:t>
            </a:r>
          </a:p>
          <a:p>
            <a:pPr lvl="0"/>
            <a:r>
              <a:rPr lang="es-ES" sz="1000" dirty="0">
                <a:latin typeface="Arial" panose="020B0604020202020204" pitchFamily="34" charset="0"/>
                <a:cs typeface="Arial" panose="020B0604020202020204" pitchFamily="34" charset="0"/>
              </a:rPr>
              <a:t>Tipo: </a:t>
            </a:r>
            <a:r>
              <a:rPr lang="es-ES" sz="1000" b="1" dirty="0">
                <a:latin typeface="Arial" panose="020B0604020202020204" pitchFamily="34" charset="0"/>
                <a:cs typeface="Arial" panose="020B0604020202020204" pitchFamily="34" charset="0"/>
              </a:rPr>
              <a:t>Aislada</a:t>
            </a:r>
          </a:p>
          <a:p>
            <a:pPr lvl="0"/>
            <a:endParaRPr lang="es-ES" sz="1000" dirty="0">
              <a:latin typeface="Arial" panose="020B0604020202020204" pitchFamily="34" charset="0"/>
              <a:cs typeface="Arial" panose="020B0604020202020204" pitchFamily="34" charset="0"/>
            </a:endParaRPr>
          </a:p>
          <a:p>
            <a:pPr lvl="0" algn="just"/>
            <a:r>
              <a:rPr lang="es-ES" sz="1000" b="1" dirty="0">
                <a:latin typeface="Arial" panose="020B0604020202020204" pitchFamily="34" charset="0"/>
                <a:cs typeface="Arial" panose="020B0604020202020204" pitchFamily="34" charset="0"/>
              </a:rPr>
              <a:t>REVISIÓN CONTENCIOSA ADMINISTRATIVA. LA REGULADA POR EL LEGISLADOR LOCAL EN LOS ARTÍCULOS 220 Y 221 DE LA LEY DE RESPONSABILIDADES ADMINISTRATIVAS PARA EL ESTADO DE GUANAJUATO, QUE DOTA DE COMPETENCIA A LOS TRIBUNALES COLEGIADOS DE CIRCUITO PARA RESOLVERLA, CONSTITUYE UNA INVASIÓN DE ESFERAS Y, POR ENDE, DEBE DESECHARSE.</a:t>
            </a:r>
          </a:p>
          <a:p>
            <a:pPr lvl="0"/>
            <a:endParaRPr lang="es-ES" sz="1000" dirty="0">
              <a:latin typeface="Arial" panose="020B0604020202020204" pitchFamily="34" charset="0"/>
              <a:cs typeface="Arial" panose="020B0604020202020204" pitchFamily="34" charset="0"/>
            </a:endParaRPr>
          </a:p>
          <a:p>
            <a:pPr lvl="0" algn="just"/>
            <a:r>
              <a:rPr lang="es-ES" sz="1000" dirty="0" smtClean="0">
                <a:latin typeface="Arial" panose="020B0604020202020204" pitchFamily="34" charset="0"/>
                <a:cs typeface="Arial" panose="020B0604020202020204" pitchFamily="34" charset="0"/>
              </a:rPr>
              <a:t>Los artículos 104, fracción III y 107, fracción VIII, de la Constitución Política de los Estados Unidos Mexicanos establecen la competencia de los Tribunales Colegiados de Circuito para conocer del recurso de revisión interpuesto en contra de las resoluciones definitivas del Tribunal Federal de Justicia Administrativa, previsto en el diverso artículo 73, fracción XXIX-H, o bien, en contra de las sentencias dictadas en amparo indirecto por los Juzgados de Distrito. Ahora bien, a partir de las reformas constitucionales en materia de combate a la corrupción, las entidades federativas establecieron sistemas locales anticorrupción; bajo esa directriz, la Legislatura del Estado de Guanajuato reformó el contenido de diversos artículos de la Constitución del Estado en esa materia y otorgó facultad al Tribunal de Justicia Administrativa de esa entidad, para imponer sanciones a los servidores públicos o a particulares que cometieron faltas administrativas graves. Asimismo, emitió la Ley de Responsabilidades Administrativas para el Estado </a:t>
            </a:r>
            <a:r>
              <a:rPr lang="es-ES" sz="1000" b="1" dirty="0" smtClean="0">
                <a:latin typeface="Arial" panose="020B0604020202020204" pitchFamily="34" charset="0"/>
                <a:cs typeface="Arial" panose="020B0604020202020204" pitchFamily="34" charset="0"/>
              </a:rPr>
              <a:t>de Guanajuato</a:t>
            </a:r>
            <a:r>
              <a:rPr lang="es-ES" sz="1000" dirty="0" smtClean="0">
                <a:latin typeface="Arial" panose="020B0604020202020204" pitchFamily="34" charset="0"/>
                <a:cs typeface="Arial" panose="020B0604020202020204" pitchFamily="34" charset="0"/>
              </a:rPr>
              <a:t>, en cuyos artículos 208 y 209 se dispuso que será dicho órgano quien fungirá como autoridad resolutora y sancionadora, por lo que, posterior a las etapas de investigación y sustanciación que regulan, el asunto será remitido a ese órgano, para las subsecuentes etapas y posterior resolución. En relación con dicha resolución, </a:t>
            </a:r>
            <a:r>
              <a:rPr lang="es-ES" sz="1000" b="1" dirty="0" smtClean="0">
                <a:latin typeface="Arial" panose="020B0604020202020204" pitchFamily="34" charset="0"/>
                <a:cs typeface="Arial" panose="020B0604020202020204" pitchFamily="34" charset="0"/>
              </a:rPr>
              <a:t>en los artículos 220 y 221 el legislador estatal previó que en su contra procedería el recurso de revisión, del que conocerían los Tribunales Colegiados de Circuito, atendiendo al trámite dispuesto en la Ley de Amparo para la revisión en amparo indirecto. Con dichas normas estatales, el legislador pretendió ampliar la procedencia de ese recurso en relación con las determinaciones definitivas que emita el Tribunal de Justicia Administrativa del Estado de Guanajuato en materia de responsabilidad administrativa, lo cual escapa de sus facultades legales, porque la determinación de la competencia de los tribunales de amparo es exclusiva del legislador federal, </a:t>
            </a:r>
            <a:r>
              <a:rPr lang="es-ES" sz="1000" dirty="0" smtClean="0">
                <a:latin typeface="Arial" panose="020B0604020202020204" pitchFamily="34" charset="0"/>
                <a:cs typeface="Arial" panose="020B0604020202020204" pitchFamily="34" charset="0"/>
              </a:rPr>
              <a:t>en tanto que aquélla deriva de la propia Constitución General y las normas de ese ámbito que le regulan, por lo que, cualquier otra disposición que al respecto se contenga en alguna norma estatal, incluida la propia Constitución del Estado, deberá desatenderse. Considerarlo de otro modo implicaría que las Legislaturas de los Estados introduzcan nuevas competencias a los tribunales de amparo, que no se contemplan de manera expresa en la Carta Magna, lo que indefectiblemente constituye una invasión de las esferas competenciales.</a:t>
            </a:r>
          </a:p>
          <a:p>
            <a:pPr lvl="0" algn="just"/>
            <a:endParaRPr lang="es-ES" sz="1100" dirty="0">
              <a:latin typeface="Arial" panose="020B0604020202020204" pitchFamily="34" charset="0"/>
              <a:cs typeface="Arial" panose="020B0604020202020204" pitchFamily="34" charset="0"/>
            </a:endParaRPr>
          </a:p>
          <a:p>
            <a:pPr lvl="0" algn="just"/>
            <a:r>
              <a:rPr lang="es-ES" sz="1000" dirty="0">
                <a:latin typeface="Arial" panose="020B0604020202020204" pitchFamily="34" charset="0"/>
                <a:cs typeface="Arial" panose="020B0604020202020204" pitchFamily="34" charset="0"/>
              </a:rPr>
              <a:t>PRIMER TRIBUNAL COLEGIADO EN MATERIA ADMINISTRATIVA DEL DÉCIMO SEXTO CIRCUITO.</a:t>
            </a:r>
          </a:p>
          <a:p>
            <a:pPr lvl="0" algn="just"/>
            <a:endParaRPr lang="es-ES" sz="1000" dirty="0">
              <a:latin typeface="Arial" panose="020B0604020202020204" pitchFamily="34" charset="0"/>
              <a:cs typeface="Arial" panose="020B0604020202020204" pitchFamily="34" charset="0"/>
            </a:endParaRPr>
          </a:p>
          <a:p>
            <a:pPr lvl="0" algn="just"/>
            <a:r>
              <a:rPr lang="es-ES" sz="1000" dirty="0">
                <a:latin typeface="Arial" panose="020B0604020202020204" pitchFamily="34" charset="0"/>
                <a:cs typeface="Arial" panose="020B0604020202020204" pitchFamily="34" charset="0"/>
              </a:rPr>
              <a:t>Revisión contenciosa administrativa 293/2019. Director de Investigación de Evaluación y Control a la Administración Pública de la Secretaría de la Transparencia y Rendición de Cuentas del Estado de Guanajuato y otro. 12 de marzo de 2020. Unanimidad de votos. Ponente: Alberto Emilio Carmona. Secretaria: Gracia Alexandra Muñoz Vilches.</a:t>
            </a:r>
          </a:p>
          <a:p>
            <a:pPr lvl="0" algn="just"/>
            <a:r>
              <a:rPr lang="es-ES" sz="1000" dirty="0">
                <a:latin typeface="Arial" panose="020B0604020202020204" pitchFamily="34" charset="0"/>
                <a:cs typeface="Arial" panose="020B0604020202020204" pitchFamily="34" charset="0"/>
              </a:rPr>
              <a:t>Esta tesis se publicó el viernes 06 de noviembre de 2020 a las 10:17 horas en el Semanario Judicial de la Federación</a:t>
            </a:r>
            <a:endParaRPr lang="es-ES" sz="1000" dirty="0"/>
          </a:p>
        </p:txBody>
      </p:sp>
    </p:spTree>
    <p:extLst>
      <p:ext uri="{BB962C8B-B14F-4D97-AF65-F5344CB8AC3E}">
        <p14:creationId xmlns:p14="http://schemas.microsoft.com/office/powerpoint/2010/main" val="39263757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437662" y="937847"/>
            <a:ext cx="11269785" cy="4708981"/>
          </a:xfrm>
          <a:prstGeom prst="rect">
            <a:avLst/>
          </a:prstGeom>
          <a:noFill/>
        </p:spPr>
        <p:txBody>
          <a:bodyPr wrap="square" rtlCol="0">
            <a:spAutoFit/>
          </a:bodyPr>
          <a:lstStyle/>
          <a:p>
            <a:r>
              <a:rPr lang="es-ES" sz="1000" dirty="0">
                <a:latin typeface="Arial" panose="020B0604020202020204" pitchFamily="34" charset="0"/>
                <a:cs typeface="Arial" panose="020B0604020202020204" pitchFamily="34" charset="0"/>
              </a:rPr>
              <a:t>Instancia: </a:t>
            </a:r>
            <a:r>
              <a:rPr lang="es-ES" sz="1000" b="1" dirty="0">
                <a:latin typeface="Arial" panose="020B0604020202020204" pitchFamily="34" charset="0"/>
                <a:cs typeface="Arial" panose="020B0604020202020204" pitchFamily="34" charset="0"/>
              </a:rPr>
              <a:t>Tribunales Colegiados de Circuit</a:t>
            </a:r>
            <a:r>
              <a:rPr lang="es-ES" sz="1000" dirty="0">
                <a:latin typeface="Arial" panose="020B0604020202020204" pitchFamily="34" charset="0"/>
                <a:cs typeface="Arial" panose="020B0604020202020204" pitchFamily="34" charset="0"/>
              </a:rPr>
              <a:t>o</a:t>
            </a:r>
          </a:p>
          <a:p>
            <a:r>
              <a:rPr lang="es-ES" sz="1000" dirty="0">
                <a:latin typeface="Arial" panose="020B0604020202020204" pitchFamily="34" charset="0"/>
                <a:cs typeface="Arial" panose="020B0604020202020204" pitchFamily="34" charset="0"/>
              </a:rPr>
              <a:t>Undécima Época</a:t>
            </a:r>
          </a:p>
          <a:p>
            <a:r>
              <a:rPr lang="es-ES" sz="1000" dirty="0">
                <a:latin typeface="Arial" panose="020B0604020202020204" pitchFamily="34" charset="0"/>
                <a:cs typeface="Arial" panose="020B0604020202020204" pitchFamily="34" charset="0"/>
              </a:rPr>
              <a:t>Materias(s): Administrativa</a:t>
            </a:r>
          </a:p>
          <a:p>
            <a:r>
              <a:rPr lang="es-ES" sz="1000" dirty="0">
                <a:latin typeface="Arial" panose="020B0604020202020204" pitchFamily="34" charset="0"/>
                <a:cs typeface="Arial" panose="020B0604020202020204" pitchFamily="34" charset="0"/>
              </a:rPr>
              <a:t>Tesis: II.1o.A. J/1 A (11a.)</a:t>
            </a:r>
          </a:p>
          <a:p>
            <a:r>
              <a:rPr lang="es-ES" sz="1000" dirty="0">
                <a:latin typeface="Arial" panose="020B0604020202020204" pitchFamily="34" charset="0"/>
                <a:cs typeface="Arial" panose="020B0604020202020204" pitchFamily="34" charset="0"/>
              </a:rPr>
              <a:t>Fuente: Gaceta del Semanario Judicial de la Federación. Libro 6, </a:t>
            </a:r>
            <a:r>
              <a:rPr lang="es-ES" sz="1000" b="1" dirty="0">
                <a:latin typeface="Arial" panose="020B0604020202020204" pitchFamily="34" charset="0"/>
                <a:cs typeface="Arial" panose="020B0604020202020204" pitchFamily="34" charset="0"/>
              </a:rPr>
              <a:t>Octubre de 2021</a:t>
            </a:r>
            <a:r>
              <a:rPr lang="es-ES" sz="1000" dirty="0">
                <a:latin typeface="Arial" panose="020B0604020202020204" pitchFamily="34" charset="0"/>
                <a:cs typeface="Arial" panose="020B0604020202020204" pitchFamily="34" charset="0"/>
              </a:rPr>
              <a:t>, Tomo IV, página 3373</a:t>
            </a:r>
          </a:p>
          <a:p>
            <a:r>
              <a:rPr lang="es-ES" sz="1000" dirty="0">
                <a:latin typeface="Arial" panose="020B0604020202020204" pitchFamily="34" charset="0"/>
                <a:cs typeface="Arial" panose="020B0604020202020204" pitchFamily="34" charset="0"/>
              </a:rPr>
              <a:t>Tipo: </a:t>
            </a:r>
            <a:r>
              <a:rPr lang="es-ES" sz="1000" b="1" dirty="0">
                <a:latin typeface="Arial" panose="020B0604020202020204" pitchFamily="34" charset="0"/>
                <a:cs typeface="Arial" panose="020B0604020202020204" pitchFamily="34" charset="0"/>
              </a:rPr>
              <a:t>Jurisprudencia</a:t>
            </a:r>
          </a:p>
          <a:p>
            <a:endParaRPr lang="es-ES" sz="1000" dirty="0">
              <a:latin typeface="Arial" panose="020B0604020202020204" pitchFamily="34" charset="0"/>
              <a:cs typeface="Arial" panose="020B0604020202020204" pitchFamily="34" charset="0"/>
            </a:endParaRPr>
          </a:p>
          <a:p>
            <a:pPr algn="just"/>
            <a:r>
              <a:rPr lang="es-ES" sz="1000" b="1" dirty="0">
                <a:latin typeface="Arial" panose="020B0604020202020204" pitchFamily="34" charset="0"/>
                <a:cs typeface="Arial" panose="020B0604020202020204" pitchFamily="34" charset="0"/>
              </a:rPr>
              <a:t>RECURSO DE REVISIÓN PREVISTO EN EL ARTÍCULO 220 DE LA LEY GENERAL DE RESPONSABILIDADES ADMINISTRATIVAS. ES IMPROCEDENTE EN CONTRA DE LAS RESOLUCIONES DEL TRIBUNAL DE JUSTICIA ADMINISTRATIVA DEL ESTADO DE MÉXICO.</a:t>
            </a:r>
          </a:p>
          <a:p>
            <a:pPr algn="just"/>
            <a:endParaRPr lang="es-ES" sz="1000" b="1" dirty="0">
              <a:latin typeface="Arial" panose="020B0604020202020204" pitchFamily="34" charset="0"/>
              <a:cs typeface="Arial" panose="020B0604020202020204" pitchFamily="34" charset="0"/>
            </a:endParaRPr>
          </a:p>
          <a:p>
            <a:pPr algn="just"/>
            <a:r>
              <a:rPr lang="es-ES" sz="1000" dirty="0">
                <a:latin typeface="Arial" panose="020B0604020202020204" pitchFamily="34" charset="0"/>
                <a:cs typeface="Arial" panose="020B0604020202020204" pitchFamily="34" charset="0"/>
              </a:rPr>
              <a:t>Hechos: La Octava Sala Especializada en Materia de Responsabilidades Administrativas del Tribunal de Justicia Administrativa del Estado de México, </a:t>
            </a:r>
            <a:r>
              <a:rPr lang="es-ES" sz="1000" b="1" dirty="0">
                <a:latin typeface="Arial" panose="020B0604020202020204" pitchFamily="34" charset="0"/>
                <a:cs typeface="Arial" panose="020B0604020202020204" pitchFamily="34" charset="0"/>
              </a:rPr>
              <a:t>desechó diversos recursos de reclamación interpuestos por el auditor especial de investigación del Órgano Superior de Fiscalización</a:t>
            </a:r>
            <a:r>
              <a:rPr lang="es-ES" sz="1000" dirty="0">
                <a:latin typeface="Arial" panose="020B0604020202020204" pitchFamily="34" charset="0"/>
                <a:cs typeface="Arial" panose="020B0604020202020204" pitchFamily="34" charset="0"/>
              </a:rPr>
              <a:t> local, al considerar que no se actualizó la hipótesis de procedencia prevista en el artículo 199, fracción I, inciso a), de la Ley de Responsabilidades Administrativas del Estado de México y Municipios, </a:t>
            </a:r>
            <a:r>
              <a:rPr lang="es-ES" sz="1000" b="1" dirty="0">
                <a:latin typeface="Arial" panose="020B0604020202020204" pitchFamily="34" charset="0"/>
                <a:cs typeface="Arial" panose="020B0604020202020204" pitchFamily="34" charset="0"/>
              </a:rPr>
              <a:t>por lo que aquél interpuso el recurso de revisión previsto en el artículo 220 de la Ley General de Responsabilidades Administrativas, respecto del cual la presidencia del Tribunal Colegiado de Circuito declaró carecer de competencia legal para conocer del medio de impugnación, al estar reservado para las sentencias definitivas dictadas por el Tribunal Federal de Justicia Administrativa,</a:t>
            </a:r>
            <a:r>
              <a:rPr lang="es-ES" sz="1000" dirty="0">
                <a:latin typeface="Arial" panose="020B0604020202020204" pitchFamily="34" charset="0"/>
                <a:cs typeface="Arial" panose="020B0604020202020204" pitchFamily="34" charset="0"/>
              </a:rPr>
              <a:t> cuya procedencia se prevé en el artículo 104, fracción III, de la Constitución Política de los Estados Unidos Mexicanos. Inconforme, la autoridad interpuso el recurso de reclamación regulado por el artículo 104 de la Ley de Amparo.</a:t>
            </a:r>
          </a:p>
          <a:p>
            <a:pPr algn="just"/>
            <a:endParaRPr lang="es-ES" sz="1000" dirty="0">
              <a:latin typeface="Arial" panose="020B0604020202020204" pitchFamily="34" charset="0"/>
              <a:cs typeface="Arial" panose="020B0604020202020204" pitchFamily="34" charset="0"/>
            </a:endParaRPr>
          </a:p>
          <a:p>
            <a:pPr algn="just"/>
            <a:r>
              <a:rPr lang="es-ES" sz="1000" dirty="0">
                <a:latin typeface="Arial" panose="020B0604020202020204" pitchFamily="34" charset="0"/>
                <a:cs typeface="Arial" panose="020B0604020202020204" pitchFamily="34" charset="0"/>
              </a:rPr>
              <a:t>Criterio jurídico: Este Tribunal Colegiado de Circuito determina que el recurso de revisión previsto en el artículo 220 de la Ley General de Responsabilidades Administrativas es improcedente en contra de las resoluciones del Tribunal de Justicia Administrativa del Estado de México. </a:t>
            </a:r>
          </a:p>
          <a:p>
            <a:pPr algn="just"/>
            <a:endParaRPr lang="es-ES" sz="1000" dirty="0">
              <a:latin typeface="Arial" panose="020B0604020202020204" pitchFamily="34" charset="0"/>
              <a:cs typeface="Arial" panose="020B0604020202020204" pitchFamily="34" charset="0"/>
            </a:endParaRPr>
          </a:p>
          <a:p>
            <a:pPr algn="just"/>
            <a:r>
              <a:rPr lang="es-ES" sz="1000" dirty="0">
                <a:latin typeface="Arial" panose="020B0604020202020204" pitchFamily="34" charset="0"/>
                <a:cs typeface="Arial" panose="020B0604020202020204" pitchFamily="34" charset="0"/>
              </a:rPr>
              <a:t>Justificación: Lo anterior, porque conforme al artículo 104, fracción III, en relación con el </a:t>
            </a:r>
            <a:r>
              <a:rPr lang="es-ES" sz="1000" b="1" dirty="0">
                <a:latin typeface="Arial" panose="020B0604020202020204" pitchFamily="34" charset="0"/>
                <a:cs typeface="Arial" panose="020B0604020202020204" pitchFamily="34" charset="0"/>
              </a:rPr>
              <a:t>diverso 73, fracción XXIX-H, ambos de la Constitución General, el recurso de revisión únicamente procede en contra de las resoluciones definitivas del Tribunal Federal de Justicia Administrativa. Luego, aun cuando el recurso de revisión contenido en el artículo 220 de la ley general citada es de la competencia de los Tribunales Colegiados de Circuito, su procedencia se actualiza, constitucionalmente, únicamente en el caso de que se impugnen sentencias definitivas dictadas por el tribunal federal señalado, no respecto de las de los órganos jurisdiccionales de la misma naturaleza de carácter local, </a:t>
            </a:r>
            <a:r>
              <a:rPr lang="es-ES" sz="1000" dirty="0">
                <a:latin typeface="Arial" panose="020B0604020202020204" pitchFamily="34" charset="0"/>
                <a:cs typeface="Arial" panose="020B0604020202020204" pitchFamily="34" charset="0"/>
              </a:rPr>
              <a:t>como lo es el Tribunal de Justicia Administrativa del Estado de México; aunado a que el diverso precepto 221 de la ley general señalada dispone que las sentencias definitivas que emitan estos últimos podrán ser impugnadas por las secretarías, los órganos internos de control o las entidades de fiscalización locales competentes, en los términos que prevean las leyes estatales respectivas.</a:t>
            </a:r>
          </a:p>
          <a:p>
            <a:pPr algn="just"/>
            <a:endParaRPr lang="es-ES" sz="1000" dirty="0">
              <a:latin typeface="Arial" panose="020B0604020202020204" pitchFamily="34" charset="0"/>
              <a:cs typeface="Arial" panose="020B0604020202020204" pitchFamily="34" charset="0"/>
            </a:endParaRPr>
          </a:p>
          <a:p>
            <a:pPr algn="just"/>
            <a:r>
              <a:rPr lang="es-ES" sz="1000" dirty="0">
                <a:latin typeface="Arial" panose="020B0604020202020204" pitchFamily="34" charset="0"/>
                <a:cs typeface="Arial" panose="020B0604020202020204" pitchFamily="34" charset="0"/>
              </a:rPr>
              <a:t>PRIMER TRIBUNAL COLEGIADO EN MATERIA ADMINISTRATIVA DEL SEGUNDO CIRCUITO.</a:t>
            </a:r>
          </a:p>
          <a:p>
            <a:pPr algn="just"/>
            <a:endParaRPr lang="es-ES" sz="1000" dirty="0"/>
          </a:p>
          <a:p>
            <a:pPr algn="just"/>
            <a:r>
              <a:rPr lang="es-ES" sz="1000" dirty="0">
                <a:latin typeface="Arial" panose="020B0604020202020204" pitchFamily="34" charset="0"/>
                <a:cs typeface="Arial" panose="020B0604020202020204" pitchFamily="34" charset="0"/>
              </a:rPr>
              <a:t>Cinco Recursos de reclamación 18/2021, 17/2021,19/2021, 22/2021 y 24/2021 todos promovidos por el Auditor Especial de Investigación del Órgano Superior de Fiscalización del Estado de México. </a:t>
            </a:r>
          </a:p>
        </p:txBody>
      </p:sp>
    </p:spTree>
    <p:extLst>
      <p:ext uri="{BB962C8B-B14F-4D97-AF65-F5344CB8AC3E}">
        <p14:creationId xmlns:p14="http://schemas.microsoft.com/office/powerpoint/2010/main" val="21244283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437662" y="937847"/>
            <a:ext cx="11269785" cy="4401205"/>
          </a:xfrm>
          <a:prstGeom prst="rect">
            <a:avLst/>
          </a:prstGeom>
          <a:noFill/>
        </p:spPr>
        <p:txBody>
          <a:bodyPr wrap="square" rtlCol="0">
            <a:spAutoFit/>
          </a:bodyPr>
          <a:lstStyle/>
          <a:p>
            <a:pPr algn="just"/>
            <a:r>
              <a:rPr lang="es-ES" sz="1000" dirty="0">
                <a:latin typeface="Arial" panose="020B0604020202020204" pitchFamily="34" charset="0"/>
                <a:cs typeface="Arial" panose="020B0604020202020204" pitchFamily="34" charset="0"/>
              </a:rPr>
              <a:t>Registro digital</a:t>
            </a:r>
            <a:r>
              <a:rPr lang="es-ES" sz="1000" b="1" dirty="0">
                <a:latin typeface="Arial" panose="020B0604020202020204" pitchFamily="34" charset="0"/>
                <a:cs typeface="Arial" panose="020B0604020202020204" pitchFamily="34" charset="0"/>
              </a:rPr>
              <a:t>: 2023364</a:t>
            </a:r>
          </a:p>
          <a:p>
            <a:pPr algn="just"/>
            <a:r>
              <a:rPr lang="es-ES" sz="1000" dirty="0">
                <a:latin typeface="Arial" panose="020B0604020202020204" pitchFamily="34" charset="0"/>
                <a:cs typeface="Arial" panose="020B0604020202020204" pitchFamily="34" charset="0"/>
              </a:rPr>
              <a:t>Instancia: </a:t>
            </a:r>
            <a:r>
              <a:rPr lang="es-ES" sz="1000" b="1" dirty="0">
                <a:latin typeface="Arial" panose="020B0604020202020204" pitchFamily="34" charset="0"/>
                <a:cs typeface="Arial" panose="020B0604020202020204" pitchFamily="34" charset="0"/>
              </a:rPr>
              <a:t>Tribunales Colegiados de Circuito</a:t>
            </a:r>
          </a:p>
          <a:p>
            <a:pPr algn="just"/>
            <a:r>
              <a:rPr lang="es-ES" sz="1000" dirty="0">
                <a:latin typeface="Arial" panose="020B0604020202020204" pitchFamily="34" charset="0"/>
                <a:cs typeface="Arial" panose="020B0604020202020204" pitchFamily="34" charset="0"/>
              </a:rPr>
              <a:t>Undécima Época</a:t>
            </a:r>
          </a:p>
          <a:p>
            <a:pPr algn="just"/>
            <a:r>
              <a:rPr lang="es-ES" sz="1000" dirty="0">
                <a:latin typeface="Arial" panose="020B0604020202020204" pitchFamily="34" charset="0"/>
                <a:cs typeface="Arial" panose="020B0604020202020204" pitchFamily="34" charset="0"/>
              </a:rPr>
              <a:t>Materias(s): Administrativa</a:t>
            </a:r>
          </a:p>
          <a:p>
            <a:pPr algn="just"/>
            <a:r>
              <a:rPr lang="es-ES" sz="1000" dirty="0">
                <a:latin typeface="Arial" panose="020B0604020202020204" pitchFamily="34" charset="0"/>
                <a:cs typeface="Arial" panose="020B0604020202020204" pitchFamily="34" charset="0"/>
              </a:rPr>
              <a:t>Tesis: (IV Región)1o.60 A (10a.)</a:t>
            </a:r>
          </a:p>
          <a:p>
            <a:pPr algn="just"/>
            <a:r>
              <a:rPr lang="es-ES" sz="1000" dirty="0">
                <a:latin typeface="Arial" panose="020B0604020202020204" pitchFamily="34" charset="0"/>
                <a:cs typeface="Arial" panose="020B0604020202020204" pitchFamily="34" charset="0"/>
              </a:rPr>
              <a:t>Fuente: Gaceta del Semanario Judicial de la Federación. Libro 3, Julio de 2021, Tomo II, página 2382</a:t>
            </a:r>
          </a:p>
          <a:p>
            <a:pPr algn="just"/>
            <a:r>
              <a:rPr lang="es-ES" sz="1000" dirty="0">
                <a:latin typeface="Arial" panose="020B0604020202020204" pitchFamily="34" charset="0"/>
                <a:cs typeface="Arial" panose="020B0604020202020204" pitchFamily="34" charset="0"/>
              </a:rPr>
              <a:t>Tipo</a:t>
            </a:r>
            <a:r>
              <a:rPr lang="es-ES" sz="1000" b="1" dirty="0">
                <a:latin typeface="Arial" panose="020B0604020202020204" pitchFamily="34" charset="0"/>
                <a:cs typeface="Arial" panose="020B0604020202020204" pitchFamily="34" charset="0"/>
              </a:rPr>
              <a:t>: Aislada</a:t>
            </a:r>
          </a:p>
          <a:p>
            <a:pPr algn="just"/>
            <a:endParaRPr lang="es-ES" sz="1000" dirty="0">
              <a:latin typeface="Arial" panose="020B0604020202020204" pitchFamily="34" charset="0"/>
              <a:cs typeface="Arial" panose="020B0604020202020204" pitchFamily="34" charset="0"/>
            </a:endParaRPr>
          </a:p>
          <a:p>
            <a:pPr algn="just"/>
            <a:r>
              <a:rPr lang="es-ES" sz="1000" b="1" dirty="0">
                <a:latin typeface="Arial" panose="020B0604020202020204" pitchFamily="34" charset="0"/>
                <a:cs typeface="Arial" panose="020B0604020202020204" pitchFamily="34" charset="0"/>
              </a:rPr>
              <a:t>JUICIO CONTENCIOSO ADMINISTRATIVO. </a:t>
            </a:r>
            <a:r>
              <a:rPr lang="es-ES" sz="1000" b="1" u="sng" dirty="0">
                <a:latin typeface="Arial" panose="020B0604020202020204" pitchFamily="34" charset="0"/>
                <a:cs typeface="Arial" panose="020B0604020202020204" pitchFamily="34" charset="0"/>
              </a:rPr>
              <a:t>PROCEDE </a:t>
            </a:r>
            <a:r>
              <a:rPr lang="es-ES" sz="1000" b="1" dirty="0">
                <a:latin typeface="Arial" panose="020B0604020202020204" pitchFamily="34" charset="0"/>
                <a:cs typeface="Arial" panose="020B0604020202020204" pitchFamily="34" charset="0"/>
              </a:rPr>
              <a:t>CONTRA LA RESOLUCIÓN DEL RECURSO DE RECLAMACIÓN PREVISTO EN EL ARTÍCULO 214 DE LA LEY DE RESPONSABILIDADES ADMINISTRATIVAS DEL ESTADO DE NUEVO LEÓN.</a:t>
            </a:r>
          </a:p>
          <a:p>
            <a:pPr algn="just"/>
            <a:endParaRPr lang="es-ES" sz="1000" dirty="0">
              <a:latin typeface="Arial" panose="020B0604020202020204" pitchFamily="34" charset="0"/>
              <a:cs typeface="Arial" panose="020B0604020202020204" pitchFamily="34" charset="0"/>
            </a:endParaRPr>
          </a:p>
          <a:p>
            <a:pPr algn="just"/>
            <a:r>
              <a:rPr lang="es-ES" sz="1000" dirty="0">
                <a:latin typeface="Arial" panose="020B0604020202020204" pitchFamily="34" charset="0"/>
                <a:cs typeface="Arial" panose="020B0604020202020204" pitchFamily="34" charset="0"/>
              </a:rPr>
              <a:t>El último párrafo del artículo 214 de la Ley de Responsabilidades Administrativas del Estado de Nuevo León establece </a:t>
            </a:r>
            <a:r>
              <a:rPr lang="es-ES" sz="1000" b="1" dirty="0">
                <a:latin typeface="Arial" panose="020B0604020202020204" pitchFamily="34" charset="0"/>
                <a:cs typeface="Arial" panose="020B0604020202020204" pitchFamily="34" charset="0"/>
              </a:rPr>
              <a:t>que la resolución recaída al recurso de reclamación no admitirá otro medio ordinario de defensa, pero ello se refiere única y exclusivamente a los recursos previstos en esa ley, a saber, los de revocación, apelación y revisión, pues atendiendo al principio de especialidad de la norma, sólo puede regular la procedencia de los señalados, mas no de los contenidos y regulados en leyes diversas; asimismo, dicho precepto no regula el juicio contencioso administrativo, que tiene distinto objeto, pues mientras éste se ocupa de dirimir la cuestión principal efectivamente planteada, los recursos, en general, son instrumentos que las leyes ordinarias otorgan a los justiciables para que se inconformen contra autos o resoluciones incidentales surgidas en un procedimiento determinado. </a:t>
            </a:r>
            <a:r>
              <a:rPr lang="es-ES" sz="1000" dirty="0">
                <a:latin typeface="Arial" panose="020B0604020202020204" pitchFamily="34" charset="0"/>
                <a:cs typeface="Arial" panose="020B0604020202020204" pitchFamily="34" charset="0"/>
              </a:rPr>
              <a:t>Por consiguiente, contra la resolución del recurso de reclamación citado, interpuesto en el procedimiento de responsabilidad administrativa, </a:t>
            </a:r>
            <a:r>
              <a:rPr lang="es-ES" sz="1000" b="1" dirty="0">
                <a:latin typeface="Arial" panose="020B0604020202020204" pitchFamily="34" charset="0"/>
                <a:cs typeface="Arial" panose="020B0604020202020204" pitchFamily="34" charset="0"/>
              </a:rPr>
              <a:t>procede el juicio contencioso administrativo, en términos del artículo 17, fracción XI, de la Ley de Justicia Administrativa para el Estado y Municipios de Nuevo León</a:t>
            </a:r>
            <a:r>
              <a:rPr lang="es-ES" sz="1000" dirty="0">
                <a:latin typeface="Arial" panose="020B0604020202020204" pitchFamily="34" charset="0"/>
                <a:cs typeface="Arial" panose="020B0604020202020204" pitchFamily="34" charset="0"/>
              </a:rPr>
              <a:t>, que dispone que aquél puede promoverse contra las resoluciones dictadas por autoridades administrativas o fiscales, estatales o municipales, al resolver los recursos establecidos por las leyes y reglamentos respectivos, esto es, sin precisar o distinguir materia o tema específico alguno.</a:t>
            </a:r>
          </a:p>
          <a:p>
            <a:pPr algn="just"/>
            <a:endParaRPr lang="es-ES" sz="1000" dirty="0">
              <a:latin typeface="Arial" panose="020B0604020202020204" pitchFamily="34" charset="0"/>
              <a:cs typeface="Arial" panose="020B0604020202020204" pitchFamily="34" charset="0"/>
            </a:endParaRPr>
          </a:p>
          <a:p>
            <a:pPr algn="just"/>
            <a:r>
              <a:rPr lang="es-ES" sz="1000" dirty="0">
                <a:latin typeface="Arial" panose="020B0604020202020204" pitchFamily="34" charset="0"/>
                <a:cs typeface="Arial" panose="020B0604020202020204" pitchFamily="34" charset="0"/>
              </a:rPr>
              <a:t>PRIMER TRIBUNAL COLEGIADO DE CIRCUITO DEL CENTRO AUXILIAR DE LA CUARTA REGIÓN.</a:t>
            </a:r>
          </a:p>
          <a:p>
            <a:pPr algn="just"/>
            <a:endParaRPr lang="es-ES" sz="1000" dirty="0">
              <a:latin typeface="Arial" panose="020B0604020202020204" pitchFamily="34" charset="0"/>
              <a:cs typeface="Arial" panose="020B0604020202020204" pitchFamily="34" charset="0"/>
            </a:endParaRPr>
          </a:p>
          <a:p>
            <a:pPr algn="just"/>
            <a:r>
              <a:rPr lang="es-ES" sz="1000" dirty="0">
                <a:latin typeface="Arial" panose="020B0604020202020204" pitchFamily="34" charset="0"/>
                <a:cs typeface="Arial" panose="020B0604020202020204" pitchFamily="34" charset="0"/>
              </a:rPr>
              <a:t>Amparo directo 116/2020 (cuaderno auxiliar 59/2021) del índice del Segundo Tribunal Colegiado en Materia Administrativa del Cuarto Circuito, con apoyo del Primer Tribunal Colegiado de Circuito del Centro Auxiliar de la Cuarta Región, con residencia en Xalapa, Veracruz. Víctor Hugo Torres Martínez de Pinillos. 21 de abril de 2021. Unanimidad de votos. Ponente: Héctor Riveros </a:t>
            </a:r>
            <a:r>
              <a:rPr lang="es-ES" sz="1000" dirty="0" err="1">
                <a:latin typeface="Arial" panose="020B0604020202020204" pitchFamily="34" charset="0"/>
                <a:cs typeface="Arial" panose="020B0604020202020204" pitchFamily="34" charset="0"/>
              </a:rPr>
              <a:t>Caraza</a:t>
            </a:r>
            <a:r>
              <a:rPr lang="es-ES" sz="1000" dirty="0">
                <a:latin typeface="Arial" panose="020B0604020202020204" pitchFamily="34" charset="0"/>
                <a:cs typeface="Arial" panose="020B0604020202020204" pitchFamily="34" charset="0"/>
              </a:rPr>
              <a:t>. Secretaria: Ingrid Jessica García Barrientos.</a:t>
            </a:r>
          </a:p>
          <a:p>
            <a:pPr algn="just"/>
            <a:r>
              <a:rPr lang="es-ES" sz="1000" dirty="0">
                <a:latin typeface="Arial" panose="020B0604020202020204" pitchFamily="34" charset="0"/>
                <a:cs typeface="Arial" panose="020B0604020202020204" pitchFamily="34" charset="0"/>
              </a:rPr>
              <a:t>Esta tesis se publicó el viernes 09 de julio de 2021 a las 10:16 horas en el Semanario Judicial de la Federación.</a:t>
            </a:r>
          </a:p>
          <a:p>
            <a:pPr algn="just"/>
            <a:r>
              <a:rPr lang="es-ES" sz="1000" dirty="0" smtClean="0">
                <a:latin typeface="Arial" panose="020B0604020202020204" pitchFamily="34" charset="0"/>
                <a:cs typeface="Arial" panose="020B0604020202020204" pitchFamily="34" charset="0"/>
              </a:rPr>
              <a:t> </a:t>
            </a:r>
            <a:endParaRPr lang="es-E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3860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437662" y="937847"/>
            <a:ext cx="11269785" cy="4555093"/>
          </a:xfrm>
          <a:prstGeom prst="rect">
            <a:avLst/>
          </a:prstGeom>
          <a:noFill/>
        </p:spPr>
        <p:txBody>
          <a:bodyPr wrap="square" rtlCol="0">
            <a:spAutoFit/>
          </a:bodyPr>
          <a:lstStyle/>
          <a:p>
            <a:pPr algn="just"/>
            <a:r>
              <a:rPr lang="es-ES" sz="1000" dirty="0">
                <a:latin typeface="Arial" panose="020B0604020202020204" pitchFamily="34" charset="0"/>
                <a:cs typeface="Arial" panose="020B0604020202020204" pitchFamily="34" charset="0"/>
              </a:rPr>
              <a:t>Registro digital: 2019682</a:t>
            </a:r>
          </a:p>
          <a:p>
            <a:pPr algn="just"/>
            <a:r>
              <a:rPr lang="es-ES" sz="1000" dirty="0">
                <a:latin typeface="Arial" panose="020B0604020202020204" pitchFamily="34" charset="0"/>
                <a:cs typeface="Arial" panose="020B0604020202020204" pitchFamily="34" charset="0"/>
              </a:rPr>
              <a:t>Instancia: </a:t>
            </a:r>
            <a:r>
              <a:rPr lang="es-ES" sz="1000" b="1" dirty="0">
                <a:latin typeface="Arial" panose="020B0604020202020204" pitchFamily="34" charset="0"/>
                <a:cs typeface="Arial" panose="020B0604020202020204" pitchFamily="34" charset="0"/>
              </a:rPr>
              <a:t>Tribunales Colegiados de Circuito</a:t>
            </a:r>
          </a:p>
          <a:p>
            <a:pPr algn="just"/>
            <a:r>
              <a:rPr lang="es-ES" sz="1000" dirty="0">
                <a:latin typeface="Arial" panose="020B0604020202020204" pitchFamily="34" charset="0"/>
                <a:cs typeface="Arial" panose="020B0604020202020204" pitchFamily="34" charset="0"/>
              </a:rPr>
              <a:t>Décima Época</a:t>
            </a:r>
          </a:p>
          <a:p>
            <a:pPr algn="just"/>
            <a:r>
              <a:rPr lang="es-ES" sz="1000" dirty="0">
                <a:latin typeface="Arial" panose="020B0604020202020204" pitchFamily="34" charset="0"/>
                <a:cs typeface="Arial" panose="020B0604020202020204" pitchFamily="34" charset="0"/>
              </a:rPr>
              <a:t>Materias(s): Administrativa</a:t>
            </a:r>
          </a:p>
          <a:p>
            <a:pPr algn="just"/>
            <a:r>
              <a:rPr lang="es-ES" sz="1000" dirty="0">
                <a:latin typeface="Arial" panose="020B0604020202020204" pitchFamily="34" charset="0"/>
                <a:cs typeface="Arial" panose="020B0604020202020204" pitchFamily="34" charset="0"/>
              </a:rPr>
              <a:t>Tesis: (I Región)7o.3 A (10a.)</a:t>
            </a:r>
          </a:p>
          <a:p>
            <a:pPr algn="just"/>
            <a:r>
              <a:rPr lang="es-ES" sz="1000" dirty="0">
                <a:latin typeface="Arial" panose="020B0604020202020204" pitchFamily="34" charset="0"/>
                <a:cs typeface="Arial" panose="020B0604020202020204" pitchFamily="34" charset="0"/>
              </a:rPr>
              <a:t>Fuente: Gaceta del Semanario Judicial de la Federación. Libro 65, Abril de 2019, Tomo III, página 2112</a:t>
            </a:r>
          </a:p>
          <a:p>
            <a:pPr algn="just"/>
            <a:r>
              <a:rPr lang="es-ES" sz="1000" dirty="0">
                <a:latin typeface="Arial" panose="020B0604020202020204" pitchFamily="34" charset="0"/>
                <a:cs typeface="Arial" panose="020B0604020202020204" pitchFamily="34" charset="0"/>
              </a:rPr>
              <a:t>Tipo: </a:t>
            </a:r>
            <a:r>
              <a:rPr lang="es-ES" sz="1000" b="1" dirty="0">
                <a:latin typeface="Arial" panose="020B0604020202020204" pitchFamily="34" charset="0"/>
                <a:cs typeface="Arial" panose="020B0604020202020204" pitchFamily="34" charset="0"/>
              </a:rPr>
              <a:t>Aislada</a:t>
            </a:r>
          </a:p>
          <a:p>
            <a:pPr algn="just"/>
            <a:endParaRPr lang="es-ES" sz="1000" dirty="0">
              <a:latin typeface="Arial" panose="020B0604020202020204" pitchFamily="34" charset="0"/>
              <a:cs typeface="Arial" panose="020B0604020202020204" pitchFamily="34" charset="0"/>
            </a:endParaRPr>
          </a:p>
          <a:p>
            <a:pPr algn="just"/>
            <a:r>
              <a:rPr lang="es-ES" sz="1000" b="1" dirty="0">
                <a:latin typeface="Arial" panose="020B0604020202020204" pitchFamily="34" charset="0"/>
                <a:cs typeface="Arial" panose="020B0604020202020204" pitchFamily="34" charset="0"/>
              </a:rPr>
              <a:t>RESPONSABILIDADES ADMINISTRATIVAS DE LOS SERVIDORES PÚBLICOS. EL JUICIO DE NULIDAD ANTE EL TRIBUNAL DE JUSTICIA ADMINISTRATIVA DEL ESTADO DE MORELOS </a:t>
            </a:r>
            <a:r>
              <a:rPr lang="es-ES" sz="1000" b="1" u="sng" dirty="0">
                <a:latin typeface="Arial" panose="020B0604020202020204" pitchFamily="34" charset="0"/>
                <a:cs typeface="Arial" panose="020B0604020202020204" pitchFamily="34" charset="0"/>
              </a:rPr>
              <a:t>ES IMPROCEDENTE </a:t>
            </a:r>
            <a:r>
              <a:rPr lang="es-ES" sz="1000" b="1" dirty="0">
                <a:latin typeface="Arial" panose="020B0604020202020204" pitchFamily="34" charset="0"/>
                <a:cs typeface="Arial" panose="020B0604020202020204" pitchFamily="34" charset="0"/>
              </a:rPr>
              <a:t>CONTRA ACTOS INTRAPROCESALES DICTADOS EN LOS PROCEDIMIENTOS RELATIVOS, INCLUSO LOS DE IMPOSIBLE REPARACIÓN.</a:t>
            </a:r>
          </a:p>
          <a:p>
            <a:pPr algn="just"/>
            <a:endParaRPr lang="es-ES" sz="1000" b="1" dirty="0">
              <a:latin typeface="Arial" panose="020B0604020202020204" pitchFamily="34" charset="0"/>
              <a:cs typeface="Arial" panose="020B0604020202020204" pitchFamily="34" charset="0"/>
            </a:endParaRPr>
          </a:p>
          <a:p>
            <a:pPr algn="just"/>
            <a:r>
              <a:rPr lang="es-ES" sz="1000" dirty="0">
                <a:latin typeface="Arial" panose="020B0604020202020204" pitchFamily="34" charset="0"/>
                <a:cs typeface="Arial" panose="020B0604020202020204" pitchFamily="34" charset="0"/>
              </a:rPr>
              <a:t>De conformidad con el artículo 1 de la Ley de Justicia Administrativa del Estado de Morelos, el Tribunal de Justicia Administrativa de dicha entidad es el órgano encargado de dirimir las controversias que se susciten con motivo de los actos, omisiones, resoluciones o cualquier otra actuación de carácter administrativo o fiscal, emanados de las dependencias del Poder Ejecutivo del Estado, de los Ayuntamientos o de sus organismos descentralizados. Ahora, del artículo 30, apartado B, fracción I, de la ley orgánica del tribunal señalado se advierte que –en atención al nuevo marco constitucional en esa materia– el legislador otorgó un tratamiento especial a los actos que versen sobre responsabilidades administrativas de los servidores públicos</a:t>
            </a:r>
            <a:r>
              <a:rPr lang="es-ES" sz="1000" b="1" dirty="0">
                <a:latin typeface="Arial" panose="020B0604020202020204" pitchFamily="34" charset="0"/>
                <a:cs typeface="Arial" panose="020B0604020202020204" pitchFamily="34" charset="0"/>
              </a:rPr>
              <a:t>, por lo que tratándose de los juicios contra las resoluciones emitidas en procedimientos de esa índole, que en el ejercicio de sus funciones dicten, ordenen, ejecuten o pretendan ejecutar los órganos internos de control o sus equivalentes en las dependencias que integran la administración pública estatal y municipal, sus organismos auxiliares estatales o municipales, se estableció un mecanismo de jurisdicción restringida, el cual se limita exclusivamente a las resoluciones definitivas.</a:t>
            </a:r>
            <a:r>
              <a:rPr lang="es-ES" sz="1000" dirty="0">
                <a:latin typeface="Arial" panose="020B0604020202020204" pitchFamily="34" charset="0"/>
                <a:cs typeface="Arial" panose="020B0604020202020204" pitchFamily="34" charset="0"/>
              </a:rPr>
              <a:t> Esto implica que el agraviado </a:t>
            </a:r>
            <a:r>
              <a:rPr lang="es-ES" sz="1000" b="1" dirty="0">
                <a:latin typeface="Arial" panose="020B0604020202020204" pitchFamily="34" charset="0"/>
                <a:cs typeface="Arial" panose="020B0604020202020204" pitchFamily="34" charset="0"/>
              </a:rPr>
              <a:t>debe esperar a que se resuelva definitivamente su situación jurídica para controvertir las violaciones cometidas dentro del procedimiento de responsabilidad administrativa al que se encuentra sujeto. Por tanto, en materia de responsabilidades administrativas de los servidores públicos, </a:t>
            </a:r>
            <a:r>
              <a:rPr lang="es-ES" sz="1000" b="1" u="sng" dirty="0">
                <a:latin typeface="Arial" panose="020B0604020202020204" pitchFamily="34" charset="0"/>
                <a:cs typeface="Arial" panose="020B0604020202020204" pitchFamily="34" charset="0"/>
              </a:rPr>
              <a:t>únicamente procede el juicio de nulidad contra las resoluciones definitivas, excluyendo de esta manera cualquier acto de naturaleza </a:t>
            </a:r>
            <a:r>
              <a:rPr lang="es-ES" sz="1000" b="1" u="sng" dirty="0" err="1">
                <a:latin typeface="Arial" panose="020B0604020202020204" pitchFamily="34" charset="0"/>
                <a:cs typeface="Arial" panose="020B0604020202020204" pitchFamily="34" charset="0"/>
              </a:rPr>
              <a:t>intraprocesal</a:t>
            </a:r>
            <a:r>
              <a:rPr lang="es-ES" sz="1000" b="1" dirty="0">
                <a:latin typeface="Arial" panose="020B0604020202020204" pitchFamily="34" charset="0"/>
                <a:cs typeface="Arial" panose="020B0604020202020204" pitchFamily="34" charset="0"/>
              </a:rPr>
              <a:t>, </a:t>
            </a:r>
            <a:r>
              <a:rPr lang="es-ES" sz="1000" dirty="0">
                <a:latin typeface="Arial" panose="020B0604020202020204" pitchFamily="34" charset="0"/>
                <a:cs typeface="Arial" panose="020B0604020202020204" pitchFamily="34" charset="0"/>
              </a:rPr>
              <a:t>incluso los de imposible reparación, sin que ello impida al particular controvertirlos, pues cuenta con otros mecanismos legales para hacerlo, como el juicio de amparo.</a:t>
            </a:r>
          </a:p>
          <a:p>
            <a:pPr algn="just"/>
            <a:endParaRPr lang="es-ES" sz="1000" dirty="0">
              <a:latin typeface="Arial" panose="020B0604020202020204" pitchFamily="34" charset="0"/>
              <a:cs typeface="Arial" panose="020B0604020202020204" pitchFamily="34" charset="0"/>
            </a:endParaRPr>
          </a:p>
          <a:p>
            <a:pPr algn="just"/>
            <a:r>
              <a:rPr lang="es-ES" sz="1000" b="1" u="sng" dirty="0">
                <a:latin typeface="Arial" panose="020B0604020202020204" pitchFamily="34" charset="0"/>
                <a:cs typeface="Arial" panose="020B0604020202020204" pitchFamily="34" charset="0"/>
              </a:rPr>
              <a:t>SÉPTIMO TRIBUNAL COLEGIADO DE CIRCUITO DEL CENTRO AUXILIAR DE LA PRIMERA REGIÓN, CON RESIDENCIA EN NAUCALPAN DE JUÁREZ, ESTADO DE MÉXICO.</a:t>
            </a:r>
          </a:p>
          <a:p>
            <a:pPr algn="just"/>
            <a:endParaRPr lang="es-ES" sz="1000" dirty="0">
              <a:latin typeface="Arial" panose="020B0604020202020204" pitchFamily="34" charset="0"/>
              <a:cs typeface="Arial" panose="020B0604020202020204" pitchFamily="34" charset="0"/>
            </a:endParaRPr>
          </a:p>
          <a:p>
            <a:pPr algn="just"/>
            <a:r>
              <a:rPr lang="es-ES" sz="1000" dirty="0">
                <a:latin typeface="Arial" panose="020B0604020202020204" pitchFamily="34" charset="0"/>
                <a:cs typeface="Arial" panose="020B0604020202020204" pitchFamily="34" charset="0"/>
              </a:rPr>
              <a:t>Amparo directo 562/2018 (cuaderno auxiliar 26/2019) del índice del Primer Tribunal Colegiado en Materias Penal y Administrativa del Décimo Octavo Circuito, con apoyo del Séptimo Tribunal Colegiado de Circuito del Centro Auxiliar de la Primera Región, con residencia en Naucalpan de Juárez, Estado de México. Martín Rafael Espinosa </a:t>
            </a:r>
            <a:r>
              <a:rPr lang="es-ES" sz="1000" dirty="0" err="1">
                <a:latin typeface="Arial" panose="020B0604020202020204" pitchFamily="34" charset="0"/>
                <a:cs typeface="Arial" panose="020B0604020202020204" pitchFamily="34" charset="0"/>
              </a:rPr>
              <a:t>Güitrón</a:t>
            </a:r>
            <a:r>
              <a:rPr lang="es-ES" sz="1000" dirty="0">
                <a:latin typeface="Arial" panose="020B0604020202020204" pitchFamily="34" charset="0"/>
                <a:cs typeface="Arial" panose="020B0604020202020204" pitchFamily="34" charset="0"/>
              </a:rPr>
              <a:t>. 20 de febrero de 2019. Unanimidad de votos. Ponente: Ricardo Gallardo Vara. Secretaria: Mariana Merino Collado.</a:t>
            </a:r>
          </a:p>
          <a:p>
            <a:pPr algn="just"/>
            <a:r>
              <a:rPr lang="es-ES" sz="1000" dirty="0">
                <a:latin typeface="Arial" panose="020B0604020202020204" pitchFamily="34" charset="0"/>
                <a:cs typeface="Arial" panose="020B0604020202020204" pitchFamily="34" charset="0"/>
              </a:rPr>
              <a:t>Esta tesis se publicó el viernes 12 de abril de 2019 a las 10:16  horas  en el Semanario Judicial de la Federación.</a:t>
            </a:r>
          </a:p>
          <a:p>
            <a:pPr algn="just"/>
            <a:r>
              <a:rPr lang="es-ES" sz="1000" dirty="0" smtClean="0">
                <a:latin typeface="Arial" panose="020B0604020202020204" pitchFamily="34" charset="0"/>
                <a:cs typeface="Arial" panose="020B0604020202020204" pitchFamily="34" charset="0"/>
              </a:rPr>
              <a:t> </a:t>
            </a:r>
            <a:endParaRPr lang="es-E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1116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7" name="CuadroTexto 6"/>
          <p:cNvSpPr txBox="1"/>
          <p:nvPr/>
        </p:nvSpPr>
        <p:spPr>
          <a:xfrm>
            <a:off x="1349115" y="1034321"/>
            <a:ext cx="8379501" cy="923330"/>
          </a:xfrm>
          <a:prstGeom prst="rect">
            <a:avLst/>
          </a:prstGeom>
          <a:noFill/>
        </p:spPr>
        <p:txBody>
          <a:bodyPr wrap="square" rtlCol="0">
            <a:spAutoFit/>
          </a:bodyPr>
          <a:lstStyle/>
          <a:p>
            <a:pPr algn="ctr"/>
            <a:r>
              <a:rPr lang="es-MX"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INFORME DE PRESUNTA RESPONSABILIDAD ADMINISTRATIVA</a:t>
            </a:r>
          </a:p>
          <a:p>
            <a:pPr algn="ctr"/>
            <a:r>
              <a:rPr lang="es-MX"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(IPRA) </a:t>
            </a:r>
          </a:p>
          <a:p>
            <a:endParaRPr lang="es-ES" dirty="0"/>
          </a:p>
        </p:txBody>
      </p:sp>
      <p:sp>
        <p:nvSpPr>
          <p:cNvPr id="8" name="CuadroTexto 7"/>
          <p:cNvSpPr txBox="1"/>
          <p:nvPr/>
        </p:nvSpPr>
        <p:spPr>
          <a:xfrm>
            <a:off x="2053652" y="2533338"/>
            <a:ext cx="8844197" cy="2585323"/>
          </a:xfrm>
          <a:prstGeom prst="rect">
            <a:avLst/>
          </a:prstGeom>
          <a:noFill/>
        </p:spPr>
        <p:txBody>
          <a:bodyPr wrap="square" rtlCol="0">
            <a:spAutoFit/>
          </a:bodyPr>
          <a:lstStyle/>
          <a:p>
            <a:pPr algn="just"/>
            <a:r>
              <a:rPr lang="es-MX" b="1" dirty="0">
                <a:latin typeface="Arial" panose="020B0604020202020204" pitchFamily="34" charset="0"/>
                <a:ea typeface="Yu Gothic UI Light" panose="020B0300000000000000" pitchFamily="34" charset="-128"/>
                <a:cs typeface="Arial" panose="020B0604020202020204" pitchFamily="34" charset="0"/>
              </a:rPr>
              <a:t>Artículo 3, fracción XVIII:</a:t>
            </a:r>
          </a:p>
          <a:p>
            <a:pPr algn="just"/>
            <a:endParaRPr lang="es-MX" b="1" dirty="0">
              <a:latin typeface="Arial" panose="020B0604020202020204" pitchFamily="34" charset="0"/>
              <a:ea typeface="Yu Gothic UI Light" panose="020B0300000000000000" pitchFamily="34" charset="-128"/>
              <a:cs typeface="Arial" panose="020B0604020202020204" pitchFamily="34" charset="0"/>
            </a:endParaRPr>
          </a:p>
          <a:p>
            <a:pPr algn="just"/>
            <a:endParaRPr lang="es-MX" b="1" dirty="0">
              <a:latin typeface="Arial" panose="020B0604020202020204" pitchFamily="34" charset="0"/>
              <a:ea typeface="Yu Gothic UI Light" panose="020B0300000000000000" pitchFamily="34" charset="-128"/>
              <a:cs typeface="Arial" panose="020B0604020202020204" pitchFamily="34" charset="0"/>
            </a:endParaRPr>
          </a:p>
          <a:p>
            <a:pPr algn="just"/>
            <a:r>
              <a:rPr lang="es-MX" b="1" dirty="0">
                <a:latin typeface="Arial" panose="020B0604020202020204" pitchFamily="34" charset="0"/>
                <a:ea typeface="Yu Gothic UI Light" panose="020B0300000000000000" pitchFamily="34" charset="-128"/>
                <a:cs typeface="Arial" panose="020B0604020202020204" pitchFamily="34" charset="0"/>
              </a:rPr>
              <a:t>Es el instrumento en el que las autoridades investigadoras describen los hechos relacionados con alguna de las faltas señaladas en la ley, exponiendo de forma documentada con las pruebas y fundamentos, los motivos y presunta responsabilidad del servidor público o de un particular en la comisión de faltas administrativas</a:t>
            </a:r>
          </a:p>
          <a:p>
            <a:endParaRPr lang="es-ES" dirty="0"/>
          </a:p>
        </p:txBody>
      </p:sp>
    </p:spTree>
    <p:extLst>
      <p:ext uri="{BB962C8B-B14F-4D97-AF65-F5344CB8AC3E}">
        <p14:creationId xmlns:p14="http://schemas.microsoft.com/office/powerpoint/2010/main" val="12609391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rot="10800000" flipV="1">
            <a:off x="1070419" y="3213359"/>
            <a:ext cx="10283381" cy="846386"/>
          </a:xfrm>
          <a:prstGeom prst="rect">
            <a:avLst/>
          </a:prstGeom>
          <a:noFill/>
        </p:spPr>
        <p:txBody>
          <a:bodyPr wrap="square" rtlCol="0">
            <a:spAutoFit/>
          </a:bodyPr>
          <a:lstStyle/>
          <a:p>
            <a:pPr algn="ctr"/>
            <a:r>
              <a:rPr lang="es-MX" sz="3900" b="1" dirty="0">
                <a:latin typeface="Arial" panose="020B0604020202020204" pitchFamily="34" charset="0"/>
                <a:cs typeface="Arial" panose="020B0604020202020204" pitchFamily="34" charset="0"/>
              </a:rPr>
              <a:t>GRACIAS POR SU ATENCIÓN</a:t>
            </a:r>
            <a:endParaRPr lang="es-MX" sz="3900" b="1" dirty="0">
              <a:solidFill>
                <a:srgbClr val="002060"/>
              </a:solidFill>
              <a:latin typeface="Arial" panose="020B0604020202020204" pitchFamily="34" charset="0"/>
              <a:cs typeface="Arial" panose="020B0604020202020204" pitchFamily="34" charset="0"/>
            </a:endParaRPr>
          </a:p>
          <a:p>
            <a:pPr algn="ctr"/>
            <a:r>
              <a:rPr lang="es-ES" sz="1000" dirty="0" smtClean="0">
                <a:latin typeface="Arial" panose="020B0604020202020204" pitchFamily="34" charset="0"/>
                <a:cs typeface="Arial" panose="020B0604020202020204" pitchFamily="34" charset="0"/>
              </a:rPr>
              <a:t> </a:t>
            </a:r>
            <a:endParaRPr lang="es-E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3750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1031631" y="1211385"/>
            <a:ext cx="8690707" cy="4524315"/>
          </a:xfrm>
          <a:prstGeom prst="rect">
            <a:avLst/>
          </a:prstGeom>
          <a:noFill/>
        </p:spPr>
        <p:txBody>
          <a:bodyPr wrap="square" rtlCol="0">
            <a:spAutoFit/>
          </a:bodyPr>
          <a:lstStyle/>
          <a:p>
            <a:pPr algn="ctr"/>
            <a:r>
              <a:rPr lang="es-MX" b="1" dirty="0">
                <a:latin typeface="Arial" panose="020B0604020202020204" pitchFamily="34" charset="0"/>
                <a:ea typeface="Yu Gothic UI Light" panose="020B0300000000000000" pitchFamily="34" charset="-128"/>
                <a:cs typeface="Arial" panose="020B0604020202020204" pitchFamily="34" charset="0"/>
              </a:rPr>
              <a:t>MEDIDAS CAUTELARES</a:t>
            </a:r>
          </a:p>
          <a:p>
            <a:pPr algn="just"/>
            <a:endParaRPr lang="es-MX" b="1" dirty="0">
              <a:latin typeface="Arial" panose="020B0604020202020204" pitchFamily="34" charset="0"/>
              <a:ea typeface="Yu Gothic UI Light" panose="020B0300000000000000" pitchFamily="34" charset="-128"/>
              <a:cs typeface="Arial" panose="020B0604020202020204" pitchFamily="34" charset="0"/>
            </a:endParaRPr>
          </a:p>
          <a:p>
            <a:pPr algn="just"/>
            <a:r>
              <a:rPr lang="es-MX" b="1" dirty="0">
                <a:latin typeface="Arial" panose="020B0604020202020204" pitchFamily="34" charset="0"/>
                <a:ea typeface="Yu Gothic UI Light" panose="020B0300000000000000" pitchFamily="34" charset="-128"/>
                <a:cs typeface="Arial" panose="020B0604020202020204" pitchFamily="34" charset="0"/>
              </a:rPr>
              <a:t>Podrán ser decretadas como medidas cautelares las siguientes:</a:t>
            </a:r>
          </a:p>
          <a:p>
            <a:pPr algn="just"/>
            <a:endParaRPr lang="es-MX" b="1" dirty="0">
              <a:latin typeface="Arial" panose="020B0604020202020204" pitchFamily="34" charset="0"/>
              <a:ea typeface="Yu Gothic UI Light" panose="020B0300000000000000" pitchFamily="34" charset="-128"/>
              <a:cs typeface="Arial" panose="020B0604020202020204" pitchFamily="34" charset="0"/>
            </a:endParaRPr>
          </a:p>
          <a:p>
            <a:pPr marL="514350" indent="-514350" algn="just">
              <a:buFont typeface="+mj-lt"/>
              <a:buAutoNum type="romanUcPeriod"/>
            </a:pPr>
            <a:r>
              <a:rPr lang="es-MX" b="1" dirty="0">
                <a:latin typeface="Arial" panose="020B0604020202020204" pitchFamily="34" charset="0"/>
                <a:ea typeface="Yu Gothic UI Light" panose="020B0300000000000000" pitchFamily="34" charset="-128"/>
                <a:cs typeface="Arial" panose="020B0604020202020204" pitchFamily="34" charset="0"/>
              </a:rPr>
              <a:t>Suspensión temporal del servidor público señalado como presuntamente Responsable del empleo, cargo o comisión que desempeñe.</a:t>
            </a:r>
          </a:p>
          <a:p>
            <a:pPr marL="514350" indent="-514350" algn="just">
              <a:buFont typeface="+mj-lt"/>
              <a:buAutoNum type="romanUcPeriod"/>
            </a:pPr>
            <a:r>
              <a:rPr lang="es-MX" b="1" dirty="0">
                <a:latin typeface="Arial" panose="020B0604020202020204" pitchFamily="34" charset="0"/>
                <a:ea typeface="Yu Gothic UI Light" panose="020B0300000000000000" pitchFamily="34" charset="-128"/>
                <a:cs typeface="Arial" panose="020B0604020202020204" pitchFamily="34" charset="0"/>
              </a:rPr>
              <a:t>Exhibición de documentos originales relacionados directamente con la presunta Falta administrativa;</a:t>
            </a:r>
          </a:p>
          <a:p>
            <a:pPr marL="514350" indent="-514350" algn="just">
              <a:buFont typeface="+mj-lt"/>
              <a:buAutoNum type="romanUcPeriod"/>
            </a:pPr>
            <a:r>
              <a:rPr lang="es-MX" b="1" dirty="0">
                <a:latin typeface="Arial" panose="020B0604020202020204" pitchFamily="34" charset="0"/>
                <a:ea typeface="Yu Gothic UI Light" panose="020B0300000000000000" pitchFamily="34" charset="-128"/>
                <a:cs typeface="Arial" panose="020B0604020202020204" pitchFamily="34" charset="0"/>
              </a:rPr>
              <a:t>Apercibimiento de multa de cien y hasta ciento cincuenta UMA, para conminar a los presuntos responsables y testigos, a presentarse el día y hora que se señalen para el desahogo de pruebas a su cargo;</a:t>
            </a:r>
          </a:p>
          <a:p>
            <a:pPr marL="514350" indent="-514350" algn="just">
              <a:buFont typeface="+mj-lt"/>
              <a:buAutoNum type="romanUcPeriod"/>
            </a:pPr>
            <a:r>
              <a:rPr lang="es-MX" b="1" dirty="0">
                <a:latin typeface="Arial" panose="020B0604020202020204" pitchFamily="34" charset="0"/>
                <a:ea typeface="Yu Gothic UI Light" panose="020B0300000000000000" pitchFamily="34" charset="-128"/>
                <a:cs typeface="Arial" panose="020B0604020202020204" pitchFamily="34" charset="0"/>
              </a:rPr>
              <a:t>Embargo precautorio de bienes; aseguramiento o intervención precautoria de negociaciones.</a:t>
            </a:r>
          </a:p>
          <a:p>
            <a:pPr marL="514350" indent="-514350" algn="just">
              <a:buFont typeface="+mj-lt"/>
              <a:buAutoNum type="romanUcPeriod"/>
            </a:pPr>
            <a:r>
              <a:rPr lang="es-MX" b="1" dirty="0">
                <a:latin typeface="Arial" panose="020B0604020202020204" pitchFamily="34" charset="0"/>
                <a:ea typeface="Yu Gothic UI Light" panose="020B0300000000000000" pitchFamily="34" charset="-128"/>
                <a:cs typeface="Arial" panose="020B0604020202020204" pitchFamily="34" charset="0"/>
              </a:rPr>
              <a:t>Las que sean necesarias para evitar un daño irreparable a la Hacienda Pública</a:t>
            </a:r>
            <a:endParaRPr lang="es-ES" b="1" dirty="0">
              <a:highlight>
                <a:srgbClr val="FFFF00"/>
              </a:highlight>
              <a:latin typeface="Arial" panose="020B0604020202020204" pitchFamily="34" charset="0"/>
              <a:ea typeface="Yu Gothic UI Light" panose="020B0300000000000000" pitchFamily="34" charset="-128"/>
              <a:cs typeface="Arial" panose="020B0604020202020204" pitchFamily="34" charset="0"/>
            </a:endParaRPr>
          </a:p>
          <a:p>
            <a:endParaRPr lang="es-ES" dirty="0"/>
          </a:p>
        </p:txBody>
      </p:sp>
    </p:spTree>
    <p:extLst>
      <p:ext uri="{BB962C8B-B14F-4D97-AF65-F5344CB8AC3E}">
        <p14:creationId xmlns:p14="http://schemas.microsoft.com/office/powerpoint/2010/main" val="758854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2130552" y="365125"/>
            <a:ext cx="6288518" cy="584775"/>
          </a:xfrm>
          <a:prstGeom prst="rect">
            <a:avLst/>
          </a:prstGeom>
          <a:noFill/>
        </p:spPr>
        <p:txBody>
          <a:bodyPr wrap="square" rtlCol="0">
            <a:spAutoFit/>
          </a:bodyPr>
          <a:lstStyle/>
          <a:p>
            <a:r>
              <a:rPr lang="es-MX" sz="1400" b="1" dirty="0">
                <a:latin typeface="Arial" panose="020B0604020202020204" pitchFamily="34" charset="0"/>
                <a:ea typeface="Yu Gothic UI Light" panose="020B0300000000000000" pitchFamily="34" charset="-128"/>
                <a:cs typeface="Arial" panose="020B0604020202020204" pitchFamily="34" charset="0"/>
              </a:rPr>
              <a:t>¿A QUIÉN Y COMO SOLICITAR LAS MEDIDAS CAUTELARES?</a:t>
            </a:r>
          </a:p>
          <a:p>
            <a:endParaRPr lang="es-ES" dirty="0"/>
          </a:p>
        </p:txBody>
      </p:sp>
      <p:sp>
        <p:nvSpPr>
          <p:cNvPr id="6" name="CuadroTexto 5"/>
          <p:cNvSpPr txBox="1"/>
          <p:nvPr/>
        </p:nvSpPr>
        <p:spPr>
          <a:xfrm>
            <a:off x="1746504" y="941510"/>
            <a:ext cx="7662672" cy="861774"/>
          </a:xfrm>
          <a:prstGeom prst="rect">
            <a:avLst/>
          </a:prstGeom>
          <a:noFill/>
        </p:spPr>
        <p:txBody>
          <a:bodyPr wrap="square" rtlCol="0">
            <a:spAutoFit/>
          </a:bodyPr>
          <a:lstStyle/>
          <a:p>
            <a:r>
              <a:rPr lang="es-ES" sz="1600" b="1" dirty="0">
                <a:latin typeface="Arial" panose="020B0604020202020204" pitchFamily="34" charset="0"/>
                <a:ea typeface="Times New Roman" panose="02020603050405020304" pitchFamily="18" charset="0"/>
                <a:cs typeface="Arial" panose="020B0604020202020204" pitchFamily="34" charset="0"/>
              </a:rPr>
              <a:t>Artículo 123. </a:t>
            </a:r>
            <a:r>
              <a:rPr lang="es-ES" sz="1600" dirty="0">
                <a:latin typeface="Arial" panose="020B0604020202020204" pitchFamily="34" charset="0"/>
                <a:ea typeface="Times New Roman" panose="02020603050405020304" pitchFamily="18" charset="0"/>
                <a:cs typeface="Arial" panose="020B0604020202020204" pitchFamily="34" charset="0"/>
              </a:rPr>
              <a:t>Las autoridades investigadoras podrán solicitar </a:t>
            </a:r>
            <a:r>
              <a:rPr lang="es-ES" sz="1600" u="sng" dirty="0">
                <a:latin typeface="Arial" panose="020B0604020202020204" pitchFamily="34" charset="0"/>
                <a:ea typeface="Times New Roman" panose="02020603050405020304" pitchFamily="18" charset="0"/>
                <a:cs typeface="Arial" panose="020B0604020202020204" pitchFamily="34" charset="0"/>
              </a:rPr>
              <a:t>a la autoridad substanciadora o resolutora,</a:t>
            </a:r>
            <a:r>
              <a:rPr lang="es-ES" sz="1600" dirty="0">
                <a:latin typeface="Arial" panose="020B0604020202020204" pitchFamily="34" charset="0"/>
                <a:ea typeface="Times New Roman" panose="02020603050405020304" pitchFamily="18" charset="0"/>
                <a:cs typeface="Arial" panose="020B0604020202020204" pitchFamily="34" charset="0"/>
              </a:rPr>
              <a:t> que decrete aquellas medidas cautelares que…</a:t>
            </a:r>
            <a:endParaRPr lang="es-ES" sz="1600" dirty="0">
              <a:latin typeface="Arial" panose="020B0604020202020204" pitchFamily="34" charset="0"/>
              <a:cs typeface="Arial" panose="020B0604020202020204" pitchFamily="34" charset="0"/>
            </a:endParaRPr>
          </a:p>
          <a:p>
            <a:endParaRPr lang="es-ES" dirty="0"/>
          </a:p>
        </p:txBody>
      </p:sp>
      <p:sp>
        <p:nvSpPr>
          <p:cNvPr id="7" name="CuadroTexto 6"/>
          <p:cNvSpPr txBox="1"/>
          <p:nvPr/>
        </p:nvSpPr>
        <p:spPr>
          <a:xfrm>
            <a:off x="630936" y="1690688"/>
            <a:ext cx="10374815" cy="2308324"/>
          </a:xfrm>
          <a:prstGeom prst="rect">
            <a:avLst/>
          </a:prstGeom>
          <a:noFill/>
        </p:spPr>
        <p:txBody>
          <a:bodyPr wrap="square" rtlCol="0">
            <a:spAutoFit/>
          </a:bodyPr>
          <a:lstStyle/>
          <a:p>
            <a:pPr algn="just"/>
            <a:r>
              <a:rPr lang="es-ES" b="1" dirty="0"/>
              <a:t>Artículo 125. </a:t>
            </a:r>
            <a:r>
              <a:rPr lang="es-ES" dirty="0"/>
              <a:t>El otorgamiento de medidas cautelares </a:t>
            </a:r>
            <a:r>
              <a:rPr lang="es-ES" b="1" dirty="0"/>
              <a:t>se tramitará de manera incidental</a:t>
            </a:r>
            <a:r>
              <a:rPr lang="es-ES" dirty="0"/>
              <a:t>. El escrito en el que se soliciten se deberá señalar las pruebas cuyo ocultamiento o destrucción se pretende impedir; los efectos perjudiciales que produce la presunta falta administrativa; los actos que obstaculizan el adecuado desarrollo del procedimiento de responsabilidad administrativa; o bien, el daño irreparable a la Hacienda Pública Federal, o de las entidades federativas, municipios, alcaldías, o bien, al patrimonio de los entes públicos, expresando los motivos por los cuales se solicitan las medidas cautelares y donde se justifique su pertinencia. En cualquier caso, se deberá indicar el nombre y domicilios de quienes serán afectados con las medidas cautelares, para que, en su caso, se les dé vista del incidente respectivo.</a:t>
            </a:r>
          </a:p>
        </p:txBody>
      </p:sp>
      <p:sp>
        <p:nvSpPr>
          <p:cNvPr id="9" name="CuadroTexto 8"/>
          <p:cNvSpPr txBox="1"/>
          <p:nvPr/>
        </p:nvSpPr>
        <p:spPr>
          <a:xfrm>
            <a:off x="3584448" y="4851083"/>
            <a:ext cx="1929384" cy="307777"/>
          </a:xfrm>
          <a:prstGeom prst="rect">
            <a:avLst/>
          </a:prstGeom>
          <a:noFill/>
        </p:spPr>
        <p:txBody>
          <a:bodyPr wrap="square" rtlCol="0">
            <a:spAutoFit/>
          </a:bodyPr>
          <a:lstStyle/>
          <a:p>
            <a:r>
              <a:rPr lang="es-ES" sz="1400" b="1" dirty="0">
                <a:latin typeface="Arial" panose="020B0604020202020204" pitchFamily="34" charset="0"/>
                <a:ea typeface="Arial" panose="020B0604020202020204" pitchFamily="34" charset="0"/>
              </a:rPr>
              <a:t>¿Antes o en el IPRA</a:t>
            </a:r>
            <a:endParaRPr lang="es-ES" sz="1400" dirty="0"/>
          </a:p>
        </p:txBody>
      </p:sp>
      <p:sp>
        <p:nvSpPr>
          <p:cNvPr id="12" name="CuadroTexto 11"/>
          <p:cNvSpPr txBox="1"/>
          <p:nvPr/>
        </p:nvSpPr>
        <p:spPr>
          <a:xfrm>
            <a:off x="2386584" y="5302188"/>
            <a:ext cx="5541264" cy="969496"/>
          </a:xfrm>
          <a:prstGeom prst="rect">
            <a:avLst/>
          </a:prstGeom>
          <a:noFill/>
        </p:spPr>
        <p:txBody>
          <a:bodyPr wrap="square" rtlCol="0">
            <a:spAutoFit/>
          </a:bodyPr>
          <a:lstStyle/>
          <a:p>
            <a:pPr marL="285750" indent="-285750">
              <a:buFont typeface="Arial" panose="020B0604020202020204" pitchFamily="34" charset="0"/>
              <a:buChar char="•"/>
            </a:pPr>
            <a:r>
              <a:rPr lang="es-MX" sz="1200" b="1" dirty="0">
                <a:latin typeface="Arial" panose="020B0604020202020204" pitchFamily="34" charset="0"/>
                <a:ea typeface="Yu Gothic UI Light" panose="020B0300000000000000" pitchFamily="34" charset="-128"/>
                <a:cs typeface="Arial" panose="020B0604020202020204" pitchFamily="34" charset="0"/>
              </a:rPr>
              <a:t>FALTAS GRAVES.		AL TJA</a:t>
            </a:r>
          </a:p>
          <a:p>
            <a:endParaRPr lang="es-MX" sz="1200" b="1" dirty="0">
              <a:latin typeface="Arial" panose="020B0604020202020204" pitchFamily="34" charset="0"/>
              <a:ea typeface="Yu Gothic UI Light" panose="020B0300000000000000" pitchFamily="34" charset="-128"/>
              <a:cs typeface="Arial" panose="020B0604020202020204" pitchFamily="34" charset="0"/>
            </a:endParaRPr>
          </a:p>
          <a:p>
            <a:pPr marL="285750" indent="-285750">
              <a:buFont typeface="Arial" panose="020B0604020202020204" pitchFamily="34" charset="0"/>
              <a:buChar char="•"/>
            </a:pPr>
            <a:r>
              <a:rPr lang="es-MX" sz="1200" b="1" dirty="0">
                <a:latin typeface="Arial" panose="020B0604020202020204" pitchFamily="34" charset="0"/>
                <a:ea typeface="Yu Gothic UI Light" panose="020B0300000000000000" pitchFamily="34" charset="-128"/>
                <a:cs typeface="Arial" panose="020B0604020202020204" pitchFamily="34" charset="0"/>
              </a:rPr>
              <a:t>FALTAS NO GRAVES.	</a:t>
            </a:r>
            <a:r>
              <a:rPr lang="es-MX" sz="1200" b="1" dirty="0" smtClean="0">
                <a:latin typeface="Arial" panose="020B0604020202020204" pitchFamily="34" charset="0"/>
                <a:ea typeface="Yu Gothic UI Light" panose="020B0300000000000000" pitchFamily="34" charset="-128"/>
                <a:cs typeface="Arial" panose="020B0604020202020204" pitchFamily="34" charset="0"/>
              </a:rPr>
              <a:t>PRIMERO </a:t>
            </a:r>
            <a:r>
              <a:rPr lang="es-MX" sz="1200" b="1" dirty="0">
                <a:latin typeface="Arial" panose="020B0604020202020204" pitchFamily="34" charset="0"/>
                <a:ea typeface="Yu Gothic UI Light" panose="020B0300000000000000" pitchFamily="34" charset="-128"/>
                <a:cs typeface="Arial" panose="020B0604020202020204" pitchFamily="34" charset="0"/>
              </a:rPr>
              <a:t>EVALUAR 				SU PROCEDENCIA </a:t>
            </a:r>
            <a:endParaRPr lang="es-ES" sz="1200" dirty="0">
              <a:latin typeface="Arial" panose="020B0604020202020204" pitchFamily="34" charset="0"/>
              <a:cs typeface="Arial" panose="020B0604020202020204" pitchFamily="34" charset="0"/>
            </a:endParaRPr>
          </a:p>
          <a:p>
            <a:endParaRPr lang="es-ES" sz="900" dirty="0"/>
          </a:p>
        </p:txBody>
      </p:sp>
    </p:spTree>
    <p:extLst>
      <p:ext uri="{BB962C8B-B14F-4D97-AF65-F5344CB8AC3E}">
        <p14:creationId xmlns:p14="http://schemas.microsoft.com/office/powerpoint/2010/main" val="2434863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3601F7-A021-31EE-073B-BF220EA4BC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7AFCC31-7F2B-693A-8D95-8E942515D14C}"/>
              </a:ext>
            </a:extLst>
          </p:cNvPr>
          <p:cNvSpPr>
            <a:spLocks noGrp="1"/>
          </p:cNvSpPr>
          <p:nvPr>
            <p:ph idx="1"/>
          </p:nvPr>
        </p:nvSpPr>
        <p:spPr/>
        <p:txBody>
          <a:bodyPr/>
          <a:lstStyle/>
          <a:p>
            <a:endParaRPr lang="es-MX"/>
          </a:p>
        </p:txBody>
      </p:sp>
      <p:pic>
        <p:nvPicPr>
          <p:cNvPr id="5" name="Imagen 4">
            <a:extLst>
              <a:ext uri="{FF2B5EF4-FFF2-40B4-BE49-F238E27FC236}">
                <a16:creationId xmlns:a16="http://schemas.microsoft.com/office/drawing/2014/main" xmlns="" id="{99B5D2C0-406C-E093-6789-B8AE7C685EFB}"/>
              </a:ext>
            </a:extLst>
          </p:cNvPr>
          <p:cNvPicPr>
            <a:picLocks noChangeAspect="1"/>
          </p:cNvPicPr>
          <p:nvPr/>
        </p:nvPicPr>
        <p:blipFill>
          <a:blip r:embed="rId2"/>
          <a:stretch>
            <a:fillRect/>
          </a:stretch>
        </p:blipFill>
        <p:spPr>
          <a:xfrm>
            <a:off x="0" y="0"/>
            <a:ext cx="12192000" cy="6858000"/>
          </a:xfrm>
          <a:prstGeom prst="rect">
            <a:avLst/>
          </a:prstGeom>
        </p:spPr>
      </p:pic>
      <p:sp>
        <p:nvSpPr>
          <p:cNvPr id="4" name="CuadroTexto 3"/>
          <p:cNvSpPr txBox="1"/>
          <p:nvPr/>
        </p:nvSpPr>
        <p:spPr>
          <a:xfrm>
            <a:off x="768096" y="1024128"/>
            <a:ext cx="9857232" cy="5632311"/>
          </a:xfrm>
          <a:prstGeom prst="rect">
            <a:avLst/>
          </a:prstGeom>
          <a:noFill/>
        </p:spPr>
        <p:txBody>
          <a:bodyPr wrap="square" rtlCol="0">
            <a:spAutoFit/>
          </a:bodyPr>
          <a:lstStyle/>
          <a:p>
            <a:pPr algn="ctr">
              <a:buClr>
                <a:srgbClr val="FF4D29"/>
              </a:buClr>
            </a:pPr>
            <a:r>
              <a:rPr lang="es-MX" b="1" u="sng" dirty="0">
                <a:solidFill>
                  <a:schemeClr val="tx1">
                    <a:lumMod val="75000"/>
                    <a:lumOff val="25000"/>
                  </a:schemeClr>
                </a:solidFill>
                <a:latin typeface="Arial" panose="020B0604020202020204" pitchFamily="34" charset="0"/>
                <a:ea typeface="Yu Gothic UI Light" panose="020B0300000000000000" pitchFamily="34" charset="-128"/>
                <a:cs typeface="Arial" panose="020B0604020202020204" pitchFamily="34" charset="0"/>
              </a:rPr>
              <a:t>IMPROCEDENCIA DEL PROCEDIMIENTO</a:t>
            </a:r>
          </a:p>
          <a:p>
            <a:pPr marL="285750" indent="-285750" algn="just">
              <a:buClr>
                <a:srgbClr val="FF4D29"/>
              </a:buClr>
              <a:buFont typeface="Arial" panose="020B0604020202020204" pitchFamily="34" charset="0"/>
              <a:buChar char="•"/>
            </a:pPr>
            <a:endParaRPr lang="es-MX" b="1" dirty="0">
              <a:solidFill>
                <a:schemeClr val="tx1">
                  <a:lumMod val="75000"/>
                  <a:lumOff val="25000"/>
                </a:schemeClr>
              </a:solidFill>
              <a:latin typeface="Arial" panose="020B0604020202020204" pitchFamily="34" charset="0"/>
              <a:ea typeface="Yu Gothic UI Light" panose="020B0300000000000000" pitchFamily="34" charset="-128"/>
              <a:cs typeface="Arial" panose="020B0604020202020204" pitchFamily="34" charset="0"/>
            </a:endParaRPr>
          </a:p>
          <a:p>
            <a:pPr marL="285750" indent="-285750" algn="just">
              <a:buClr>
                <a:srgbClr val="FF4D29"/>
              </a:buClr>
              <a:buFont typeface="Arial" panose="020B0604020202020204" pitchFamily="34" charset="0"/>
              <a:buChar char="•"/>
            </a:pPr>
            <a:r>
              <a:rPr lang="es-MX" b="1" dirty="0">
                <a:solidFill>
                  <a:schemeClr val="tx1">
                    <a:lumMod val="75000"/>
                    <a:lumOff val="25000"/>
                  </a:schemeClr>
                </a:solidFill>
                <a:latin typeface="Arial" panose="020B0604020202020204" pitchFamily="34" charset="0"/>
                <a:ea typeface="Yu Gothic UI Light" panose="020B0300000000000000" pitchFamily="34" charset="-128"/>
                <a:cs typeface="Arial" panose="020B0604020202020204" pitchFamily="34" charset="0"/>
              </a:rPr>
              <a:t>Cuando la falta administrativa haya prescrito</a:t>
            </a:r>
          </a:p>
          <a:p>
            <a:pPr marL="285750" indent="-285750" algn="just">
              <a:buClr>
                <a:srgbClr val="FF4D29"/>
              </a:buClr>
              <a:buFont typeface="Arial" panose="020B0604020202020204" pitchFamily="34" charset="0"/>
              <a:buChar char="•"/>
            </a:pPr>
            <a:endParaRPr lang="es-MX" b="1" dirty="0">
              <a:solidFill>
                <a:schemeClr val="tx1">
                  <a:lumMod val="75000"/>
                  <a:lumOff val="25000"/>
                </a:schemeClr>
              </a:solidFill>
              <a:latin typeface="Arial" panose="020B0604020202020204" pitchFamily="34" charset="0"/>
              <a:ea typeface="Yu Gothic UI Light" panose="020B0300000000000000" pitchFamily="34" charset="-128"/>
              <a:cs typeface="Arial" panose="020B0604020202020204" pitchFamily="34" charset="0"/>
            </a:endParaRPr>
          </a:p>
          <a:p>
            <a:pPr marL="285750" indent="-285750" algn="just">
              <a:buClr>
                <a:srgbClr val="FF4D29"/>
              </a:buClr>
              <a:buFont typeface="Arial" panose="020B0604020202020204" pitchFamily="34" charset="0"/>
              <a:buChar char="•"/>
            </a:pPr>
            <a:r>
              <a:rPr lang="es-MX" b="1" dirty="0">
                <a:solidFill>
                  <a:schemeClr val="tx1">
                    <a:lumMod val="75000"/>
                    <a:lumOff val="25000"/>
                  </a:schemeClr>
                </a:solidFill>
                <a:latin typeface="Arial" panose="020B0604020202020204" pitchFamily="34" charset="0"/>
                <a:ea typeface="Yu Gothic UI Light" panose="020B0300000000000000" pitchFamily="34" charset="-128"/>
                <a:cs typeface="Arial" panose="020B0604020202020204" pitchFamily="34" charset="0"/>
              </a:rPr>
              <a:t>Cuando los hechos o las conductas materia del procedimiento no fueran de competencia de las autoridades substanciadoras o </a:t>
            </a:r>
            <a:r>
              <a:rPr lang="es-MX" b="1" dirty="0" err="1">
                <a:solidFill>
                  <a:schemeClr val="tx1">
                    <a:lumMod val="75000"/>
                    <a:lumOff val="25000"/>
                  </a:schemeClr>
                </a:solidFill>
                <a:latin typeface="Arial" panose="020B0604020202020204" pitchFamily="34" charset="0"/>
                <a:ea typeface="Yu Gothic UI Light" panose="020B0300000000000000" pitchFamily="34" charset="-128"/>
                <a:cs typeface="Arial" panose="020B0604020202020204" pitchFamily="34" charset="0"/>
              </a:rPr>
              <a:t>resolutoras</a:t>
            </a:r>
            <a:r>
              <a:rPr lang="es-MX" b="1" dirty="0">
                <a:solidFill>
                  <a:schemeClr val="tx1">
                    <a:lumMod val="75000"/>
                    <a:lumOff val="25000"/>
                  </a:schemeClr>
                </a:solidFill>
                <a:latin typeface="Arial" panose="020B0604020202020204" pitchFamily="34" charset="0"/>
                <a:ea typeface="Yu Gothic UI Light" panose="020B0300000000000000" pitchFamily="34" charset="-128"/>
                <a:cs typeface="Arial" panose="020B0604020202020204" pitchFamily="34" charset="0"/>
              </a:rPr>
              <a:t> del asunto. En este caso, mediante oficio, el asunto se deberá hacer del conocimiento a la autoridad que se estime competente;</a:t>
            </a:r>
          </a:p>
          <a:p>
            <a:pPr marL="285750" indent="-285750" algn="just">
              <a:buClr>
                <a:srgbClr val="FF4D29"/>
              </a:buClr>
              <a:buFont typeface="Arial" panose="020B0604020202020204" pitchFamily="34" charset="0"/>
              <a:buChar char="•"/>
            </a:pPr>
            <a:endParaRPr lang="es-MX" b="1" dirty="0">
              <a:solidFill>
                <a:schemeClr val="tx1">
                  <a:lumMod val="75000"/>
                  <a:lumOff val="25000"/>
                </a:schemeClr>
              </a:solidFill>
              <a:latin typeface="Arial" panose="020B0604020202020204" pitchFamily="34" charset="0"/>
              <a:ea typeface="Yu Gothic UI Light" panose="020B0300000000000000" pitchFamily="34" charset="-128"/>
              <a:cs typeface="Arial" panose="020B0604020202020204" pitchFamily="34" charset="0"/>
            </a:endParaRPr>
          </a:p>
          <a:p>
            <a:pPr marL="285750" indent="-285750" algn="just">
              <a:buClr>
                <a:srgbClr val="FF4D29"/>
              </a:buClr>
              <a:buFont typeface="Arial" panose="020B0604020202020204" pitchFamily="34" charset="0"/>
              <a:buChar char="•"/>
            </a:pPr>
            <a:r>
              <a:rPr lang="es-MX" b="1" dirty="0">
                <a:solidFill>
                  <a:schemeClr val="tx1">
                    <a:lumMod val="75000"/>
                    <a:lumOff val="25000"/>
                  </a:schemeClr>
                </a:solidFill>
                <a:latin typeface="Arial" panose="020B0604020202020204" pitchFamily="34" charset="0"/>
                <a:ea typeface="Yu Gothic UI Light" panose="020B0300000000000000" pitchFamily="34" charset="-128"/>
                <a:cs typeface="Arial" panose="020B0604020202020204" pitchFamily="34" charset="0"/>
              </a:rPr>
              <a:t>Cuando las faltas administrativas que se imputen al presunto responsable ya hubieran sido objeto de una resolución que haya causado ejecutoria pronunciada por las autoridades </a:t>
            </a:r>
            <a:r>
              <a:rPr lang="es-MX" b="1" dirty="0" err="1">
                <a:solidFill>
                  <a:schemeClr val="tx1">
                    <a:lumMod val="75000"/>
                    <a:lumOff val="25000"/>
                  </a:schemeClr>
                </a:solidFill>
                <a:latin typeface="Arial" panose="020B0604020202020204" pitchFamily="34" charset="0"/>
                <a:ea typeface="Yu Gothic UI Light" panose="020B0300000000000000" pitchFamily="34" charset="-128"/>
                <a:cs typeface="Arial" panose="020B0604020202020204" pitchFamily="34" charset="0"/>
              </a:rPr>
              <a:t>resolutoras</a:t>
            </a:r>
            <a:r>
              <a:rPr lang="es-MX" b="1" dirty="0">
                <a:solidFill>
                  <a:schemeClr val="tx1">
                    <a:lumMod val="75000"/>
                    <a:lumOff val="25000"/>
                  </a:schemeClr>
                </a:solidFill>
                <a:latin typeface="Arial" panose="020B0604020202020204" pitchFamily="34" charset="0"/>
                <a:ea typeface="Yu Gothic UI Light" panose="020B0300000000000000" pitchFamily="34" charset="-128"/>
                <a:cs typeface="Arial" panose="020B0604020202020204" pitchFamily="34" charset="0"/>
              </a:rPr>
              <a:t> del asunto, siempre que el señalado como presunto responsable sea el mismo en ambos casos;</a:t>
            </a:r>
          </a:p>
          <a:p>
            <a:pPr marL="285750" indent="-285750" algn="just">
              <a:buClr>
                <a:srgbClr val="FF4D29"/>
              </a:buClr>
              <a:buFont typeface="Arial" panose="020B0604020202020204" pitchFamily="34" charset="0"/>
              <a:buChar char="•"/>
            </a:pPr>
            <a:endParaRPr lang="es-MX" b="1" dirty="0">
              <a:solidFill>
                <a:schemeClr val="tx1">
                  <a:lumMod val="75000"/>
                  <a:lumOff val="25000"/>
                </a:schemeClr>
              </a:solidFill>
              <a:latin typeface="Arial" panose="020B0604020202020204" pitchFamily="34" charset="0"/>
              <a:ea typeface="Yu Gothic UI Light" panose="020B0300000000000000" pitchFamily="34" charset="-128"/>
              <a:cs typeface="Arial" panose="020B0604020202020204" pitchFamily="34" charset="0"/>
            </a:endParaRPr>
          </a:p>
          <a:p>
            <a:pPr marL="285750" indent="-285750" algn="just">
              <a:buClr>
                <a:srgbClr val="FF4D29"/>
              </a:buClr>
              <a:buFont typeface="Arial" panose="020B0604020202020204" pitchFamily="34" charset="0"/>
              <a:buChar char="•"/>
            </a:pPr>
            <a:r>
              <a:rPr lang="es-MX" b="1" dirty="0">
                <a:solidFill>
                  <a:schemeClr val="tx1">
                    <a:lumMod val="75000"/>
                    <a:lumOff val="25000"/>
                  </a:schemeClr>
                </a:solidFill>
                <a:latin typeface="Arial" panose="020B0604020202020204" pitchFamily="34" charset="0"/>
                <a:ea typeface="Yu Gothic UI Light" panose="020B0300000000000000" pitchFamily="34" charset="-128"/>
                <a:cs typeface="Arial" panose="020B0604020202020204" pitchFamily="34" charset="0"/>
              </a:rPr>
              <a:t>Cuando de los hechos que se refieran en el informe de presunta responsabilidad administrativa, no se advierta la comisión de faltas administrativas, y</a:t>
            </a:r>
          </a:p>
          <a:p>
            <a:pPr marL="285750" indent="-285750" algn="just">
              <a:buClr>
                <a:srgbClr val="FF4D29"/>
              </a:buClr>
              <a:buFont typeface="Arial" panose="020B0604020202020204" pitchFamily="34" charset="0"/>
              <a:buChar char="•"/>
            </a:pPr>
            <a:endParaRPr lang="es-MX" b="1" dirty="0">
              <a:solidFill>
                <a:schemeClr val="tx1">
                  <a:lumMod val="75000"/>
                  <a:lumOff val="25000"/>
                </a:schemeClr>
              </a:solidFill>
              <a:latin typeface="Arial" panose="020B0604020202020204" pitchFamily="34" charset="0"/>
              <a:ea typeface="Yu Gothic UI Light" panose="020B0300000000000000" pitchFamily="34" charset="-128"/>
              <a:cs typeface="Arial" panose="020B0604020202020204" pitchFamily="34" charset="0"/>
            </a:endParaRPr>
          </a:p>
          <a:p>
            <a:pPr marL="285750" indent="-285750" algn="just">
              <a:buClr>
                <a:srgbClr val="FF4D29"/>
              </a:buClr>
              <a:buFont typeface="Arial" panose="020B0604020202020204" pitchFamily="34" charset="0"/>
              <a:buChar char="•"/>
            </a:pPr>
            <a:r>
              <a:rPr lang="es-MX" b="1" dirty="0">
                <a:solidFill>
                  <a:schemeClr val="tx1">
                    <a:lumMod val="75000"/>
                    <a:lumOff val="25000"/>
                  </a:schemeClr>
                </a:solidFill>
                <a:latin typeface="Arial" panose="020B0604020202020204" pitchFamily="34" charset="0"/>
                <a:ea typeface="Yu Gothic UI Light" panose="020B0300000000000000" pitchFamily="34" charset="-128"/>
                <a:cs typeface="Arial" panose="020B0604020202020204" pitchFamily="34" charset="0"/>
              </a:rPr>
              <a:t>Cuando se omita acompañar el informe de presunta responsabilidad administrativa</a:t>
            </a:r>
          </a:p>
          <a:p>
            <a:pPr algn="just">
              <a:buClr>
                <a:srgbClr val="FF4D29"/>
              </a:buClr>
            </a:pPr>
            <a:endParaRPr lang="es-ES" dirty="0">
              <a:solidFill>
                <a:schemeClr val="tx1">
                  <a:lumMod val="75000"/>
                  <a:lumOff val="25000"/>
                </a:schemeClr>
              </a:solidFill>
              <a:highlight>
                <a:srgbClr val="FFFF00"/>
              </a:highlight>
              <a:latin typeface="Arial" panose="020B0604020202020204" pitchFamily="34" charset="0"/>
              <a:ea typeface="Yu Gothic UI Light" panose="020B0300000000000000" pitchFamily="34" charset="-128"/>
              <a:cs typeface="Arial" panose="020B0604020202020204" pitchFamily="34" charset="0"/>
            </a:endParaRPr>
          </a:p>
          <a:p>
            <a:endParaRPr lang="es-ES" dirty="0"/>
          </a:p>
        </p:txBody>
      </p:sp>
    </p:spTree>
    <p:extLst>
      <p:ext uri="{BB962C8B-B14F-4D97-AF65-F5344CB8AC3E}">
        <p14:creationId xmlns:p14="http://schemas.microsoft.com/office/powerpoint/2010/main" val="4159225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8820</Words>
  <Application>Microsoft Office PowerPoint</Application>
  <PresentationFormat>Panorámica</PresentationFormat>
  <Paragraphs>564</Paragraphs>
  <Slides>60</Slides>
  <Notes>1</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60</vt:i4>
      </vt:variant>
    </vt:vector>
  </HeadingPairs>
  <TitlesOfParts>
    <vt:vector size="72" baseType="lpstr">
      <vt:lpstr>Arial</vt:lpstr>
      <vt:lpstr>Arial Black</vt:lpstr>
      <vt:lpstr>Calibri</vt:lpstr>
      <vt:lpstr>Calibri Light</vt:lpstr>
      <vt:lpstr>Californian FB</vt:lpstr>
      <vt:lpstr>Candara</vt:lpstr>
      <vt:lpstr>Soberana Sans</vt:lpstr>
      <vt:lpstr>Tahoma</vt:lpstr>
      <vt:lpstr>Times New Roman</vt:lpstr>
      <vt:lpstr>Wingdings</vt:lpstr>
      <vt:lpstr>Yu Gothic UI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Tribunal de Justicia del Estado de México</cp:lastModifiedBy>
  <cp:revision>38</cp:revision>
  <dcterms:created xsi:type="dcterms:W3CDTF">2022-11-07T19:14:52Z</dcterms:created>
  <dcterms:modified xsi:type="dcterms:W3CDTF">2022-11-08T15:45:37Z</dcterms:modified>
</cp:coreProperties>
</file>