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91" r:id="rId10"/>
    <p:sldId id="294" r:id="rId11"/>
    <p:sldId id="292" r:id="rId12"/>
    <p:sldId id="293" r:id="rId13"/>
    <p:sldId id="295" r:id="rId14"/>
    <p:sldId id="264" r:id="rId15"/>
    <p:sldId id="267" r:id="rId16"/>
    <p:sldId id="290" r:id="rId17"/>
  </p:sldIdLst>
  <p:sldSz cx="9144000" cy="5143500" type="screen16x9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6"/>
    <p:restoredTop sz="94661"/>
  </p:normalViewPr>
  <p:slideViewPr>
    <p:cSldViewPr snapToGrid="0">
      <p:cViewPr varScale="1">
        <p:scale>
          <a:sx n="103" d="100"/>
          <a:sy n="103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uanalopezayala\Desktop\JLA\CPC\PAT\2024\1.%20SCE\Papel%20de%20Trabaj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Número de municipios</a:t>
            </a:r>
            <a:r>
              <a:rPr lang="es-MX" baseline="0"/>
              <a:t> cumplidos</a:t>
            </a: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'06'!$C$3:$C$4</c:f>
              <c:strCache>
                <c:ptCount val="2"/>
                <c:pt idx="0">
                  <c:v>Municipios cumplidos</c:v>
                </c:pt>
                <c:pt idx="1">
                  <c:v>Inicio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'06'!$B$5:$B$7</c:f>
              <c:strCache>
                <c:ptCount val="3"/>
                <c:pt idx="0">
                  <c:v>Código de ética</c:v>
                </c:pt>
                <c:pt idx="1">
                  <c:v>Código de conducta</c:v>
                </c:pt>
                <c:pt idx="2">
                  <c:v>Comité de ética</c:v>
                </c:pt>
              </c:strCache>
            </c:strRef>
          </c:cat>
          <c:val>
            <c:numRef>
              <c:f>'06'!$C$5:$C$7</c:f>
              <c:numCache>
                <c:formatCode>0</c:formatCode>
                <c:ptCount val="3"/>
                <c:pt idx="0">
                  <c:v>37.260000000000005</c:v>
                </c:pt>
                <c:pt idx="1">
                  <c:v>16.099999999999998</c:v>
                </c:pt>
                <c:pt idx="2">
                  <c:v>3.22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7-0840-AAFF-E3AAB2FE633D}"/>
            </c:ext>
          </c:extLst>
        </c:ser>
        <c:ser>
          <c:idx val="1"/>
          <c:order val="1"/>
          <c:tx>
            <c:strRef>
              <c:f>'06'!$D$3:$D$4</c:f>
              <c:strCache>
                <c:ptCount val="2"/>
                <c:pt idx="0">
                  <c:v>Municipios cumplidos</c:v>
                </c:pt>
                <c:pt idx="1">
                  <c:v>Final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'06'!$B$5:$B$7</c:f>
              <c:strCache>
                <c:ptCount val="3"/>
                <c:pt idx="0">
                  <c:v>Código de ética</c:v>
                </c:pt>
                <c:pt idx="1">
                  <c:v>Código de conducta</c:v>
                </c:pt>
                <c:pt idx="2">
                  <c:v>Comité de ética</c:v>
                </c:pt>
              </c:strCache>
            </c:strRef>
          </c:cat>
          <c:val>
            <c:numRef>
              <c:f>'06'!$D$5:$D$7</c:f>
              <c:numCache>
                <c:formatCode>0</c:formatCode>
                <c:ptCount val="3"/>
                <c:pt idx="0">
                  <c:v>45.08</c:v>
                </c:pt>
                <c:pt idx="1">
                  <c:v>28.98</c:v>
                </c:pt>
                <c:pt idx="2">
                  <c:v>12.88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C7-0840-AAFF-E3AAB2FE6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8604080"/>
        <c:axId val="989552527"/>
      </c:barChart>
      <c:catAx>
        <c:axId val="88604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89552527"/>
        <c:crosses val="autoZero"/>
        <c:auto val="1"/>
        <c:lblAlgn val="ctr"/>
        <c:lblOffset val="100"/>
        <c:noMultiLvlLbl val="0"/>
      </c:catAx>
      <c:valAx>
        <c:axId val="989552527"/>
        <c:scaling>
          <c:orientation val="minMax"/>
          <c:max val="4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860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C6BAF-F938-CA40-A43C-A2804091A5C2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4AEA79A-704F-E94F-8C0A-947C7583E4AF}">
      <dgm:prSet phldrT="[Texto]"/>
      <dgm:spPr/>
      <dgm:t>
        <a:bodyPr/>
        <a:lstStyle/>
        <a:p>
          <a:r>
            <a:rPr lang="es-MX"/>
            <a:t>Temas</a:t>
          </a:r>
        </a:p>
      </dgm:t>
    </dgm:pt>
    <dgm:pt modelId="{364947DA-771B-B643-AEE4-3F6EAA8D1871}" type="parTrans" cxnId="{EF8D40AA-3470-E34F-B3DE-B92C4793B7F7}">
      <dgm:prSet/>
      <dgm:spPr/>
      <dgm:t>
        <a:bodyPr/>
        <a:lstStyle/>
        <a:p>
          <a:endParaRPr lang="es-MX"/>
        </a:p>
      </dgm:t>
    </dgm:pt>
    <dgm:pt modelId="{E82C6DA0-10E1-A34D-A88D-B50ED038CC8B}" type="sibTrans" cxnId="{EF8D40AA-3470-E34F-B3DE-B92C4793B7F7}">
      <dgm:prSet/>
      <dgm:spPr/>
      <dgm:t>
        <a:bodyPr/>
        <a:lstStyle/>
        <a:p>
          <a:endParaRPr lang="es-MX"/>
        </a:p>
      </dgm:t>
    </dgm:pt>
    <dgm:pt modelId="{A51C2A82-C559-A042-B4DB-C32A5029BCE0}">
      <dgm:prSet phldrT="[Texto]"/>
      <dgm:spPr/>
      <dgm:t>
        <a:bodyPr/>
        <a:lstStyle/>
        <a:p>
          <a:pPr algn="l"/>
          <a:r>
            <a:rPr lang="es-MX" b="0" i="0" dirty="0"/>
            <a:t> 3. Estatus en la integración y operación del Comité de Ética Municipal</a:t>
          </a:r>
          <a:endParaRPr lang="es-MX" dirty="0"/>
        </a:p>
      </dgm:t>
    </dgm:pt>
    <dgm:pt modelId="{55073B65-AA88-E04E-B05E-363A9DFD7627}" type="parTrans" cxnId="{FB995EC4-B3B0-8A4A-AE39-1AC7FA58F71D}">
      <dgm:prSet/>
      <dgm:spPr/>
      <dgm:t>
        <a:bodyPr/>
        <a:lstStyle/>
        <a:p>
          <a:endParaRPr lang="es-MX"/>
        </a:p>
      </dgm:t>
    </dgm:pt>
    <dgm:pt modelId="{953611F4-0122-DB4A-ABF6-9AD450FB3816}" type="sibTrans" cxnId="{FB995EC4-B3B0-8A4A-AE39-1AC7FA58F71D}">
      <dgm:prSet/>
      <dgm:spPr/>
      <dgm:t>
        <a:bodyPr/>
        <a:lstStyle/>
        <a:p>
          <a:endParaRPr lang="es-MX"/>
        </a:p>
      </dgm:t>
    </dgm:pt>
    <dgm:pt modelId="{7657AEFC-CEE2-0A47-A787-956F4F98D466}">
      <dgm:prSet/>
      <dgm:spPr/>
      <dgm:t>
        <a:bodyPr/>
        <a:lstStyle/>
        <a:p>
          <a:pPr algn="l"/>
          <a:r>
            <a:rPr lang="es-MX" b="0" i="0" dirty="0"/>
            <a:t> 2. Estatus del cumplimiento a recomendaciones no vinculantes</a:t>
          </a:r>
          <a:endParaRPr lang="es-MX" dirty="0"/>
        </a:p>
      </dgm:t>
    </dgm:pt>
    <dgm:pt modelId="{128B0458-8D9A-8344-8443-ECAE98E948F4}" type="parTrans" cxnId="{060A242E-0BEC-B74B-85CA-FCE934C9096B}">
      <dgm:prSet/>
      <dgm:spPr/>
      <dgm:t>
        <a:bodyPr/>
        <a:lstStyle/>
        <a:p>
          <a:endParaRPr lang="es-MX"/>
        </a:p>
      </dgm:t>
    </dgm:pt>
    <dgm:pt modelId="{12543503-91FE-D443-A04F-8B27D53773F9}" type="sibTrans" cxnId="{060A242E-0BEC-B74B-85CA-FCE934C9096B}">
      <dgm:prSet/>
      <dgm:spPr/>
      <dgm:t>
        <a:bodyPr/>
        <a:lstStyle/>
        <a:p>
          <a:endParaRPr lang="es-MX"/>
        </a:p>
      </dgm:t>
    </dgm:pt>
    <dgm:pt modelId="{802670BA-C000-3344-85CD-CF858C1C7A4D}">
      <dgm:prSet phldrT="[Texto]"/>
      <dgm:spPr/>
      <dgm:t>
        <a:bodyPr/>
        <a:lstStyle/>
        <a:p>
          <a:pPr algn="l"/>
          <a:r>
            <a:rPr lang="es-MX" b="0" i="0" dirty="0"/>
            <a:t> 1. Reglamento Municipal   Anticorrupción</a:t>
          </a:r>
          <a:endParaRPr lang="es-MX" dirty="0"/>
        </a:p>
      </dgm:t>
    </dgm:pt>
    <dgm:pt modelId="{413241AC-6AD6-5A4D-8257-A293EF0C2CD7}" type="sibTrans" cxnId="{A4A879CA-EB55-644D-A91E-2CF0AB7D913E}">
      <dgm:prSet/>
      <dgm:spPr/>
      <dgm:t>
        <a:bodyPr/>
        <a:lstStyle/>
        <a:p>
          <a:endParaRPr lang="es-MX"/>
        </a:p>
      </dgm:t>
    </dgm:pt>
    <dgm:pt modelId="{CF796281-6B87-C54A-B9B3-6D7888786E25}" type="parTrans" cxnId="{A4A879CA-EB55-644D-A91E-2CF0AB7D913E}">
      <dgm:prSet/>
      <dgm:spPr/>
      <dgm:t>
        <a:bodyPr/>
        <a:lstStyle/>
        <a:p>
          <a:endParaRPr lang="es-MX"/>
        </a:p>
      </dgm:t>
    </dgm:pt>
    <dgm:pt modelId="{366619B4-766D-C54F-8955-8A10F0CAAA34}" type="pres">
      <dgm:prSet presAssocID="{39CC6BAF-F938-CA40-A43C-A2804091A5C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5DCB01F-FBEE-CC4A-A706-B6FCFF99E9AA}" type="pres">
      <dgm:prSet presAssocID="{A4AEA79A-704F-E94F-8C0A-947C7583E4AF}" presName="root1" presStyleCnt="0"/>
      <dgm:spPr/>
    </dgm:pt>
    <dgm:pt modelId="{A6C0521C-81CA-604D-9100-A66DCA2DCBD1}" type="pres">
      <dgm:prSet presAssocID="{A4AEA79A-704F-E94F-8C0A-947C7583E4AF}" presName="LevelOneTextNode" presStyleLbl="node0" presStyleIdx="0" presStyleCnt="1">
        <dgm:presLayoutVars>
          <dgm:chPref val="3"/>
        </dgm:presLayoutVars>
      </dgm:prSet>
      <dgm:spPr/>
    </dgm:pt>
    <dgm:pt modelId="{4EB1F024-BB1B-2543-A143-360B642998D5}" type="pres">
      <dgm:prSet presAssocID="{A4AEA79A-704F-E94F-8C0A-947C7583E4AF}" presName="level2hierChild" presStyleCnt="0"/>
      <dgm:spPr/>
    </dgm:pt>
    <dgm:pt modelId="{5AEA79BA-609F-DB47-B3A9-18F34AFBA959}" type="pres">
      <dgm:prSet presAssocID="{CF796281-6B87-C54A-B9B3-6D7888786E25}" presName="conn2-1" presStyleLbl="parChTrans1D2" presStyleIdx="0" presStyleCnt="3"/>
      <dgm:spPr/>
    </dgm:pt>
    <dgm:pt modelId="{B83FB8CC-0B82-4748-9CD8-004507E19B20}" type="pres">
      <dgm:prSet presAssocID="{CF796281-6B87-C54A-B9B3-6D7888786E25}" presName="connTx" presStyleLbl="parChTrans1D2" presStyleIdx="0" presStyleCnt="3"/>
      <dgm:spPr/>
    </dgm:pt>
    <dgm:pt modelId="{8BF9EFDD-D71A-A548-BFDD-2E99D427D711}" type="pres">
      <dgm:prSet presAssocID="{802670BA-C000-3344-85CD-CF858C1C7A4D}" presName="root2" presStyleCnt="0"/>
      <dgm:spPr/>
    </dgm:pt>
    <dgm:pt modelId="{8D3E9719-2CD2-8646-9701-3D3B0A11829B}" type="pres">
      <dgm:prSet presAssocID="{802670BA-C000-3344-85CD-CF858C1C7A4D}" presName="LevelTwoTextNode" presStyleLbl="node2" presStyleIdx="0" presStyleCnt="3" custScaleX="130644">
        <dgm:presLayoutVars>
          <dgm:chPref val="3"/>
        </dgm:presLayoutVars>
      </dgm:prSet>
      <dgm:spPr/>
    </dgm:pt>
    <dgm:pt modelId="{5C76D16C-2854-BA42-AE54-48ED7061C1A5}" type="pres">
      <dgm:prSet presAssocID="{802670BA-C000-3344-85CD-CF858C1C7A4D}" presName="level3hierChild" presStyleCnt="0"/>
      <dgm:spPr/>
    </dgm:pt>
    <dgm:pt modelId="{141D6E46-1E2E-1B4E-8B24-C79D8A1AC952}" type="pres">
      <dgm:prSet presAssocID="{128B0458-8D9A-8344-8443-ECAE98E948F4}" presName="conn2-1" presStyleLbl="parChTrans1D2" presStyleIdx="1" presStyleCnt="3"/>
      <dgm:spPr/>
    </dgm:pt>
    <dgm:pt modelId="{FE07138E-1483-764B-86BB-50EA867E1424}" type="pres">
      <dgm:prSet presAssocID="{128B0458-8D9A-8344-8443-ECAE98E948F4}" presName="connTx" presStyleLbl="parChTrans1D2" presStyleIdx="1" presStyleCnt="3"/>
      <dgm:spPr/>
    </dgm:pt>
    <dgm:pt modelId="{CC725017-17FD-674A-89D0-FAD341F3C4A9}" type="pres">
      <dgm:prSet presAssocID="{7657AEFC-CEE2-0A47-A787-956F4F98D466}" presName="root2" presStyleCnt="0"/>
      <dgm:spPr/>
    </dgm:pt>
    <dgm:pt modelId="{D8231E08-001A-DF40-B5A9-65065F7044F3}" type="pres">
      <dgm:prSet presAssocID="{7657AEFC-CEE2-0A47-A787-956F4F98D466}" presName="LevelTwoTextNode" presStyleLbl="node2" presStyleIdx="1" presStyleCnt="3" custScaleX="130691">
        <dgm:presLayoutVars>
          <dgm:chPref val="3"/>
        </dgm:presLayoutVars>
      </dgm:prSet>
      <dgm:spPr/>
    </dgm:pt>
    <dgm:pt modelId="{076F7811-54DA-C14B-B904-EB94FAB08EC2}" type="pres">
      <dgm:prSet presAssocID="{7657AEFC-CEE2-0A47-A787-956F4F98D466}" presName="level3hierChild" presStyleCnt="0"/>
      <dgm:spPr/>
    </dgm:pt>
    <dgm:pt modelId="{476EB92D-B4FA-C348-99B8-490ABB743FFE}" type="pres">
      <dgm:prSet presAssocID="{55073B65-AA88-E04E-B05E-363A9DFD7627}" presName="conn2-1" presStyleLbl="parChTrans1D2" presStyleIdx="2" presStyleCnt="3"/>
      <dgm:spPr/>
    </dgm:pt>
    <dgm:pt modelId="{75E80702-E430-CF4D-9688-13F97AF0FA86}" type="pres">
      <dgm:prSet presAssocID="{55073B65-AA88-E04E-B05E-363A9DFD7627}" presName="connTx" presStyleLbl="parChTrans1D2" presStyleIdx="2" presStyleCnt="3"/>
      <dgm:spPr/>
    </dgm:pt>
    <dgm:pt modelId="{15027CD5-4431-124C-BB0B-F76B72D4AA96}" type="pres">
      <dgm:prSet presAssocID="{A51C2A82-C559-A042-B4DB-C32A5029BCE0}" presName="root2" presStyleCnt="0"/>
      <dgm:spPr/>
    </dgm:pt>
    <dgm:pt modelId="{7748BAF0-F875-D54E-B3B3-022FFB5B8159}" type="pres">
      <dgm:prSet presAssocID="{A51C2A82-C559-A042-B4DB-C32A5029BCE0}" presName="LevelTwoTextNode" presStyleLbl="node2" presStyleIdx="2" presStyleCnt="3" custScaleX="133186">
        <dgm:presLayoutVars>
          <dgm:chPref val="3"/>
        </dgm:presLayoutVars>
      </dgm:prSet>
      <dgm:spPr/>
    </dgm:pt>
    <dgm:pt modelId="{A4DBD9F1-4B98-AF4B-8BD2-3C6DBD32CBDE}" type="pres">
      <dgm:prSet presAssocID="{A51C2A82-C559-A042-B4DB-C32A5029BCE0}" presName="level3hierChild" presStyleCnt="0"/>
      <dgm:spPr/>
    </dgm:pt>
  </dgm:ptLst>
  <dgm:cxnLst>
    <dgm:cxn modelId="{90427A04-B602-9748-B38C-8A23408677DF}" type="presOf" srcId="{7657AEFC-CEE2-0A47-A787-956F4F98D466}" destId="{D8231E08-001A-DF40-B5A9-65065F7044F3}" srcOrd="0" destOrd="0" presId="urn:microsoft.com/office/officeart/2008/layout/HorizontalMultiLevelHierarchy"/>
    <dgm:cxn modelId="{060A242E-0BEC-B74B-85CA-FCE934C9096B}" srcId="{A4AEA79A-704F-E94F-8C0A-947C7583E4AF}" destId="{7657AEFC-CEE2-0A47-A787-956F4F98D466}" srcOrd="1" destOrd="0" parTransId="{128B0458-8D9A-8344-8443-ECAE98E948F4}" sibTransId="{12543503-91FE-D443-A04F-8B27D53773F9}"/>
    <dgm:cxn modelId="{D6CAA73A-ACD9-0445-BF13-7BFD6942AD34}" type="presOf" srcId="{A4AEA79A-704F-E94F-8C0A-947C7583E4AF}" destId="{A6C0521C-81CA-604D-9100-A66DCA2DCBD1}" srcOrd="0" destOrd="0" presId="urn:microsoft.com/office/officeart/2008/layout/HorizontalMultiLevelHierarchy"/>
    <dgm:cxn modelId="{FAFCEB4F-5FA3-1946-8BA6-8F0E51A38EFC}" type="presOf" srcId="{802670BA-C000-3344-85CD-CF858C1C7A4D}" destId="{8D3E9719-2CD2-8646-9701-3D3B0A11829B}" srcOrd="0" destOrd="0" presId="urn:microsoft.com/office/officeart/2008/layout/HorizontalMultiLevelHierarchy"/>
    <dgm:cxn modelId="{73237479-E5E2-5B46-9DBA-072D9F73DA91}" type="presOf" srcId="{A51C2A82-C559-A042-B4DB-C32A5029BCE0}" destId="{7748BAF0-F875-D54E-B3B3-022FFB5B8159}" srcOrd="0" destOrd="0" presId="urn:microsoft.com/office/officeart/2008/layout/HorizontalMultiLevelHierarchy"/>
    <dgm:cxn modelId="{4092F979-8FBC-2B48-B334-C4F736EA960C}" type="presOf" srcId="{128B0458-8D9A-8344-8443-ECAE98E948F4}" destId="{141D6E46-1E2E-1B4E-8B24-C79D8A1AC952}" srcOrd="0" destOrd="0" presId="urn:microsoft.com/office/officeart/2008/layout/HorizontalMultiLevelHierarchy"/>
    <dgm:cxn modelId="{F8C4B55A-4814-A140-80BC-9056D9C30720}" type="presOf" srcId="{55073B65-AA88-E04E-B05E-363A9DFD7627}" destId="{75E80702-E430-CF4D-9688-13F97AF0FA86}" srcOrd="1" destOrd="0" presId="urn:microsoft.com/office/officeart/2008/layout/HorizontalMultiLevelHierarchy"/>
    <dgm:cxn modelId="{ECD6F686-332C-9241-B033-AF34E8C445BD}" type="presOf" srcId="{55073B65-AA88-E04E-B05E-363A9DFD7627}" destId="{476EB92D-B4FA-C348-99B8-490ABB743FFE}" srcOrd="0" destOrd="0" presId="urn:microsoft.com/office/officeart/2008/layout/HorizontalMultiLevelHierarchy"/>
    <dgm:cxn modelId="{8A518BA1-AAE1-8042-B75D-FD8492803AC9}" type="presOf" srcId="{CF796281-6B87-C54A-B9B3-6D7888786E25}" destId="{B83FB8CC-0B82-4748-9CD8-004507E19B20}" srcOrd="1" destOrd="0" presId="urn:microsoft.com/office/officeart/2008/layout/HorizontalMultiLevelHierarchy"/>
    <dgm:cxn modelId="{EF8D40AA-3470-E34F-B3DE-B92C4793B7F7}" srcId="{39CC6BAF-F938-CA40-A43C-A2804091A5C2}" destId="{A4AEA79A-704F-E94F-8C0A-947C7583E4AF}" srcOrd="0" destOrd="0" parTransId="{364947DA-771B-B643-AEE4-3F6EAA8D1871}" sibTransId="{E82C6DA0-10E1-A34D-A88D-B50ED038CC8B}"/>
    <dgm:cxn modelId="{FCB7DAAE-46BA-B548-A2EB-8D4C089A01AB}" type="presOf" srcId="{39CC6BAF-F938-CA40-A43C-A2804091A5C2}" destId="{366619B4-766D-C54F-8955-8A10F0CAAA34}" srcOrd="0" destOrd="0" presId="urn:microsoft.com/office/officeart/2008/layout/HorizontalMultiLevelHierarchy"/>
    <dgm:cxn modelId="{945C49B7-3624-B14C-B6EA-A53A4097E926}" type="presOf" srcId="{CF796281-6B87-C54A-B9B3-6D7888786E25}" destId="{5AEA79BA-609F-DB47-B3A9-18F34AFBA959}" srcOrd="0" destOrd="0" presId="urn:microsoft.com/office/officeart/2008/layout/HorizontalMultiLevelHierarchy"/>
    <dgm:cxn modelId="{FB995EC4-B3B0-8A4A-AE39-1AC7FA58F71D}" srcId="{A4AEA79A-704F-E94F-8C0A-947C7583E4AF}" destId="{A51C2A82-C559-A042-B4DB-C32A5029BCE0}" srcOrd="2" destOrd="0" parTransId="{55073B65-AA88-E04E-B05E-363A9DFD7627}" sibTransId="{953611F4-0122-DB4A-ABF6-9AD450FB3816}"/>
    <dgm:cxn modelId="{A4A879CA-EB55-644D-A91E-2CF0AB7D913E}" srcId="{A4AEA79A-704F-E94F-8C0A-947C7583E4AF}" destId="{802670BA-C000-3344-85CD-CF858C1C7A4D}" srcOrd="0" destOrd="0" parTransId="{CF796281-6B87-C54A-B9B3-6D7888786E25}" sibTransId="{413241AC-6AD6-5A4D-8257-A293EF0C2CD7}"/>
    <dgm:cxn modelId="{5807FCD1-CC0A-DA48-B25C-986552655BD2}" type="presOf" srcId="{128B0458-8D9A-8344-8443-ECAE98E948F4}" destId="{FE07138E-1483-764B-86BB-50EA867E1424}" srcOrd="1" destOrd="0" presId="urn:microsoft.com/office/officeart/2008/layout/HorizontalMultiLevelHierarchy"/>
    <dgm:cxn modelId="{B971BB32-AC91-7040-93FB-A8595B893B6A}" type="presParOf" srcId="{366619B4-766D-C54F-8955-8A10F0CAAA34}" destId="{05DCB01F-FBEE-CC4A-A706-B6FCFF99E9AA}" srcOrd="0" destOrd="0" presId="urn:microsoft.com/office/officeart/2008/layout/HorizontalMultiLevelHierarchy"/>
    <dgm:cxn modelId="{830211B6-30FD-2A4D-B6E5-681F78A4F62C}" type="presParOf" srcId="{05DCB01F-FBEE-CC4A-A706-B6FCFF99E9AA}" destId="{A6C0521C-81CA-604D-9100-A66DCA2DCBD1}" srcOrd="0" destOrd="0" presId="urn:microsoft.com/office/officeart/2008/layout/HorizontalMultiLevelHierarchy"/>
    <dgm:cxn modelId="{5ED78190-5C03-7D4A-BFAB-B2B85A4BC504}" type="presParOf" srcId="{05DCB01F-FBEE-CC4A-A706-B6FCFF99E9AA}" destId="{4EB1F024-BB1B-2543-A143-360B642998D5}" srcOrd="1" destOrd="0" presId="urn:microsoft.com/office/officeart/2008/layout/HorizontalMultiLevelHierarchy"/>
    <dgm:cxn modelId="{AEDCBC3E-0D9E-1D41-B39D-0B7F8954060F}" type="presParOf" srcId="{4EB1F024-BB1B-2543-A143-360B642998D5}" destId="{5AEA79BA-609F-DB47-B3A9-18F34AFBA959}" srcOrd="0" destOrd="0" presId="urn:microsoft.com/office/officeart/2008/layout/HorizontalMultiLevelHierarchy"/>
    <dgm:cxn modelId="{48036846-269C-C841-B14D-65FDA09BEFD9}" type="presParOf" srcId="{5AEA79BA-609F-DB47-B3A9-18F34AFBA959}" destId="{B83FB8CC-0B82-4748-9CD8-004507E19B20}" srcOrd="0" destOrd="0" presId="urn:microsoft.com/office/officeart/2008/layout/HorizontalMultiLevelHierarchy"/>
    <dgm:cxn modelId="{3607B73E-59FC-D54A-ABC3-76EAEB0824C5}" type="presParOf" srcId="{4EB1F024-BB1B-2543-A143-360B642998D5}" destId="{8BF9EFDD-D71A-A548-BFDD-2E99D427D711}" srcOrd="1" destOrd="0" presId="urn:microsoft.com/office/officeart/2008/layout/HorizontalMultiLevelHierarchy"/>
    <dgm:cxn modelId="{BAA31373-3D3C-3540-A008-7D27F2797F0A}" type="presParOf" srcId="{8BF9EFDD-D71A-A548-BFDD-2E99D427D711}" destId="{8D3E9719-2CD2-8646-9701-3D3B0A11829B}" srcOrd="0" destOrd="0" presId="urn:microsoft.com/office/officeart/2008/layout/HorizontalMultiLevelHierarchy"/>
    <dgm:cxn modelId="{BE1A053C-37C8-414E-BBC5-52AE9473674A}" type="presParOf" srcId="{8BF9EFDD-D71A-A548-BFDD-2E99D427D711}" destId="{5C76D16C-2854-BA42-AE54-48ED7061C1A5}" srcOrd="1" destOrd="0" presId="urn:microsoft.com/office/officeart/2008/layout/HorizontalMultiLevelHierarchy"/>
    <dgm:cxn modelId="{3E721BF5-AAC3-014D-9D92-370B4DB4B232}" type="presParOf" srcId="{4EB1F024-BB1B-2543-A143-360B642998D5}" destId="{141D6E46-1E2E-1B4E-8B24-C79D8A1AC952}" srcOrd="2" destOrd="0" presId="urn:microsoft.com/office/officeart/2008/layout/HorizontalMultiLevelHierarchy"/>
    <dgm:cxn modelId="{F6D831D8-AEEB-514B-A394-624DE4AF0D31}" type="presParOf" srcId="{141D6E46-1E2E-1B4E-8B24-C79D8A1AC952}" destId="{FE07138E-1483-764B-86BB-50EA867E1424}" srcOrd="0" destOrd="0" presId="urn:microsoft.com/office/officeart/2008/layout/HorizontalMultiLevelHierarchy"/>
    <dgm:cxn modelId="{F0869D76-C360-9C45-802F-E9FE9C21BADA}" type="presParOf" srcId="{4EB1F024-BB1B-2543-A143-360B642998D5}" destId="{CC725017-17FD-674A-89D0-FAD341F3C4A9}" srcOrd="3" destOrd="0" presId="urn:microsoft.com/office/officeart/2008/layout/HorizontalMultiLevelHierarchy"/>
    <dgm:cxn modelId="{54B575F4-84AA-934E-9E46-AA5465E5B4CA}" type="presParOf" srcId="{CC725017-17FD-674A-89D0-FAD341F3C4A9}" destId="{D8231E08-001A-DF40-B5A9-65065F7044F3}" srcOrd="0" destOrd="0" presId="urn:microsoft.com/office/officeart/2008/layout/HorizontalMultiLevelHierarchy"/>
    <dgm:cxn modelId="{B1319B83-E4E9-1B44-9B45-BA2C43E189B1}" type="presParOf" srcId="{CC725017-17FD-674A-89D0-FAD341F3C4A9}" destId="{076F7811-54DA-C14B-B904-EB94FAB08EC2}" srcOrd="1" destOrd="0" presId="urn:microsoft.com/office/officeart/2008/layout/HorizontalMultiLevelHierarchy"/>
    <dgm:cxn modelId="{B00CC10B-5642-1041-9435-8F84AEA7F92C}" type="presParOf" srcId="{4EB1F024-BB1B-2543-A143-360B642998D5}" destId="{476EB92D-B4FA-C348-99B8-490ABB743FFE}" srcOrd="4" destOrd="0" presId="urn:microsoft.com/office/officeart/2008/layout/HorizontalMultiLevelHierarchy"/>
    <dgm:cxn modelId="{A0918C90-5D38-914F-97DB-901CF2444E65}" type="presParOf" srcId="{476EB92D-B4FA-C348-99B8-490ABB743FFE}" destId="{75E80702-E430-CF4D-9688-13F97AF0FA86}" srcOrd="0" destOrd="0" presId="urn:microsoft.com/office/officeart/2008/layout/HorizontalMultiLevelHierarchy"/>
    <dgm:cxn modelId="{EA3AB984-51E8-3843-86FA-427FA16FAD3E}" type="presParOf" srcId="{4EB1F024-BB1B-2543-A143-360B642998D5}" destId="{15027CD5-4431-124C-BB0B-F76B72D4AA96}" srcOrd="5" destOrd="0" presId="urn:microsoft.com/office/officeart/2008/layout/HorizontalMultiLevelHierarchy"/>
    <dgm:cxn modelId="{FE5630FB-1673-ED4E-A5AA-51DEF9132FBE}" type="presParOf" srcId="{15027CD5-4431-124C-BB0B-F76B72D4AA96}" destId="{7748BAF0-F875-D54E-B3B3-022FFB5B8159}" srcOrd="0" destOrd="0" presId="urn:microsoft.com/office/officeart/2008/layout/HorizontalMultiLevelHierarchy"/>
    <dgm:cxn modelId="{334DEE35-BCE4-514B-A5CE-1DEE5339D060}" type="presParOf" srcId="{15027CD5-4431-124C-BB0B-F76B72D4AA96}" destId="{A4DBD9F1-4B98-AF4B-8BD2-3C6DBD32CBD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EB92D-B4FA-C348-99B8-490ABB743FFE}">
      <dsp:nvSpPr>
        <dsp:cNvPr id="0" name=""/>
        <dsp:cNvSpPr/>
      </dsp:nvSpPr>
      <dsp:spPr>
        <a:xfrm>
          <a:off x="1494220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720238" y="2487348"/>
        <a:ext cx="54502" cy="54502"/>
      </dsp:txXfrm>
    </dsp:sp>
    <dsp:sp modelId="{141D6E46-1E2E-1B4E-8B24-C79D8A1AC952}">
      <dsp:nvSpPr>
        <dsp:cNvPr id="0" name=""/>
        <dsp:cNvSpPr/>
      </dsp:nvSpPr>
      <dsp:spPr>
        <a:xfrm>
          <a:off x="1494220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734825" y="2019336"/>
        <a:ext cx="25326" cy="25326"/>
      </dsp:txXfrm>
    </dsp:sp>
    <dsp:sp modelId="{5AEA79BA-609F-DB47-B3A9-18F34AFBA959}">
      <dsp:nvSpPr>
        <dsp:cNvPr id="0" name=""/>
        <dsp:cNvSpPr/>
      </dsp:nvSpPr>
      <dsp:spPr>
        <a:xfrm>
          <a:off x="1494220" y="1066800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720238" y="1522148"/>
        <a:ext cx="54502" cy="54502"/>
      </dsp:txXfrm>
    </dsp:sp>
    <dsp:sp modelId="{A6C0521C-81CA-604D-9100-A66DCA2DCBD1}">
      <dsp:nvSpPr>
        <dsp:cNvPr id="0" name=""/>
        <dsp:cNvSpPr/>
      </dsp:nvSpPr>
      <dsp:spPr>
        <a:xfrm rot="16200000">
          <a:off x="-923859" y="1645920"/>
          <a:ext cx="4064000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0" kern="1200"/>
            <a:t>Temas</a:t>
          </a:r>
        </a:p>
      </dsp:txBody>
      <dsp:txXfrm>
        <a:off x="-923859" y="1645920"/>
        <a:ext cx="4064000" cy="772160"/>
      </dsp:txXfrm>
    </dsp:sp>
    <dsp:sp modelId="{8D3E9719-2CD2-8646-9701-3D3B0A11829B}">
      <dsp:nvSpPr>
        <dsp:cNvPr id="0" name=""/>
        <dsp:cNvSpPr/>
      </dsp:nvSpPr>
      <dsp:spPr>
        <a:xfrm>
          <a:off x="2000757" y="680720"/>
          <a:ext cx="3308800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0" kern="1200" dirty="0"/>
            <a:t> 1. Reglamento Municipal   Anticorrupción</a:t>
          </a:r>
          <a:endParaRPr lang="es-MX" sz="1600" kern="1200" dirty="0"/>
        </a:p>
      </dsp:txBody>
      <dsp:txXfrm>
        <a:off x="2000757" y="680720"/>
        <a:ext cx="3308800" cy="772160"/>
      </dsp:txXfrm>
    </dsp:sp>
    <dsp:sp modelId="{D8231E08-001A-DF40-B5A9-65065F7044F3}">
      <dsp:nvSpPr>
        <dsp:cNvPr id="0" name=""/>
        <dsp:cNvSpPr/>
      </dsp:nvSpPr>
      <dsp:spPr>
        <a:xfrm>
          <a:off x="2000757" y="1645920"/>
          <a:ext cx="3309991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0" kern="1200" dirty="0"/>
            <a:t> 2. Estatus del cumplimiento a recomendaciones no vinculantes</a:t>
          </a:r>
          <a:endParaRPr lang="es-MX" sz="1600" kern="1200" dirty="0"/>
        </a:p>
      </dsp:txBody>
      <dsp:txXfrm>
        <a:off x="2000757" y="1645920"/>
        <a:ext cx="3309991" cy="772160"/>
      </dsp:txXfrm>
    </dsp:sp>
    <dsp:sp modelId="{7748BAF0-F875-D54E-B3B3-022FFB5B8159}">
      <dsp:nvSpPr>
        <dsp:cNvPr id="0" name=""/>
        <dsp:cNvSpPr/>
      </dsp:nvSpPr>
      <dsp:spPr>
        <a:xfrm>
          <a:off x="2000757" y="2611119"/>
          <a:ext cx="3373181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0" kern="1200" dirty="0"/>
            <a:t> 3. Estatus en la integración y operación del Comité de Ética Municipal</a:t>
          </a:r>
          <a:endParaRPr lang="es-MX" sz="1600" kern="1200" dirty="0"/>
        </a:p>
      </dsp:txBody>
      <dsp:txXfrm>
        <a:off x="2000757" y="2611119"/>
        <a:ext cx="3373181" cy="77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19606-DC02-F842-9666-1D24AC9DAA25}" type="datetimeFigureOut">
              <a:rPr lang="es-ES_tradnl" smtClean="0"/>
              <a:t>15/01/2025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BD44F-98BA-004B-A734-12495315583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763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BD44F-98BA-004B-A734-124953155839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114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DC1A-F624-7041-8698-DE675D49CE0B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ECAE-CEB5-4647-A2AD-5CABC0B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119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DC1A-F624-7041-8698-DE675D49CE0B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ECAE-CEB5-4647-A2AD-5CABC0B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613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DC1A-F624-7041-8698-DE675D49CE0B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ECAE-CEB5-4647-A2AD-5CABC0B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854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DC1A-F624-7041-8698-DE675D49CE0B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ECAE-CEB5-4647-A2AD-5CABC0B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214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DC1A-F624-7041-8698-DE675D49CE0B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ECAE-CEB5-4647-A2AD-5CABC0B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340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DC1A-F624-7041-8698-DE675D49CE0B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ECAE-CEB5-4647-A2AD-5CABC0B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854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DC1A-F624-7041-8698-DE675D49CE0B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ECAE-CEB5-4647-A2AD-5CABC0B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259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DC1A-F624-7041-8698-DE675D49CE0B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ECAE-CEB5-4647-A2AD-5CABC0B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102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DC1A-F624-7041-8698-DE675D49CE0B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ECAE-CEB5-4647-A2AD-5CABC0B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929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DC1A-F624-7041-8698-DE675D49CE0B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ECAE-CEB5-4647-A2AD-5CABC0B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917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DC1A-F624-7041-8698-DE675D49CE0B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ECAE-CEB5-4647-A2AD-5CABC0B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208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80DC1A-F624-7041-8698-DE675D49CE0B}" type="datetimeFigureOut">
              <a:rPr lang="es-MX" smtClean="0"/>
              <a:t>15/01/2025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BBECAE-CEB5-4647-A2AD-5CABC0BD2A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56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7D545-0A51-124F-F6E0-EF2B0213C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0564" y="1458299"/>
            <a:ext cx="4218709" cy="1790700"/>
          </a:xfrm>
        </p:spPr>
        <p:txBody>
          <a:bodyPr anchor="t" anchorCtr="0">
            <a:noAutofit/>
          </a:bodyPr>
          <a:lstStyle/>
          <a:p>
            <a:r>
              <a:rPr lang="es-MX" sz="2800" b="1" spc="-150">
                <a:solidFill>
                  <a:schemeClr val="bg1"/>
                </a:solidFill>
                <a:latin typeface="Vollkorn" pitchFamily="2" charset="0"/>
                <a:ea typeface="Vollkorn" pitchFamily="2" charset="0"/>
              </a:rPr>
              <a:t>Estrategia de colaboración</a:t>
            </a:r>
            <a:br>
              <a:rPr lang="es-MX" sz="2800" b="1" spc="-150">
                <a:solidFill>
                  <a:schemeClr val="bg1"/>
                </a:solidFill>
                <a:latin typeface="Vollkorn" pitchFamily="2" charset="0"/>
                <a:ea typeface="Vollkorn" pitchFamily="2" charset="0"/>
              </a:rPr>
            </a:br>
            <a:r>
              <a:rPr lang="es-MX" sz="2800" b="1" spc="-150">
                <a:solidFill>
                  <a:schemeClr val="bg1"/>
                </a:solidFill>
                <a:latin typeface="Vollkorn" pitchFamily="2" charset="0"/>
                <a:ea typeface="Vollkorn" pitchFamily="2" charset="0"/>
              </a:rPr>
              <a:t>CPC - Municipios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E1E77A-D086-418C-5A75-76A8D569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1564" y="3318055"/>
            <a:ext cx="3456710" cy="602781"/>
          </a:xfrm>
        </p:spPr>
        <p:txBody>
          <a:bodyPr>
            <a:normAutofit/>
          </a:bodyPr>
          <a:lstStyle/>
          <a:p>
            <a:r>
              <a:rPr lang="es-MX" sz="2000" b="1">
                <a:solidFill>
                  <a:schemeClr val="accent1">
                    <a:lumMod val="60000"/>
                    <a:lumOff val="40000"/>
                  </a:schemeClr>
                </a:solidFill>
                <a:latin typeface="Vollkorn SemiBold" pitchFamily="2" charset="0"/>
                <a:ea typeface="Vollkorn SemiBold" pitchFamily="2" charset="0"/>
              </a:rPr>
              <a:t>27 de noviembre de 2024</a:t>
            </a:r>
          </a:p>
        </p:txBody>
      </p:sp>
      <p:pic>
        <p:nvPicPr>
          <p:cNvPr id="5" name="Picture 2" descr="COMITÉ DE PARTICIPACIÓN CIUDADANA - Sistema Estatal Anticorrupción de  Guanajuato">
            <a:extLst>
              <a:ext uri="{FF2B5EF4-FFF2-40B4-BE49-F238E27FC236}">
                <a16:creationId xmlns:a16="http://schemas.microsoft.com/office/drawing/2014/main" id="{2E4A5AA0-D05A-9B9B-117A-CB30DF6D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816" y="529576"/>
            <a:ext cx="1989085" cy="63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13F2EF8D-7CB5-E28A-4A13-505E6C0A2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564" y="529576"/>
            <a:ext cx="1600795" cy="63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67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FA8E9-C666-08C0-ED1F-2DC981A7E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AA72D01-852C-34CE-2300-7E314BE8C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5" y="190500"/>
            <a:ext cx="237844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C83C8E-AD8A-9438-ED9F-D1EA3DBE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115" y="134948"/>
            <a:ext cx="2533380" cy="81597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F5AC5D4-C2A5-809E-A60D-6231EC21E7C0}"/>
              </a:ext>
            </a:extLst>
          </p:cNvPr>
          <p:cNvSpPr txBox="1">
            <a:spLocks/>
          </p:cNvSpPr>
          <p:nvPr/>
        </p:nvSpPr>
        <p:spPr>
          <a:xfrm>
            <a:off x="1662155" y="458754"/>
            <a:ext cx="5819690" cy="537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MX" sz="1600" b="1" dirty="0">
                <a:solidFill>
                  <a:schemeClr val="accent1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/>
              </a:rPr>
              <a:t>Comité de Ética</a:t>
            </a:r>
          </a:p>
          <a:p>
            <a:pPr>
              <a:lnSpc>
                <a:spcPct val="120000"/>
              </a:lnSpc>
            </a:pPr>
            <a:r>
              <a:rPr lang="es-MX" sz="1800" b="1" u="sng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/>
              </a:rPr>
              <a:t>Cumplidos</a:t>
            </a:r>
            <a:endParaRPr lang="es-ES_tradnl" sz="1800" b="1" u="sng" dirty="0">
              <a:solidFill>
                <a:srgbClr val="00B050"/>
              </a:solidFill>
              <a:latin typeface="Meiryo" panose="020B0604030504040204" pitchFamily="34" charset="-128"/>
              <a:ea typeface="Meiryo" panose="020B0604030504040204" pitchFamily="34" charset="-128"/>
              <a:cs typeface="Arial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F10C08D-EDD7-8074-15B0-C93B3D740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204429"/>
              </p:ext>
            </p:extLst>
          </p:nvPr>
        </p:nvGraphicFramePr>
        <p:xfrm>
          <a:off x="2378449" y="1683261"/>
          <a:ext cx="4548437" cy="21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437">
                  <a:extLst>
                    <a:ext uri="{9D8B030D-6E8A-4147-A177-3AD203B41FA5}">
                      <a16:colId xmlns:a16="http://schemas.microsoft.com/office/drawing/2014/main" val="3103489205"/>
                    </a:ext>
                  </a:extLst>
                </a:gridCol>
              </a:tblGrid>
              <a:tr h="3711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dirty="0"/>
                        <a:t>Lineamientos  publicados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378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800" dirty="0"/>
                        <a:t>Abasolo, Doctor Mora, León, Moroleón, Purísima del Rincón, San Felipe, San Francisco del Rincón, San José Iturbide, Silao, Tierra Blanca, Xichú y Yuririra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826421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BC57B2F-5848-626E-C6B6-6B7882742FDB}"/>
              </a:ext>
            </a:extLst>
          </p:cNvPr>
          <p:cNvSpPr txBox="1"/>
          <p:nvPr/>
        </p:nvSpPr>
        <p:spPr>
          <a:xfrm>
            <a:off x="1606550" y="4647684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800" dirty="0"/>
              <a:t>Corte a septiembre 2024</a:t>
            </a:r>
          </a:p>
        </p:txBody>
      </p:sp>
    </p:spTree>
    <p:extLst>
      <p:ext uri="{BB962C8B-B14F-4D97-AF65-F5344CB8AC3E}">
        <p14:creationId xmlns:p14="http://schemas.microsoft.com/office/powerpoint/2010/main" val="263592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7BC11442-ADF2-B579-5A1B-AEE91E568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353" y="4519766"/>
            <a:ext cx="2199294" cy="48809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41574E-C033-311B-BB45-2AECE4248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78449" cy="51435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4F1365E-4000-7BA5-2D91-7D0518B91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79687"/>
            <a:ext cx="7772400" cy="106488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A0F3F8C-82E7-A547-E64B-2E9D66001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139" y="1409140"/>
            <a:ext cx="6222076" cy="16538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7B3E211-E385-14E2-8364-0688EE809F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42" y="2763887"/>
            <a:ext cx="6022569" cy="172587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0CF0486-FDF4-554C-5F1F-AC9A2BCE4E87}"/>
              </a:ext>
            </a:extLst>
          </p:cNvPr>
          <p:cNvSpPr txBox="1"/>
          <p:nvPr/>
        </p:nvSpPr>
        <p:spPr>
          <a:xfrm>
            <a:off x="217250" y="4700068"/>
            <a:ext cx="36802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600" i="1" dirty="0">
                <a:effectLst/>
                <a:latin typeface="Helvetica" pitchFamily="2" charset="0"/>
              </a:rPr>
              <a:t>Tablero de seguimiento a la implementación de los Comités de Ética</a:t>
            </a:r>
            <a:endParaRPr lang="es-MX" sz="600" dirty="0">
              <a:effectLst/>
              <a:latin typeface="Helvetica" pitchFamily="2" charset="0"/>
            </a:endParaRPr>
          </a:p>
          <a:p>
            <a:r>
              <a:rPr lang="es-MX" sz="600" i="1" dirty="0">
                <a:solidFill>
                  <a:srgbClr val="0563C2"/>
                </a:solidFill>
                <a:effectLst/>
                <a:latin typeface="Helvetica" pitchFamily="2" charset="0"/>
              </a:rPr>
              <a:t>https://tinyurl.com/CteEtica</a:t>
            </a:r>
            <a:endParaRPr lang="es-MX" sz="600" dirty="0">
              <a:solidFill>
                <a:srgbClr val="0563C2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21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5622E-5C9C-E654-01C9-4882AAEF8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70C14046-9437-ACB5-FDAC-EB6F6424C17A}"/>
              </a:ext>
            </a:extLst>
          </p:cNvPr>
          <p:cNvSpPr/>
          <p:nvPr/>
        </p:nvSpPr>
        <p:spPr>
          <a:xfrm>
            <a:off x="165194" y="413733"/>
            <a:ext cx="1109421" cy="1179537"/>
          </a:xfrm>
          <a:custGeom>
            <a:avLst/>
            <a:gdLst/>
            <a:ahLst/>
            <a:cxnLst/>
            <a:rect l="l" t="t" r="r" b="b"/>
            <a:pathLst>
              <a:path w="1657048" h="1810108" extrusionOk="0">
                <a:moveTo>
                  <a:pt x="0" y="0"/>
                </a:moveTo>
                <a:lnTo>
                  <a:pt x="1657048" y="0"/>
                </a:lnTo>
                <a:lnTo>
                  <a:pt x="1657048" y="1810108"/>
                </a:lnTo>
                <a:lnTo>
                  <a:pt x="0" y="1810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38BCB4B7-9D2C-4D3A-F863-4ED4BBA39D07}"/>
              </a:ext>
            </a:extLst>
          </p:cNvPr>
          <p:cNvSpPr txBox="1"/>
          <p:nvPr/>
        </p:nvSpPr>
        <p:spPr>
          <a:xfrm>
            <a:off x="1228512" y="450639"/>
            <a:ext cx="3030436" cy="79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rgbClr val="36576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COMITE DE</a:t>
            </a:r>
            <a:endParaRPr sz="1600" b="1" dirty="0"/>
          </a:p>
          <a:p>
            <a:pPr marL="0" marR="0" lvl="0" indent="0" algn="just" rtl="0">
              <a:lnSpc>
                <a:spcPct val="140029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rgbClr val="36576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PARTICIPACIÓN CIUDADANA</a:t>
            </a:r>
            <a:endParaRPr sz="1600" b="1" dirty="0">
              <a:solidFill>
                <a:srgbClr val="36576D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57176423-D92E-009A-9727-44A836EAB31A}"/>
              </a:ext>
            </a:extLst>
          </p:cNvPr>
          <p:cNvSpPr txBox="1"/>
          <p:nvPr/>
        </p:nvSpPr>
        <p:spPr>
          <a:xfrm>
            <a:off x="1261417" y="1311815"/>
            <a:ext cx="2342884" cy="419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1051560">
              <a:lnSpc>
                <a:spcPts val="3486"/>
              </a:lnSpc>
              <a:spcAft>
                <a:spcPts val="750"/>
              </a:spcAft>
            </a:pPr>
            <a:r>
              <a:rPr lang="en-US" sz="2490" kern="1200" spc="119" dirty="0">
                <a:solidFill>
                  <a:srgbClr val="36576D">
                    <a:alpha val="77647"/>
                  </a:srgbClr>
                </a:solidFill>
                <a:latin typeface="Open Sans Bold"/>
                <a:ea typeface="+mn-ea"/>
                <a:cs typeface="+mn-cs"/>
              </a:rPr>
              <a:t>GUANAJUATO</a:t>
            </a:r>
            <a:endParaRPr lang="en-US" sz="2165" spc="103" dirty="0">
              <a:solidFill>
                <a:srgbClr val="36576D">
                  <a:alpha val="77647"/>
                </a:srgbClr>
              </a:solidFill>
              <a:latin typeface="Open Sans Bold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7AA6AE-238A-6C7B-2F7F-030FA9D40485}"/>
              </a:ext>
            </a:extLst>
          </p:cNvPr>
          <p:cNvSpPr txBox="1"/>
          <p:nvPr/>
        </p:nvSpPr>
        <p:spPr>
          <a:xfrm>
            <a:off x="1556366" y="2096326"/>
            <a:ext cx="6031267" cy="1969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Estrategia integral de profesionalización a contralorías municipales</a:t>
            </a:r>
          </a:p>
        </p:txBody>
      </p:sp>
      <p:pic>
        <p:nvPicPr>
          <p:cNvPr id="9" name="Picture 8" descr="EscudoUG">
            <a:extLst>
              <a:ext uri="{FF2B5EF4-FFF2-40B4-BE49-F238E27FC236}">
                <a16:creationId xmlns:a16="http://schemas.microsoft.com/office/drawing/2014/main" id="{F7B5A51D-0071-603D-B7EA-6FD50F240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83" y="468002"/>
            <a:ext cx="1109420" cy="137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90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AEA50-A6C3-D43B-F28F-DAE700215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CA442AC-7A61-6579-AED4-5F8AED39BEC1}"/>
              </a:ext>
            </a:extLst>
          </p:cNvPr>
          <p:cNvSpPr txBox="1"/>
          <p:nvPr/>
        </p:nvSpPr>
        <p:spPr>
          <a:xfrm>
            <a:off x="863600" y="571500"/>
            <a:ext cx="7404100" cy="2762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S" sz="1400" b="1" kern="1600" dirty="0">
                <a:solidFill>
                  <a:srgbClr val="000000"/>
                </a:solidFill>
                <a:latin typeface="Times New Roman" panose="02020603050405020304" pitchFamily="18" charset="0"/>
              </a:rPr>
              <a:t>Identificación del problema</a:t>
            </a:r>
          </a:p>
          <a:p>
            <a:pPr algn="just">
              <a:lnSpc>
                <a:spcPct val="150000"/>
              </a:lnSpc>
            </a:pPr>
            <a:r>
              <a:rPr lang="es-MX" sz="1400" kern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identifica en el personal de los OIC’s municipales, la falta de personal con experiencia y los conocimientos necesarios que les permita el correcto desempeño de las funciones encomendadas por normativa. Siendo una compleja problemática que trae como consecuencias: el rezago de las tareas, la deficiencia en los trabajos realizados y el incumplimiento de las responsabilidades, afectándo directamente a los ciudadanos a quienes no se garantiza la mejora de los servicios públicos.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endParaRPr lang="es-MX" sz="800" b="1" kern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endParaRPr lang="es-MX" sz="800" b="1" kern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8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15666-9949-4E2E-C910-6D2855906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97EA0F13-87F3-155D-42EA-C873E903F68F}"/>
              </a:ext>
            </a:extLst>
          </p:cNvPr>
          <p:cNvSpPr/>
          <p:nvPr/>
        </p:nvSpPr>
        <p:spPr>
          <a:xfrm>
            <a:off x="3789613" y="4670386"/>
            <a:ext cx="1564806" cy="0"/>
          </a:xfrm>
          <a:custGeom>
            <a:avLst/>
            <a:gdLst/>
            <a:ahLst/>
            <a:cxnLst/>
            <a:rect l="l" t="t" r="r" b="b"/>
            <a:pathLst>
              <a:path w="3060065">
                <a:moveTo>
                  <a:pt x="3060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23358"/>
            </a:solidFill>
          </a:ln>
        </p:spPr>
        <p:txBody>
          <a:bodyPr wrap="square" lIns="0" tIns="0" rIns="0" bIns="0" rtlCol="0"/>
          <a:lstStyle/>
          <a:p>
            <a:endParaRPr sz="921"/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2B55B7BC-4BB6-5CC5-85DE-8979083E79D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236399" y="9248085"/>
            <a:ext cx="3072129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123358"/>
                </a:solidFill>
                <a:latin typeface="Raleway"/>
                <a:cs typeface="Raleway"/>
              </a:defRPr>
            </a:lvl1pPr>
          </a:lstStyle>
          <a:p>
            <a:pPr marL="6495">
              <a:spcBef>
                <a:spcPts val="13"/>
              </a:spcBef>
            </a:pPr>
            <a:r>
              <a:rPr lang="es-MX" spc="210"/>
              <a:t>UNIVERSID</a:t>
            </a:r>
            <a:r>
              <a:rPr lang="es-MX" spc="-100"/>
              <a:t> </a:t>
            </a:r>
            <a:r>
              <a:rPr lang="es-MX" spc="120"/>
              <a:t>AD</a:t>
            </a:r>
            <a:r>
              <a:rPr lang="es-MX" spc="490"/>
              <a:t> </a:t>
            </a:r>
            <a:r>
              <a:rPr lang="es-MX" spc="120"/>
              <a:t>DE</a:t>
            </a:r>
            <a:r>
              <a:rPr lang="es-MX" spc="484"/>
              <a:t> </a:t>
            </a:r>
            <a:r>
              <a:rPr lang="es-MX" spc="120"/>
              <a:t>GU</a:t>
            </a:r>
            <a:r>
              <a:rPr lang="es-MX" spc="-100"/>
              <a:t> </a:t>
            </a:r>
            <a:r>
              <a:rPr lang="es-MX" spc="190"/>
              <a:t>ANAJU</a:t>
            </a:r>
            <a:r>
              <a:rPr lang="es-MX" spc="-105"/>
              <a:t> </a:t>
            </a:r>
            <a:r>
              <a:rPr lang="es-MX"/>
              <a:t>A</a:t>
            </a:r>
            <a:r>
              <a:rPr lang="es-MX" spc="-145"/>
              <a:t> </a:t>
            </a:r>
            <a:r>
              <a:rPr lang="es-MX"/>
              <a:t>T</a:t>
            </a:r>
            <a:r>
              <a:rPr lang="es-MX" spc="-105"/>
              <a:t> </a:t>
            </a:r>
            <a:r>
              <a:rPr lang="es-MX" spc="-50"/>
              <a:t>O</a:t>
            </a:r>
            <a:endParaRPr spc="-26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3EF94E6-17B4-099F-1D50-7E8D57C62EA5}"/>
              </a:ext>
            </a:extLst>
          </p:cNvPr>
          <p:cNvSpPr txBox="1"/>
          <p:nvPr/>
        </p:nvSpPr>
        <p:spPr>
          <a:xfrm>
            <a:off x="511678" y="1191115"/>
            <a:ext cx="7524537" cy="3316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14"/>
              </a:spcBef>
              <a:spcAft>
                <a:spcPts val="153"/>
              </a:spcAft>
            </a:pPr>
            <a:r>
              <a:rPr lang="es-ES" sz="1400" b="1" kern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Propuesta de mejora</a:t>
            </a:r>
          </a:p>
          <a:p>
            <a:pPr algn="just">
              <a:lnSpc>
                <a:spcPct val="115000"/>
              </a:lnSpc>
              <a:spcBef>
                <a:spcPts val="614"/>
              </a:spcBef>
              <a:spcAft>
                <a:spcPts val="153"/>
              </a:spcAft>
            </a:pPr>
            <a:r>
              <a:rPr lang="es-MX" sz="14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MX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MX" sz="1400" b="1" i="1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“Estrategia integral de profesionalización a Contralorías Municipales del Estado de Guanajuato”</a:t>
            </a:r>
          </a:p>
          <a:p>
            <a:pPr algn="just">
              <a:lnSpc>
                <a:spcPct val="115000"/>
              </a:lnSpc>
            </a:pPr>
            <a:endParaRPr lang="es-MX" sz="1400" b="1" i="1" kern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ES" sz="1400" b="1" kern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 Diplomados con enfoque practico,</a:t>
            </a:r>
            <a:r>
              <a:rPr lang="es-ES" sz="1400" kern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MX" sz="14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s-MX" sz="1400" kern="1600" dirty="0">
                <a:solidFill>
                  <a:srgbClr val="000000"/>
                </a:solidFill>
                <a:latin typeface="Times New Roman" panose="02020603050405020304" pitchFamily="18" charset="0"/>
              </a:rPr>
              <a:t>ajo la metodología de estudio </a:t>
            </a:r>
            <a:r>
              <a:rPr lang="es-MX" sz="14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caso, utilizando ejemplos reales para obtener conocimientos específicos sobre temas de interés en las áreas siguientes: </a:t>
            </a:r>
          </a:p>
          <a:p>
            <a:pPr algn="just">
              <a:lnSpc>
                <a:spcPct val="115000"/>
              </a:lnSpc>
            </a:pPr>
            <a:endParaRPr lang="es-MX" sz="1400" kern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5359" indent="-175359" algn="just">
              <a:lnSpc>
                <a:spcPct val="115000"/>
              </a:lnSpc>
              <a:spcBef>
                <a:spcPts val="614"/>
              </a:spcBef>
              <a:spcAft>
                <a:spcPts val="153"/>
              </a:spcAft>
              <a:buFont typeface="+mj-lt"/>
              <a:buAutoNum type="arabicPeriod"/>
            </a:pPr>
            <a:r>
              <a:rPr lang="es-MX" sz="14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Auditoría de cumplimiento y financiera;</a:t>
            </a:r>
            <a:endParaRPr lang="es-MX" sz="1400" b="1" kern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5359" indent="-175359" algn="just">
              <a:lnSpc>
                <a:spcPct val="115000"/>
              </a:lnSpc>
              <a:spcBef>
                <a:spcPts val="614"/>
              </a:spcBef>
              <a:spcAft>
                <a:spcPts val="153"/>
              </a:spcAft>
              <a:buFont typeface="+mj-lt"/>
              <a:buAutoNum type="arabicPeriod"/>
            </a:pPr>
            <a:r>
              <a:rPr lang="es-ES" sz="14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Evaluación y control de obra pública;</a:t>
            </a:r>
            <a:endParaRPr lang="es-MX" sz="1400" b="1" kern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5359" indent="-175359" algn="just">
              <a:lnSpc>
                <a:spcPct val="115000"/>
              </a:lnSpc>
              <a:spcBef>
                <a:spcPts val="614"/>
              </a:spcBef>
              <a:spcAft>
                <a:spcPts val="153"/>
              </a:spcAft>
              <a:buFont typeface="+mj-lt"/>
              <a:buAutoNum type="arabicPeriod"/>
            </a:pPr>
            <a:r>
              <a:rPr lang="es-ES" sz="14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Evaluación del desempeño; y</a:t>
            </a:r>
          </a:p>
          <a:p>
            <a:pPr marL="175359" indent="-175359" algn="just">
              <a:lnSpc>
                <a:spcPct val="115000"/>
              </a:lnSpc>
              <a:spcBef>
                <a:spcPts val="614"/>
              </a:spcBef>
              <a:spcAft>
                <a:spcPts val="153"/>
              </a:spcAft>
              <a:buFont typeface="+mj-lt"/>
              <a:buAutoNum type="arabicPeriod"/>
            </a:pPr>
            <a:r>
              <a:rPr lang="es-ES" sz="1400" kern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Trámite y resolución de responsabilidades administrativas.</a:t>
            </a:r>
            <a:endParaRPr lang="es-MX" sz="1400" dirty="0"/>
          </a:p>
        </p:txBody>
      </p:sp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EAD5565F-3C12-23F0-B38D-9ACF2D1AB634}"/>
              </a:ext>
            </a:extLst>
          </p:cNvPr>
          <p:cNvSpPr/>
          <p:nvPr/>
        </p:nvSpPr>
        <p:spPr>
          <a:xfrm>
            <a:off x="303745" y="45434"/>
            <a:ext cx="860042" cy="928932"/>
          </a:xfrm>
          <a:custGeom>
            <a:avLst/>
            <a:gdLst/>
            <a:ahLst/>
            <a:cxnLst/>
            <a:rect l="l" t="t" r="r" b="b"/>
            <a:pathLst>
              <a:path w="1657048" h="1810108" extrusionOk="0">
                <a:moveTo>
                  <a:pt x="0" y="0"/>
                </a:moveTo>
                <a:lnTo>
                  <a:pt x="1657048" y="0"/>
                </a:lnTo>
                <a:lnTo>
                  <a:pt x="1657048" y="1810108"/>
                </a:lnTo>
                <a:lnTo>
                  <a:pt x="0" y="1810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7918A872-8398-EA20-6B53-BA959A0D3A10}"/>
              </a:ext>
            </a:extLst>
          </p:cNvPr>
          <p:cNvSpPr txBox="1"/>
          <p:nvPr/>
        </p:nvSpPr>
        <p:spPr>
          <a:xfrm>
            <a:off x="1228512" y="82339"/>
            <a:ext cx="2941706" cy="619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36576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COMITE DE</a:t>
            </a:r>
            <a:endParaRPr sz="1200" b="1" dirty="0"/>
          </a:p>
          <a:p>
            <a:pPr marL="0" marR="0" lvl="0" indent="0" algn="just" rtl="0">
              <a:lnSpc>
                <a:spcPct val="140029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36576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PARTICIPACIÓN CIUDADANA</a:t>
            </a:r>
            <a:endParaRPr sz="1200" b="1" dirty="0">
              <a:solidFill>
                <a:srgbClr val="36576D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20F9DA60-D049-F976-7B44-0C00B0C4D73B}"/>
              </a:ext>
            </a:extLst>
          </p:cNvPr>
          <p:cNvSpPr txBox="1"/>
          <p:nvPr/>
        </p:nvSpPr>
        <p:spPr>
          <a:xfrm>
            <a:off x="1261417" y="652566"/>
            <a:ext cx="2342884" cy="376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1051560">
              <a:lnSpc>
                <a:spcPts val="3486"/>
              </a:lnSpc>
              <a:spcAft>
                <a:spcPts val="750"/>
              </a:spcAft>
            </a:pPr>
            <a:r>
              <a:rPr lang="en-US" sz="1200" kern="1200" spc="119" dirty="0">
                <a:solidFill>
                  <a:srgbClr val="36576D">
                    <a:alpha val="77647"/>
                  </a:srgbClr>
                </a:solidFill>
                <a:latin typeface="Open Sans Bold"/>
                <a:ea typeface="+mn-ea"/>
                <a:cs typeface="+mn-cs"/>
              </a:rPr>
              <a:t>GUANAJUATO</a:t>
            </a:r>
            <a:endParaRPr lang="en-US" sz="1200" spc="103" dirty="0">
              <a:solidFill>
                <a:srgbClr val="36576D">
                  <a:alpha val="77647"/>
                </a:srgbClr>
              </a:solidFill>
              <a:latin typeface="Open Sans Bold"/>
            </a:endParaRPr>
          </a:p>
        </p:txBody>
      </p:sp>
      <p:pic>
        <p:nvPicPr>
          <p:cNvPr id="6" name="Picture 8" descr="EscudoUG">
            <a:extLst>
              <a:ext uri="{FF2B5EF4-FFF2-40B4-BE49-F238E27FC236}">
                <a16:creationId xmlns:a16="http://schemas.microsoft.com/office/drawing/2014/main" id="{D8544FCB-32FE-2E4E-F365-4C02CEDCE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583" y="33583"/>
            <a:ext cx="749739" cy="92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133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6DF16-45FC-866E-A485-C7A354E05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C37B2FC3-A545-7074-336D-65B13215063A}"/>
              </a:ext>
            </a:extLst>
          </p:cNvPr>
          <p:cNvSpPr/>
          <p:nvPr/>
        </p:nvSpPr>
        <p:spPr>
          <a:xfrm>
            <a:off x="3789613" y="4670386"/>
            <a:ext cx="1564806" cy="0"/>
          </a:xfrm>
          <a:custGeom>
            <a:avLst/>
            <a:gdLst/>
            <a:ahLst/>
            <a:cxnLst/>
            <a:rect l="l" t="t" r="r" b="b"/>
            <a:pathLst>
              <a:path w="3060065">
                <a:moveTo>
                  <a:pt x="3060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23358"/>
            </a:solidFill>
          </a:ln>
        </p:spPr>
        <p:txBody>
          <a:bodyPr wrap="square" lIns="0" tIns="0" rIns="0" bIns="0" rtlCol="0"/>
          <a:lstStyle/>
          <a:p>
            <a:endParaRPr sz="921"/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87DE4819-7089-4BAC-C028-C7E4E8F3B8F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236399" y="9248085"/>
            <a:ext cx="3072129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123358"/>
                </a:solidFill>
                <a:latin typeface="Raleway"/>
                <a:cs typeface="Raleway"/>
              </a:defRPr>
            </a:lvl1pPr>
          </a:lstStyle>
          <a:p>
            <a:pPr marL="6495">
              <a:spcBef>
                <a:spcPts val="13"/>
              </a:spcBef>
            </a:pPr>
            <a:r>
              <a:rPr lang="es-MX" spc="210"/>
              <a:t>UNIVERSID</a:t>
            </a:r>
            <a:r>
              <a:rPr lang="es-MX" spc="-100"/>
              <a:t> </a:t>
            </a:r>
            <a:r>
              <a:rPr lang="es-MX" spc="120"/>
              <a:t>AD</a:t>
            </a:r>
            <a:r>
              <a:rPr lang="es-MX" spc="490"/>
              <a:t> </a:t>
            </a:r>
            <a:r>
              <a:rPr lang="es-MX" spc="120"/>
              <a:t>DE</a:t>
            </a:r>
            <a:r>
              <a:rPr lang="es-MX" spc="484"/>
              <a:t> </a:t>
            </a:r>
            <a:r>
              <a:rPr lang="es-MX" spc="120"/>
              <a:t>GU</a:t>
            </a:r>
            <a:r>
              <a:rPr lang="es-MX" spc="-100"/>
              <a:t> </a:t>
            </a:r>
            <a:r>
              <a:rPr lang="es-MX" spc="190"/>
              <a:t>ANAJU</a:t>
            </a:r>
            <a:r>
              <a:rPr lang="es-MX" spc="-105"/>
              <a:t> </a:t>
            </a:r>
            <a:r>
              <a:rPr lang="es-MX"/>
              <a:t>A</a:t>
            </a:r>
            <a:r>
              <a:rPr lang="es-MX" spc="-145"/>
              <a:t> </a:t>
            </a:r>
            <a:r>
              <a:rPr lang="es-MX"/>
              <a:t>T</a:t>
            </a:r>
            <a:r>
              <a:rPr lang="es-MX" spc="-105"/>
              <a:t> </a:t>
            </a:r>
            <a:r>
              <a:rPr lang="es-MX" spc="-50"/>
              <a:t>O</a:t>
            </a:r>
            <a:endParaRPr spc="-26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52AF23F-D8C9-71AB-3982-6C3BE8F6280E}"/>
              </a:ext>
            </a:extLst>
          </p:cNvPr>
          <p:cNvSpPr txBox="1"/>
          <p:nvPr/>
        </p:nvSpPr>
        <p:spPr>
          <a:xfrm>
            <a:off x="199424" y="1107119"/>
            <a:ext cx="39745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kern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ESTRATEGIA </a:t>
            </a:r>
            <a:endParaRPr lang="es-ES_tradnl" sz="1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BC000ED-32D5-50DC-4748-97E9A5E0082B}"/>
              </a:ext>
            </a:extLst>
          </p:cNvPr>
          <p:cNvSpPr txBox="1"/>
          <p:nvPr/>
        </p:nvSpPr>
        <p:spPr>
          <a:xfrm>
            <a:off x="643349" y="1589749"/>
            <a:ext cx="8085860" cy="3268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359" indent="-175359" algn="just" fontAlgn="base">
              <a:lnSpc>
                <a:spcPct val="115000"/>
              </a:lnSpc>
              <a:spcBef>
                <a:spcPts val="614"/>
              </a:spcBef>
              <a:spcAft>
                <a:spcPts val="153"/>
              </a:spcAft>
              <a:buFont typeface="Arial" panose="020B0604020202020204" pitchFamily="34" charset="0"/>
              <a:buChar char="▪"/>
            </a:pPr>
            <a:r>
              <a:rPr lang="es-E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Aliados: Universidad de Guanajuato</a:t>
            </a:r>
          </a:p>
          <a:p>
            <a:pPr marL="175359" indent="-175359" algn="just" fontAlgn="base">
              <a:lnSpc>
                <a:spcPct val="115000"/>
              </a:lnSpc>
              <a:spcBef>
                <a:spcPts val="614"/>
              </a:spcBef>
              <a:spcAft>
                <a:spcPts val="153"/>
              </a:spcAft>
              <a:buFont typeface="Arial" panose="020B0604020202020204" pitchFamily="34" charset="0"/>
              <a:buChar char="▪"/>
            </a:pPr>
            <a:r>
              <a:rPr lang="es-E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Modalidad presencial en las instalaciones de la división de ciencias económico administrativo de la universidad de </a:t>
            </a:r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</a:t>
            </a:r>
            <a:r>
              <a:rPr lang="es-E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uanajuato.</a:t>
            </a:r>
            <a:endParaRPr lang="es-MX" sz="1400" b="1" kern="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175359" indent="-175359" algn="just" fontAlgn="base">
              <a:lnSpc>
                <a:spcPct val="115000"/>
              </a:lnSpc>
              <a:spcBef>
                <a:spcPts val="614"/>
              </a:spcBef>
              <a:spcAft>
                <a:spcPts val="153"/>
              </a:spcAft>
              <a:buFont typeface="Arial" panose="020B0604020202020204" pitchFamily="34" charset="0"/>
              <a:buChar char="▪"/>
            </a:pPr>
            <a:r>
              <a:rPr lang="es-E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Duración de 100 horas (70 presenciales y 30 trabajo de escritorio), distribuidas en 10 días.</a:t>
            </a:r>
            <a:endParaRPr lang="es-MX" sz="1400" b="1" kern="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175359" indent="-175359" algn="just" fontAlgn="base">
              <a:lnSpc>
                <a:spcPct val="115000"/>
              </a:lnSpc>
              <a:spcBef>
                <a:spcPts val="614"/>
              </a:spcBef>
              <a:spcAft>
                <a:spcPts val="153"/>
              </a:spcAft>
              <a:buFont typeface="Arial" panose="020B0604020202020204" pitchFamily="34" charset="0"/>
              <a:buChar char="▪"/>
            </a:pPr>
            <a:r>
              <a:rPr lang="es-E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Instructores: Profesionistas con reconocimiento y amplia experiencia en las áreas</a:t>
            </a:r>
            <a:endParaRPr lang="es-MX" sz="1400" b="1" kern="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175359" indent="-175359" algn="just" fontAlgn="base">
              <a:lnSpc>
                <a:spcPct val="115000"/>
              </a:lnSpc>
              <a:spcBef>
                <a:spcPts val="614"/>
              </a:spcBef>
              <a:spcAft>
                <a:spcPts val="153"/>
              </a:spcAft>
              <a:buFont typeface="Arial" panose="020B0604020202020204" pitchFamily="34" charset="0"/>
              <a:buChar char="▪"/>
            </a:pPr>
            <a:r>
              <a:rPr lang="es-E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Reconocimiento otorgado por la universidad de </a:t>
            </a:r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</a:t>
            </a:r>
            <a:r>
              <a:rPr lang="es-E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uanajuato</a:t>
            </a:r>
          </a:p>
          <a:p>
            <a:pPr marL="175359" indent="-175359" algn="just" fontAlgn="base">
              <a:lnSpc>
                <a:spcPct val="115000"/>
              </a:lnSpc>
              <a:spcBef>
                <a:spcPts val="614"/>
              </a:spcBef>
              <a:spcAft>
                <a:spcPts val="153"/>
              </a:spcAft>
              <a:buFont typeface="Arial" panose="020B0604020202020204" pitchFamily="34" charset="0"/>
              <a:buChar char="▪"/>
            </a:pPr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Promedio para obtener reconocimiento 8.00</a:t>
            </a:r>
            <a:endParaRPr lang="es-ES" sz="1400" kern="0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175359" indent="-175359" algn="just" fontAlgn="base">
              <a:lnSpc>
                <a:spcPct val="115000"/>
              </a:lnSpc>
              <a:spcBef>
                <a:spcPts val="614"/>
              </a:spcBef>
              <a:spcAft>
                <a:spcPts val="153"/>
              </a:spcAft>
              <a:buFont typeface="Arial" panose="020B0604020202020204" pitchFamily="34" charset="0"/>
              <a:buChar char="▪"/>
            </a:pPr>
            <a:r>
              <a:rPr lang="es-E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Financiamiento: con mínimo 12 </a:t>
            </a:r>
            <a:r>
              <a:rPr lang="es-ES" sz="1400" ker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participantes por diplomado $</a:t>
            </a:r>
            <a:r>
              <a:rPr lang="es-E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9,000.00 c/u sin servicio de </a:t>
            </a:r>
            <a:r>
              <a:rPr lang="es-ES" sz="1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coffe</a:t>
            </a:r>
            <a:r>
              <a:rPr lang="es-E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y $10,500.00 c/u con </a:t>
            </a:r>
            <a:r>
              <a:rPr lang="es-ES" sz="1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coffe</a:t>
            </a:r>
            <a:r>
              <a:rPr lang="es-E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</a:p>
          <a:p>
            <a:pPr marL="175359" indent="-175359" algn="just" fontAlgn="base">
              <a:lnSpc>
                <a:spcPct val="115000"/>
              </a:lnSpc>
              <a:spcBef>
                <a:spcPts val="614"/>
              </a:spcBef>
              <a:spcAft>
                <a:spcPts val="153"/>
              </a:spcAft>
              <a:buFont typeface="Arial" panose="020B0604020202020204" pitchFamily="34" charset="0"/>
              <a:buChar char="▪"/>
            </a:pPr>
            <a:endParaRPr lang="es-MX" sz="1400" b="1" kern="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37BE09B0-ED43-2BEE-0F0C-6CF2F66F983E}"/>
              </a:ext>
            </a:extLst>
          </p:cNvPr>
          <p:cNvSpPr/>
          <p:nvPr/>
        </p:nvSpPr>
        <p:spPr>
          <a:xfrm>
            <a:off x="303745" y="83534"/>
            <a:ext cx="860042" cy="928932"/>
          </a:xfrm>
          <a:custGeom>
            <a:avLst/>
            <a:gdLst/>
            <a:ahLst/>
            <a:cxnLst/>
            <a:rect l="l" t="t" r="r" b="b"/>
            <a:pathLst>
              <a:path w="1657048" h="1810108" extrusionOk="0">
                <a:moveTo>
                  <a:pt x="0" y="0"/>
                </a:moveTo>
                <a:lnTo>
                  <a:pt x="1657048" y="0"/>
                </a:lnTo>
                <a:lnTo>
                  <a:pt x="1657048" y="1810108"/>
                </a:lnTo>
                <a:lnTo>
                  <a:pt x="0" y="1810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6DA0EADA-6BF3-812D-D413-CEE636E727F8}"/>
              </a:ext>
            </a:extLst>
          </p:cNvPr>
          <p:cNvSpPr txBox="1"/>
          <p:nvPr/>
        </p:nvSpPr>
        <p:spPr>
          <a:xfrm>
            <a:off x="1228512" y="120439"/>
            <a:ext cx="2941706" cy="619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36576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COMITE DE</a:t>
            </a:r>
            <a:endParaRPr sz="1200" b="1" dirty="0"/>
          </a:p>
          <a:p>
            <a:pPr marL="0" marR="0" lvl="0" indent="0" algn="just" rtl="0">
              <a:lnSpc>
                <a:spcPct val="140029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36576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PARTICIPACIÓN CIUDADANA</a:t>
            </a:r>
            <a:endParaRPr sz="1200" b="1" dirty="0">
              <a:solidFill>
                <a:srgbClr val="36576D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CB8ED922-1839-7D2A-9AF0-D1EED62814A8}"/>
              </a:ext>
            </a:extLst>
          </p:cNvPr>
          <p:cNvSpPr txBox="1"/>
          <p:nvPr/>
        </p:nvSpPr>
        <p:spPr>
          <a:xfrm>
            <a:off x="1261417" y="690666"/>
            <a:ext cx="2342884" cy="376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1051560">
              <a:lnSpc>
                <a:spcPts val="3486"/>
              </a:lnSpc>
              <a:spcAft>
                <a:spcPts val="750"/>
              </a:spcAft>
            </a:pPr>
            <a:r>
              <a:rPr lang="en-US" sz="1200" kern="1200" spc="119" dirty="0">
                <a:solidFill>
                  <a:srgbClr val="36576D">
                    <a:alpha val="77647"/>
                  </a:srgbClr>
                </a:solidFill>
                <a:latin typeface="Open Sans Bold"/>
                <a:ea typeface="+mn-ea"/>
                <a:cs typeface="+mn-cs"/>
              </a:rPr>
              <a:t>GUANAJUATO</a:t>
            </a:r>
            <a:endParaRPr lang="en-US" sz="1200" spc="103" dirty="0">
              <a:solidFill>
                <a:srgbClr val="36576D">
                  <a:alpha val="77647"/>
                </a:srgbClr>
              </a:solidFill>
              <a:latin typeface="Open Sans Bold"/>
            </a:endParaRPr>
          </a:p>
        </p:txBody>
      </p:sp>
      <p:pic>
        <p:nvPicPr>
          <p:cNvPr id="6" name="Picture 8" descr="EscudoUG">
            <a:extLst>
              <a:ext uri="{FF2B5EF4-FFF2-40B4-BE49-F238E27FC236}">
                <a16:creationId xmlns:a16="http://schemas.microsoft.com/office/drawing/2014/main" id="{82024B90-6F41-45B5-00D9-F6C116DA9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583" y="108933"/>
            <a:ext cx="749739" cy="92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05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3CF6B2-2C3F-5452-30E6-A5FECCB68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1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2425C8-5B3F-4B95-6FFE-8775FEB65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69ADC39-74A2-1F0F-F265-15DA1538423B}"/>
              </a:ext>
            </a:extLst>
          </p:cNvPr>
          <p:cNvSpPr txBox="1"/>
          <p:nvPr/>
        </p:nvSpPr>
        <p:spPr>
          <a:xfrm>
            <a:off x="1472339" y="1322371"/>
            <a:ext cx="72855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b="1" dirty="0">
                <a:solidFill>
                  <a:schemeClr val="accent1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/>
              </a:rPr>
              <a:t>Objetivo</a:t>
            </a:r>
          </a:p>
          <a:p>
            <a:pPr algn="just">
              <a:lnSpc>
                <a:spcPct val="150000"/>
              </a:lnSpc>
            </a:pPr>
            <a:endParaRPr lang="es-ES" sz="1600" b="1" dirty="0">
              <a:solidFill>
                <a:schemeClr val="accent1"/>
              </a:solidFill>
              <a:latin typeface="Meiryo" panose="020B0604030504040204" pitchFamily="34" charset="-128"/>
              <a:ea typeface="Meiryo" panose="020B0604030504040204" pitchFamily="34" charset="-128"/>
              <a:cs typeface="Arial"/>
            </a:endParaRPr>
          </a:p>
          <a:p>
            <a:pPr algn="just"/>
            <a:r>
              <a:rPr lang="es-MX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Definir la estrategia de vinculación y colaboración con las nuevas autoridades, a fin de que el municipio cumpla con las obligaciones señaladas en normativa, a través del diseño, implementación y seguimiento de proyectos alineados al Plan Estratégico Anticorrupción considerando las necesidades particulares.</a:t>
            </a:r>
            <a:endParaRPr lang="es-ES" sz="1600" b="1" dirty="0">
              <a:solidFill>
                <a:schemeClr val="accent1"/>
              </a:solidFill>
              <a:latin typeface="Meiryo" panose="020B0604030504040204" pitchFamily="34" charset="-128"/>
              <a:ea typeface="Meiryo" panose="020B0604030504040204" pitchFamily="34" charset="-128"/>
              <a:cs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518FC92-2244-44E1-6F98-CB205D040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482" y="201450"/>
            <a:ext cx="2533380" cy="81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6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ABED5D-67ED-04D2-E1BA-5A6373552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A160537-96C2-BDCF-6D13-B905A85FA260}"/>
              </a:ext>
            </a:extLst>
          </p:cNvPr>
          <p:cNvSpPr txBox="1"/>
          <p:nvPr/>
        </p:nvSpPr>
        <p:spPr>
          <a:xfrm>
            <a:off x="1394847" y="1539347"/>
            <a:ext cx="71460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b="1" dirty="0">
                <a:solidFill>
                  <a:schemeClr val="accent1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/>
              </a:rPr>
              <a:t>Estrategia</a:t>
            </a:r>
          </a:p>
          <a:p>
            <a:pPr algn="just">
              <a:lnSpc>
                <a:spcPct val="150000"/>
              </a:lnSpc>
            </a:pPr>
            <a:endParaRPr lang="es-ES" sz="1600" b="1" dirty="0">
              <a:solidFill>
                <a:schemeClr val="accent1"/>
              </a:solidFill>
              <a:latin typeface="Meiryo" panose="020B0604030504040204" pitchFamily="34" charset="-128"/>
              <a:ea typeface="Meiryo" panose="020B0604030504040204" pitchFamily="34" charset="-128"/>
              <a:cs typeface="Arial"/>
            </a:endParaRPr>
          </a:p>
          <a:p>
            <a:pPr algn="just"/>
            <a:r>
              <a:rPr lang="es-MX" sz="1600" b="0" i="0">
                <a:solidFill>
                  <a:srgbClr val="1F1F1F"/>
                </a:solidFill>
                <a:effectLst/>
                <a:latin typeface="Google Sans"/>
              </a:rPr>
              <a:t>Reunión presencial de los integrantes del Comité de Participación Ciudadana (CPC) del Sistema Estatal Anticorrupción de Guanajuato (SEA) con el Alcalde o la Alcaldesa y la persona titular del Órgano Interno de Control del Municipio.</a:t>
            </a:r>
            <a:endParaRPr lang="es-ES" sz="1600" b="1" dirty="0">
              <a:solidFill>
                <a:schemeClr val="accent1"/>
              </a:solidFill>
              <a:latin typeface="Meiryo" panose="020B0604030504040204" pitchFamily="34" charset="-128"/>
              <a:ea typeface="Meiryo" panose="020B0604030504040204" pitchFamily="34" charset="-128"/>
              <a:cs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BC6C5C6-E50D-E31F-7392-CC19061EB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482" y="201450"/>
            <a:ext cx="2533380" cy="81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427B05-CD2D-481E-42EA-2006C43AC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11BA608-F6AE-80C5-73A2-15FF6C453F00}"/>
              </a:ext>
            </a:extLst>
          </p:cNvPr>
          <p:cNvSpPr txBox="1">
            <a:spLocks/>
          </p:cNvSpPr>
          <p:nvPr/>
        </p:nvSpPr>
        <p:spPr>
          <a:xfrm>
            <a:off x="666917" y="700623"/>
            <a:ext cx="2262263" cy="1748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dirty="0">
                <a:solidFill>
                  <a:srgbClr val="003D48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Visitas a municipios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9DCEEB-E0BB-5F8A-499F-4E694C02B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586" y="0"/>
            <a:ext cx="6222414" cy="51435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38ECDBB-0FA1-707E-48F1-C2DEBB0A7FE9}"/>
              </a:ext>
            </a:extLst>
          </p:cNvPr>
          <p:cNvSpPr/>
          <p:nvPr/>
        </p:nvSpPr>
        <p:spPr>
          <a:xfrm>
            <a:off x="2929180" y="0"/>
            <a:ext cx="1305594" cy="389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6928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B4FB49-C26F-81AD-37C4-AABFC4234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9F2F721-8FDF-9126-3BE0-E5C379C9A3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060955"/>
              </p:ext>
            </p:extLst>
          </p:nvPr>
        </p:nvGraphicFramePr>
        <p:xfrm>
          <a:off x="2112936" y="8807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5B20029-95DB-1084-0138-C606D8DBF3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7115" y="223009"/>
            <a:ext cx="2533380" cy="81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2FDD14-C6D8-4CC0-8433-0DC4FA062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16D1418-0E50-D6AB-341C-F04EB1A79889}"/>
              </a:ext>
            </a:extLst>
          </p:cNvPr>
          <p:cNvSpPr txBox="1">
            <a:spLocks/>
          </p:cNvSpPr>
          <p:nvPr/>
        </p:nvSpPr>
        <p:spPr>
          <a:xfrm>
            <a:off x="1472495" y="777686"/>
            <a:ext cx="5819690" cy="537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800" b="1" dirty="0">
                <a:solidFill>
                  <a:schemeClr val="accent1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/>
              </a:rPr>
              <a:t>1. Reglamento Municipal anticorrupción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7125187-95BA-ABDB-DEA8-8F3532407D6C}"/>
              </a:ext>
            </a:extLst>
          </p:cNvPr>
          <p:cNvSpPr txBox="1"/>
          <p:nvPr/>
        </p:nvSpPr>
        <p:spPr>
          <a:xfrm>
            <a:off x="1151600" y="1315635"/>
            <a:ext cx="72855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Artículo 184 de la Ley para el Gobierno y Administración de los Municipios del Estado de Guanajuato.</a:t>
            </a:r>
          </a:p>
          <a:p>
            <a:pPr algn="just"/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Meiryo" panose="020B0604030504040204" pitchFamily="34" charset="-128"/>
              <a:cs typeface="Arial"/>
            </a:endParaRPr>
          </a:p>
          <a:p>
            <a:pPr algn="just"/>
            <a:r>
              <a:rPr lang="es-MX" sz="1400" dirty="0"/>
              <a:t>“Los Ayuntamientos emitirán su Reglamento Municipal Anticorrupción, conforme a los principios de la Ley General del Sistema Nacional Anticorrupción, la Ley del Sistema Estatal Anticorrupción de Guanajuato y demás normatividad.”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Meiryo" panose="020B0604030504040204" pitchFamily="34" charset="-128"/>
              <a:cs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8F14DAE-E465-CB36-C7EF-83F07491D2C4}"/>
              </a:ext>
            </a:extLst>
          </p:cNvPr>
          <p:cNvSpPr txBox="1"/>
          <p:nvPr/>
        </p:nvSpPr>
        <p:spPr>
          <a:xfrm>
            <a:off x="1151600" y="2962949"/>
            <a:ext cx="721165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/>
              <a:t>Objeto. Establecer las bases, principios, y procedimientos para la prevención, detección, sanción y erradicación de actos de corrupción en el municipio, de conformidad con los principios del Sistema Nacional Anticorrupción y el Sistema Estatal Anticorrupción de Guanajuato. </a:t>
            </a:r>
          </a:p>
          <a:p>
            <a:pPr algn="just"/>
            <a:endParaRPr lang="es-MX" sz="1400"/>
          </a:p>
          <a:p>
            <a:pPr algn="just"/>
            <a:r>
              <a:rPr lang="es-MX" sz="1400"/>
              <a:t>Creación y Funciones del Comité Municipal Anticorrupción, que será responsable de coordinar e implementar las políticas, estrategias y mecanismos de prevención y combate a la corrupción en el municipio.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651ECC-929E-C7D5-3CCF-0F6B8C542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802" y="107377"/>
            <a:ext cx="2533380" cy="81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9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0738D2-2A07-C660-29B0-181EA7316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2550319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7E2E5E-0745-0FC9-F683-2EC84ACBDDE9}"/>
              </a:ext>
            </a:extLst>
          </p:cNvPr>
          <p:cNvSpPr txBox="1">
            <a:spLocks/>
          </p:cNvSpPr>
          <p:nvPr/>
        </p:nvSpPr>
        <p:spPr>
          <a:xfrm>
            <a:off x="628650" y="128371"/>
            <a:ext cx="2130136" cy="177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>
              <a:spcAft>
                <a:spcPts val="600"/>
              </a:spcAft>
            </a:pPr>
            <a: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1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Estatus</a:t>
            </a:r>
            <a: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sz="1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cumplimiento</a:t>
            </a:r>
            <a: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1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recomendaciones</a:t>
            </a:r>
            <a: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no </a:t>
            </a:r>
            <a:r>
              <a:rPr lang="en-US" sz="1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vinculantes</a:t>
            </a:r>
            <a:endParaRPr lang="en-US" sz="1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D74E0A8-502F-281A-E232-B9E2B6DE8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949" y="1418912"/>
            <a:ext cx="5877407" cy="3436212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2EFB1091-A2D0-4389-5E91-B6E5D8E601DF}"/>
              </a:ext>
            </a:extLst>
          </p:cNvPr>
          <p:cNvSpPr/>
          <p:nvPr/>
        </p:nvSpPr>
        <p:spPr>
          <a:xfrm>
            <a:off x="1423500" y="2276391"/>
            <a:ext cx="1673563" cy="14914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Por municipio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7B8BB7-C67C-7DA5-5B92-FB59C8B43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050" y="201450"/>
            <a:ext cx="2533380" cy="81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8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FE67A2-8999-8E50-48BE-52FC5C821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88B1C-E2AC-30C9-EACC-D7ED0AC2310F}"/>
              </a:ext>
            </a:extLst>
          </p:cNvPr>
          <p:cNvSpPr txBox="1">
            <a:spLocks/>
          </p:cNvSpPr>
          <p:nvPr/>
        </p:nvSpPr>
        <p:spPr>
          <a:xfrm>
            <a:off x="1712031" y="1186702"/>
            <a:ext cx="5819690" cy="537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MX" sz="1600" b="1" dirty="0">
                <a:solidFill>
                  <a:schemeClr val="accent1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/>
              </a:rPr>
              <a:t>3. Estatus en la integración y operación del Comité de Ética Municipal</a:t>
            </a:r>
          </a:p>
          <a:p>
            <a:pPr>
              <a:lnSpc>
                <a:spcPct val="120000"/>
              </a:lnSpc>
            </a:pPr>
            <a:endParaRPr lang="es-ES_tradnl" sz="1600" b="1" dirty="0">
              <a:solidFill>
                <a:schemeClr val="accent1"/>
              </a:solidFill>
              <a:latin typeface="Meiryo" panose="020B0604030504040204" pitchFamily="34" charset="-128"/>
              <a:ea typeface="Meiryo" panose="020B0604030504040204" pitchFamily="34" charset="-128"/>
              <a:cs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E9ABFF1-6253-4228-44A0-A2449170F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115" y="134948"/>
            <a:ext cx="2533380" cy="81597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9EF28C8-44BF-B3CE-A838-E79B0CAE2D1A}"/>
              </a:ext>
            </a:extLst>
          </p:cNvPr>
          <p:cNvSpPr txBox="1"/>
          <p:nvPr/>
        </p:nvSpPr>
        <p:spPr>
          <a:xfrm>
            <a:off x="1113149" y="4603568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dirty="0"/>
              <a:t>Inicio: Enero 2023</a:t>
            </a:r>
          </a:p>
          <a:p>
            <a:r>
              <a:rPr lang="es-ES_tradnl" sz="800" dirty="0"/>
              <a:t>Final: septiembre 2024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4F7332E-921A-37CF-75B2-1B44C87BA7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120841"/>
              </p:ext>
            </p:extLst>
          </p:nvPr>
        </p:nvGraphicFramePr>
        <p:xfrm>
          <a:off x="2203127" y="1573807"/>
          <a:ext cx="6067787" cy="345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541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DAC984B-8396-F65C-9A76-0B096256B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7844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F24DB70-50CA-2F62-BA3B-01BDCBCCA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115" y="134948"/>
            <a:ext cx="2533380" cy="81597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D756BE-030A-9749-FC7C-182AE097F6ED}"/>
              </a:ext>
            </a:extLst>
          </p:cNvPr>
          <p:cNvSpPr txBox="1">
            <a:spLocks/>
          </p:cNvSpPr>
          <p:nvPr/>
        </p:nvSpPr>
        <p:spPr>
          <a:xfrm>
            <a:off x="1786203" y="966579"/>
            <a:ext cx="5819690" cy="537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MX" sz="1600" b="1" dirty="0">
                <a:solidFill>
                  <a:schemeClr val="accent1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/>
              </a:rPr>
              <a:t>Con estatus </a:t>
            </a:r>
            <a:r>
              <a:rPr lang="es-MX" sz="1800" b="1" u="sng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/>
              </a:rPr>
              <a:t>Pendiente</a:t>
            </a:r>
            <a:endParaRPr lang="es-ES_tradnl" sz="1800" b="1" u="sng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  <a:cs typeface="Arial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1A43F59-24DA-C908-D44D-593E2C427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768839"/>
              </p:ext>
            </p:extLst>
          </p:nvPr>
        </p:nvGraphicFramePr>
        <p:xfrm>
          <a:off x="2082885" y="1819183"/>
          <a:ext cx="598046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334">
                  <a:extLst>
                    <a:ext uri="{9D8B030D-6E8A-4147-A177-3AD203B41FA5}">
                      <a16:colId xmlns:a16="http://schemas.microsoft.com/office/drawing/2014/main" val="3103489205"/>
                    </a:ext>
                  </a:extLst>
                </a:gridCol>
                <a:gridCol w="3639126">
                  <a:extLst>
                    <a:ext uri="{9D8B030D-6E8A-4147-A177-3AD203B41FA5}">
                      <a16:colId xmlns:a16="http://schemas.microsoft.com/office/drawing/2014/main" val="577588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sz="1800" dirty="0"/>
                        <a:t>Código de ética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dirty="0"/>
                        <a:t>Código de conducta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378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800" dirty="0"/>
                        <a:t>Pueblo Nuevo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dirty="0"/>
                        <a:t>17: Abasolo, Acámbaro, Apaseo el Alto, Comonfort, Cuerámaro, Dolores Hidalgo, Guanajuato, Huanímaro, Ocampo, Pueblo Nuevo, Romita, San Felipe, San Luis de la Paz, Santiago Maravatío, Tarimoro, Victoria y Villagrán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826421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36AE7BB7-BAD4-A395-991E-C0CD6509BB0B}"/>
              </a:ext>
            </a:extLst>
          </p:cNvPr>
          <p:cNvSpPr txBox="1"/>
          <p:nvPr/>
        </p:nvSpPr>
        <p:spPr>
          <a:xfrm>
            <a:off x="2247900" y="2314059"/>
            <a:ext cx="459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dirty="0"/>
              <a:t>septiembre 2024</a:t>
            </a:r>
            <a:endParaRPr lang="es-ES_tradn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AD7140-2B42-A5CC-6CEC-539D3884CD4F}"/>
              </a:ext>
            </a:extLst>
          </p:cNvPr>
          <p:cNvSpPr txBox="1"/>
          <p:nvPr/>
        </p:nvSpPr>
        <p:spPr>
          <a:xfrm>
            <a:off x="1606550" y="4647684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800" dirty="0"/>
              <a:t>Corte a septiembre 2024</a:t>
            </a:r>
          </a:p>
        </p:txBody>
      </p:sp>
    </p:spTree>
    <p:extLst>
      <p:ext uri="{BB962C8B-B14F-4D97-AF65-F5344CB8AC3E}">
        <p14:creationId xmlns:p14="http://schemas.microsoft.com/office/powerpoint/2010/main" val="32990745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709</Words>
  <Application>Microsoft Office PowerPoint</Application>
  <PresentationFormat>Presentación en pantalla (16:9)</PresentationFormat>
  <Paragraphs>73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8" baseType="lpstr">
      <vt:lpstr>Meiryo</vt:lpstr>
      <vt:lpstr>Aptos</vt:lpstr>
      <vt:lpstr>Aptos Display</vt:lpstr>
      <vt:lpstr>Arial</vt:lpstr>
      <vt:lpstr>Google Sans</vt:lpstr>
      <vt:lpstr>Helvetica</vt:lpstr>
      <vt:lpstr>Open Sans Bold</vt:lpstr>
      <vt:lpstr>Open Sans Light</vt:lpstr>
      <vt:lpstr>Times New Roman</vt:lpstr>
      <vt:lpstr>Vollkorn</vt:lpstr>
      <vt:lpstr>Vollkorn SemiBold</vt:lpstr>
      <vt:lpstr>Tema de Office</vt:lpstr>
      <vt:lpstr>Estrategia de colaboración CPC - Municipios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strc</dc:creator>
  <cp:lastModifiedBy>ERNESTO SALVADOR GONZALEZ GOMEZ</cp:lastModifiedBy>
  <cp:revision>17</cp:revision>
  <dcterms:modified xsi:type="dcterms:W3CDTF">2025-01-15T14:46:04Z</dcterms:modified>
</cp:coreProperties>
</file>