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91" r:id="rId2"/>
    <p:sldId id="292" r:id="rId3"/>
    <p:sldId id="257" r:id="rId4"/>
    <p:sldId id="280" r:id="rId5"/>
    <p:sldId id="259" r:id="rId6"/>
    <p:sldId id="293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>
                <a:effectLst/>
              </a:rPr>
              <a:t>Población que tuvo contacto con algún servidor público y con actos de corrupción.</a:t>
            </a:r>
            <a:endParaRPr lang="es-MX" sz="18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" lastClr="FFFFFF"/>
                </a:solidFill>
              </a:defRPr>
            </a:pPr>
            <a:endParaRPr lang="es-MX" dirty="0"/>
          </a:p>
        </c:rich>
      </c:tx>
      <c:layout>
        <c:manualLayout>
          <c:xMode val="edge"/>
          <c:yMode val="edge"/>
          <c:x val="0.12479640965748799"/>
          <c:y val="1.311220849856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026839319012597"/>
          <c:y val="0.10973701812252584"/>
          <c:w val="0.86601479846614071"/>
          <c:h val="0.69772727136837864"/>
        </c:manualLayout>
      </c:layout>
      <c:lineChart>
        <c:grouping val="standard"/>
        <c:varyColors val="0"/>
        <c:ser>
          <c:idx val="0"/>
          <c:order val="0"/>
          <c:tx>
            <c:strRef>
              <c:f>'Población que Tuvo Contacto'!$C$4</c:f>
              <c:strCache>
                <c:ptCount val="1"/>
                <c:pt idx="0">
                  <c:v>Guanajuato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rgbClr val="00B0F0">
                  <a:alpha val="14000"/>
                </a:srgb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'Población que Tuvo Contacto'!$B$5:$B$10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'Población que Tuvo Contacto'!$C$5:$C$10</c:f>
              <c:numCache>
                <c:formatCode>#,##0</c:formatCode>
                <c:ptCount val="6"/>
                <c:pt idx="0">
                  <c:v>9237</c:v>
                </c:pt>
                <c:pt idx="1">
                  <c:v>7253</c:v>
                </c:pt>
                <c:pt idx="2">
                  <c:v>8968</c:v>
                </c:pt>
                <c:pt idx="3">
                  <c:v>16200</c:v>
                </c:pt>
                <c:pt idx="4">
                  <c:v>15804</c:v>
                </c:pt>
                <c:pt idx="5">
                  <c:v>10889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90-4D20-A00C-A698A056EB1D}"/>
            </c:ext>
          </c:extLst>
        </c:ser>
        <c:ser>
          <c:idx val="1"/>
          <c:order val="1"/>
          <c:tx>
            <c:strRef>
              <c:f>'Población que Tuvo Contacto'!$D$4</c:f>
              <c:strCache>
                <c:ptCount val="1"/>
                <c:pt idx="0">
                  <c:v>Promedio Nacional</c:v>
                </c:pt>
              </c:strCache>
            </c:strRef>
          </c:tx>
          <c:spPr>
            <a:ln w="22225" cap="rnd">
              <a:solidFill>
                <a:srgbClr val="00B050"/>
              </a:solidFill>
            </a:ln>
            <a:effectLst>
              <a:glow rad="139700">
                <a:srgbClr val="92D050">
                  <a:alpha val="14000"/>
                </a:srgb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2.442340935646355E-2"/>
                  <c:y val="1.3524582171343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28-4EFB-92BA-917E38165055}"/>
                </c:ext>
              </c:extLst>
            </c:dLbl>
            <c:dLbl>
              <c:idx val="4"/>
              <c:layout>
                <c:manualLayout>
                  <c:x val="-3.6081668910094331E-2"/>
                  <c:y val="2.7583339661250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5-4B7F-8C02-0F152D695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'Población que Tuvo Contacto'!$B$5:$B$10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'Población que Tuvo Contacto'!$D$5:$D$10</c:f>
              <c:numCache>
                <c:formatCode>#,##0</c:formatCode>
                <c:ptCount val="6"/>
                <c:pt idx="0">
                  <c:v>12080</c:v>
                </c:pt>
                <c:pt idx="1">
                  <c:v>12590</c:v>
                </c:pt>
                <c:pt idx="2">
                  <c:v>17259</c:v>
                </c:pt>
                <c:pt idx="3">
                  <c:v>15732</c:v>
                </c:pt>
                <c:pt idx="4">
                  <c:v>14701</c:v>
                </c:pt>
                <c:pt idx="5">
                  <c:v>13966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90-4D20-A00C-A698A056EB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61572608"/>
        <c:axId val="-961571520"/>
      </c:lineChart>
      <c:catAx>
        <c:axId val="-961572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Año de Medición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61571520"/>
        <c:crosses val="autoZero"/>
        <c:auto val="1"/>
        <c:lblAlgn val="ctr"/>
        <c:lblOffset val="100"/>
        <c:noMultiLvlLbl val="0"/>
      </c:catAx>
      <c:valAx>
        <c:axId val="-961571520"/>
        <c:scaling>
          <c:orientation val="minMax"/>
          <c:max val="20000"/>
          <c:min val="5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Personas</a:t>
                </a:r>
                <a:r>
                  <a:rPr lang="es-MX" sz="1200" baseline="0" dirty="0"/>
                  <a:t> por cada 100,000 habitantes</a:t>
                </a:r>
                <a:endParaRPr lang="es-MX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6157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10859353197187"/>
          <c:y val="0.89587557342386526"/>
          <c:w val="0.20202958861621872"/>
          <c:h val="8.9657415072159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>
                <a:effectLst/>
              </a:rPr>
              <a:t>Tasa de Incidencia de la Corrupción.</a:t>
            </a:r>
            <a:endParaRPr lang="es-MX" sz="1800" dirty="0">
              <a:effectLst/>
            </a:endParaRPr>
          </a:p>
        </c:rich>
      </c:tx>
      <c:layout>
        <c:manualLayout>
          <c:xMode val="edge"/>
          <c:yMode val="edge"/>
          <c:x val="0.29469670451701974"/>
          <c:y val="2.829924130768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026839319012597"/>
          <c:y val="0.10973701812252584"/>
          <c:w val="0.86601479846614071"/>
          <c:h val="0.69772727136837864"/>
        </c:manualLayout>
      </c:layout>
      <c:lineChart>
        <c:grouping val="standard"/>
        <c:varyColors val="0"/>
        <c:ser>
          <c:idx val="0"/>
          <c:order val="0"/>
          <c:tx>
            <c:strRef>
              <c:f>'Población que Tuvo Contacto'!$C$4</c:f>
              <c:strCache>
                <c:ptCount val="1"/>
                <c:pt idx="0">
                  <c:v>Guanajuato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rgbClr val="00B0F0">
                  <a:alpha val="14000"/>
                </a:srgbClr>
              </a:glo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3.5619954396240036E-2"/>
                  <c:y val="6.7303723465848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82-4D86-9E4C-7F003D583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'Población que Tuvo Contacto'!$B$5:$B$10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'Población que Tuvo Contacto'!$C$5:$C$10</c:f>
              <c:numCache>
                <c:formatCode>#,##0</c:formatCode>
                <c:ptCount val="6"/>
                <c:pt idx="0">
                  <c:v>28422</c:v>
                </c:pt>
                <c:pt idx="1">
                  <c:v>17259</c:v>
                </c:pt>
                <c:pt idx="2">
                  <c:v>13245</c:v>
                </c:pt>
                <c:pt idx="3">
                  <c:v>34539</c:v>
                </c:pt>
                <c:pt idx="4">
                  <c:v>24185</c:v>
                </c:pt>
                <c:pt idx="5">
                  <c:v>27642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90-4D20-A00C-A698A056EB1D}"/>
            </c:ext>
          </c:extLst>
        </c:ser>
        <c:ser>
          <c:idx val="1"/>
          <c:order val="1"/>
          <c:tx>
            <c:strRef>
              <c:f>'Población que Tuvo Contacto'!$D$4</c:f>
              <c:strCache>
                <c:ptCount val="1"/>
                <c:pt idx="0">
                  <c:v>Promedio Nacional</c:v>
                </c:pt>
              </c:strCache>
            </c:strRef>
          </c:tx>
          <c:spPr>
            <a:ln w="22225" cap="rnd">
              <a:solidFill>
                <a:srgbClr val="00B050"/>
              </a:solidFill>
            </a:ln>
            <a:effectLst>
              <a:glow rad="139700">
                <a:srgbClr val="92D050">
                  <a:alpha val="14000"/>
                </a:srgb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8232987495319165E-2"/>
                  <c:y val="4.45232228568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82-4D86-9E4C-7F003D583F11}"/>
                </c:ext>
              </c:extLst>
            </c:dLbl>
            <c:dLbl>
              <c:idx val="1"/>
              <c:layout>
                <c:manualLayout>
                  <c:x val="-3.4142561016055777E-2"/>
                  <c:y val="4.958585528223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33794850085871E-2"/>
                      <c:h val="4.00430577371090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82-4D86-9E4C-7F003D583F11}"/>
                </c:ext>
              </c:extLst>
            </c:dLbl>
            <c:dLbl>
              <c:idx val="2"/>
              <c:layout>
                <c:manualLayout>
                  <c:x val="-4.3006921297160695E-2"/>
                  <c:y val="2.4273888982229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82-4D86-9E4C-7F003D583F11}"/>
                </c:ext>
              </c:extLst>
            </c:dLbl>
            <c:dLbl>
              <c:idx val="3"/>
              <c:layout>
                <c:manualLayout>
                  <c:x val="-2.7378193278185952E-2"/>
                  <c:y val="5.149210285944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28-4EFB-92BA-917E38165055}"/>
                </c:ext>
              </c:extLst>
            </c:dLbl>
            <c:dLbl>
              <c:idx val="4"/>
              <c:layout>
                <c:manualLayout>
                  <c:x val="-2.2785128488436952E-2"/>
                  <c:y val="-6.3538662774649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5-4B7F-8C02-0F152D695E74}"/>
                </c:ext>
              </c:extLst>
            </c:dLbl>
            <c:dLbl>
              <c:idx val="5"/>
              <c:layout>
                <c:manualLayout>
                  <c:x val="-2.5278200734951076E-2"/>
                  <c:y val="2.174272224789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82-4D86-9E4C-7F003D583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'Población que Tuvo Contacto'!$B$5:$B$10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'Población que Tuvo Contacto'!$D$5:$D$10</c:f>
              <c:numCache>
                <c:formatCode>#,##0</c:formatCode>
                <c:ptCount val="6"/>
                <c:pt idx="0">
                  <c:v>24724</c:v>
                </c:pt>
                <c:pt idx="1">
                  <c:v>30097</c:v>
                </c:pt>
                <c:pt idx="2">
                  <c:v>25541</c:v>
                </c:pt>
                <c:pt idx="3">
                  <c:v>30456</c:v>
                </c:pt>
                <c:pt idx="4">
                  <c:v>25995</c:v>
                </c:pt>
                <c:pt idx="5">
                  <c:v>25394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90-4D20-A00C-A698A056EB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61572608"/>
        <c:axId val="-961571520"/>
      </c:lineChart>
      <c:catAx>
        <c:axId val="-961572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Año de Medición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61571520"/>
        <c:crosses val="autoZero"/>
        <c:auto val="1"/>
        <c:lblAlgn val="ctr"/>
        <c:lblOffset val="100"/>
        <c:noMultiLvlLbl val="0"/>
      </c:catAx>
      <c:valAx>
        <c:axId val="-961571520"/>
        <c:scaling>
          <c:orientation val="minMax"/>
          <c:max val="40000"/>
          <c:min val="1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Personas</a:t>
                </a:r>
                <a:r>
                  <a:rPr lang="es-MX" sz="1200" baseline="0" dirty="0"/>
                  <a:t> por cada 100,000 habitantes</a:t>
                </a:r>
                <a:endParaRPr lang="es-MX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6157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10859353197187"/>
          <c:y val="0.89587557342386526"/>
          <c:w val="0.20202958861621872"/>
          <c:h val="8.9657415072159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400" b="1" i="0" u="none" strike="noStrike" kern="1200" cap="none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u="none" strike="noStrike" kern="1200" cap="none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rPr>
              <a:t>Índice de Gobierno Abierto</a:t>
            </a:r>
          </a:p>
        </c:rich>
      </c:tx>
      <c:layout>
        <c:manualLayout>
          <c:xMode val="edge"/>
          <c:yMode val="edge"/>
          <c:x val="0.36715742507885163"/>
          <c:y val="3.3117893924110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400" b="1" i="0" u="none" strike="noStrike" kern="1200" cap="none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026839319012597"/>
          <c:y val="0.10973701812252584"/>
          <c:w val="0.86601479846614071"/>
          <c:h val="0.7000961861745657"/>
        </c:manualLayout>
      </c:layout>
      <c:lineChart>
        <c:grouping val="standard"/>
        <c:varyColors val="0"/>
        <c:ser>
          <c:idx val="0"/>
          <c:order val="0"/>
          <c:tx>
            <c:strRef>
              <c:f>'Indice de GA'!$C$2</c:f>
              <c:strCache>
                <c:ptCount val="1"/>
                <c:pt idx="0">
                  <c:v>Guanajuato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rgbClr val="00B0F0">
                  <a:alpha val="14000"/>
                </a:srgbClr>
              </a:glo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</a:ln>
              <a:effectLst>
                <a:glow rad="139700">
                  <a:srgbClr val="00B0F0">
                    <a:alpha val="14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5CC4-4777-95DB-8B4CA18C532C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</a:ln>
              <a:effectLst>
                <a:glow rad="139700">
                  <a:srgbClr val="00B0F0">
                    <a:alpha val="14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5CC4-4777-95DB-8B4CA18C532C}"/>
              </c:ext>
            </c:extLst>
          </c:dPt>
          <c:dLbls>
            <c:dLbl>
              <c:idx val="1"/>
              <c:layout>
                <c:manualLayout>
                  <c:x val="-7.2787755806704556E-3"/>
                  <c:y val="3.228219157082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C4-4777-95DB-8B4CA18C532C}"/>
                </c:ext>
              </c:extLst>
            </c:dLbl>
            <c:dLbl>
              <c:idx val="2"/>
              <c:layout>
                <c:manualLayout>
                  <c:x val="-4.3484696945033124E-2"/>
                  <c:y val="6.338151802410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C4-4777-95DB-8B4CA18C5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'Indice de GA'!$B$3:$B$6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'Indice de GA'!$C$3:$C$6</c:f>
              <c:numCache>
                <c:formatCode>#,##0.00</c:formatCode>
                <c:ptCount val="4"/>
                <c:pt idx="0">
                  <c:v>0.48</c:v>
                </c:pt>
                <c:pt idx="1">
                  <c:v>0.54</c:v>
                </c:pt>
                <c:pt idx="2">
                  <c:v>0.65</c:v>
                </c:pt>
                <c:pt idx="3" formatCode="General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C4-4777-95DB-8B4CA18C532C}"/>
            </c:ext>
          </c:extLst>
        </c:ser>
        <c:ser>
          <c:idx val="1"/>
          <c:order val="1"/>
          <c:tx>
            <c:strRef>
              <c:f>'Indice de GA'!$D$2</c:f>
              <c:strCache>
                <c:ptCount val="1"/>
                <c:pt idx="0">
                  <c:v> Promedio Nacional</c:v>
                </c:pt>
              </c:strCache>
            </c:strRef>
          </c:tx>
          <c:spPr>
            <a:ln w="22225" cap="rnd">
              <a:solidFill>
                <a:srgbClr val="00B050"/>
              </a:solidFill>
            </a:ln>
            <a:effectLst>
              <a:glow rad="139700">
                <a:srgbClr val="92D050">
                  <a:alpha val="14000"/>
                </a:srgb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5.1195024003450863E-2"/>
                  <c:y val="-6.8709412563293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C4-4777-95DB-8B4CA18C5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'Indice de GA'!$B$3:$B$6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'Indice de GA'!$D$3:$D$6</c:f>
              <c:numCache>
                <c:formatCode>#,##0.00</c:formatCode>
                <c:ptCount val="4"/>
                <c:pt idx="0">
                  <c:v>0.39</c:v>
                </c:pt>
                <c:pt idx="1">
                  <c:v>0.52</c:v>
                </c:pt>
                <c:pt idx="2">
                  <c:v>0.48</c:v>
                </c:pt>
                <c:pt idx="3" formatCode="General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C4-4777-95DB-8B4CA18C532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834547600"/>
        <c:axId val="-834543248"/>
      </c:lineChart>
      <c:catAx>
        <c:axId val="-834547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/>
                  <a:t>Año de Evaluación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4543248"/>
        <c:crosses val="autoZero"/>
        <c:auto val="1"/>
        <c:lblAlgn val="ctr"/>
        <c:lblOffset val="100"/>
        <c:noMultiLvlLbl val="0"/>
      </c:catAx>
      <c:valAx>
        <c:axId val="-83454324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/>
                  <a:t>Puntuación</a:t>
                </a:r>
                <a:r>
                  <a:rPr lang="es-MX" sz="1200" baseline="0"/>
                  <a:t> del Índice</a:t>
                </a:r>
                <a:endParaRPr lang="es-MX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454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02613533262806"/>
          <c:y val="0.87810345128364531"/>
          <c:w val="0.20202958861621872"/>
          <c:h val="8.9657415072159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4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8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2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2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7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90464" y="-872590"/>
            <a:ext cx="9010013" cy="8974886"/>
            <a:chOff x="0" y="0"/>
            <a:chExt cx="4560570" cy="4542790"/>
          </a:xfrm>
        </p:grpSpPr>
        <p:sp>
          <p:nvSpPr>
            <p:cNvPr id="3" name="Freeform 3"/>
            <p:cNvSpPr/>
            <p:nvPr/>
          </p:nvSpPr>
          <p:spPr>
            <a:xfrm>
              <a:off x="-5080" y="-5080"/>
              <a:ext cx="4570730" cy="4552950"/>
            </a:xfrm>
            <a:custGeom>
              <a:avLst/>
              <a:gdLst/>
              <a:ahLst/>
              <a:cxnLst/>
              <a:rect l="l" t="t" r="r" b="b"/>
              <a:pathLst>
                <a:path w="4570730" h="4552950">
                  <a:moveTo>
                    <a:pt x="30480" y="1676400"/>
                  </a:moveTo>
                  <a:cubicBezTo>
                    <a:pt x="30480" y="1385570"/>
                    <a:pt x="264160" y="1139190"/>
                    <a:pt x="554990" y="1139190"/>
                  </a:cubicBezTo>
                  <a:cubicBezTo>
                    <a:pt x="887730" y="1141730"/>
                    <a:pt x="1160780" y="873760"/>
                    <a:pt x="1163320" y="541020"/>
                  </a:cubicBezTo>
                  <a:cubicBezTo>
                    <a:pt x="1163320" y="537210"/>
                    <a:pt x="1163320" y="532130"/>
                    <a:pt x="1163320" y="528320"/>
                  </a:cubicBezTo>
                  <a:cubicBezTo>
                    <a:pt x="1162050" y="243840"/>
                    <a:pt x="1408430" y="10160"/>
                    <a:pt x="1694180" y="5080"/>
                  </a:cubicBezTo>
                  <a:cubicBezTo>
                    <a:pt x="1979930" y="0"/>
                    <a:pt x="2228850" y="226060"/>
                    <a:pt x="2245360" y="511810"/>
                  </a:cubicBezTo>
                  <a:cubicBezTo>
                    <a:pt x="2261870" y="797560"/>
                    <a:pt x="2052320" y="1054100"/>
                    <a:pt x="1769110" y="1085850"/>
                  </a:cubicBezTo>
                  <a:cubicBezTo>
                    <a:pt x="1711960" y="1092200"/>
                    <a:pt x="1653540" y="1089660"/>
                    <a:pt x="1597660" y="1099820"/>
                  </a:cubicBezTo>
                  <a:cubicBezTo>
                    <a:pt x="1292860" y="1156970"/>
                    <a:pt x="1092200" y="1424940"/>
                    <a:pt x="1117600" y="1736090"/>
                  </a:cubicBezTo>
                  <a:cubicBezTo>
                    <a:pt x="1143000" y="2047240"/>
                    <a:pt x="1391920" y="2259330"/>
                    <a:pt x="1696720" y="2266950"/>
                  </a:cubicBezTo>
                  <a:cubicBezTo>
                    <a:pt x="2032000" y="2274570"/>
                    <a:pt x="2274570" y="2538730"/>
                    <a:pt x="2244090" y="2863850"/>
                  </a:cubicBezTo>
                  <a:cubicBezTo>
                    <a:pt x="2218690" y="3144520"/>
                    <a:pt x="1969770" y="3361690"/>
                    <a:pt x="1685290" y="3351530"/>
                  </a:cubicBezTo>
                  <a:cubicBezTo>
                    <a:pt x="1400810" y="3341370"/>
                    <a:pt x="1162050" y="3107690"/>
                    <a:pt x="1163320" y="2825750"/>
                  </a:cubicBezTo>
                  <a:cubicBezTo>
                    <a:pt x="1165860" y="2493010"/>
                    <a:pt x="897890" y="2219960"/>
                    <a:pt x="565150" y="2217420"/>
                  </a:cubicBezTo>
                  <a:cubicBezTo>
                    <a:pt x="562610" y="2217420"/>
                    <a:pt x="560070" y="2217420"/>
                    <a:pt x="557530" y="2217420"/>
                  </a:cubicBezTo>
                  <a:cubicBezTo>
                    <a:pt x="262890" y="2218690"/>
                    <a:pt x="30480" y="1971040"/>
                    <a:pt x="30480" y="1676400"/>
                  </a:cubicBezTo>
                  <a:close/>
                  <a:moveTo>
                    <a:pt x="2880360" y="5080"/>
                  </a:moveTo>
                  <a:cubicBezTo>
                    <a:pt x="3172460" y="5080"/>
                    <a:pt x="3418840" y="238760"/>
                    <a:pt x="3418840" y="529590"/>
                  </a:cubicBezTo>
                  <a:cubicBezTo>
                    <a:pt x="3418840" y="882650"/>
                    <a:pt x="3714750" y="1140460"/>
                    <a:pt x="4042410" y="1137920"/>
                  </a:cubicBezTo>
                  <a:cubicBezTo>
                    <a:pt x="4326890" y="1136650"/>
                    <a:pt x="4560570" y="1383030"/>
                    <a:pt x="4565650" y="1668780"/>
                  </a:cubicBezTo>
                  <a:cubicBezTo>
                    <a:pt x="4570730" y="1958340"/>
                    <a:pt x="4347210" y="2200910"/>
                    <a:pt x="4057650" y="2219960"/>
                  </a:cubicBezTo>
                  <a:cubicBezTo>
                    <a:pt x="3770630" y="2237740"/>
                    <a:pt x="3516630" y="2026920"/>
                    <a:pt x="3484880" y="1743710"/>
                  </a:cubicBezTo>
                  <a:cubicBezTo>
                    <a:pt x="3478530" y="1686560"/>
                    <a:pt x="3481070" y="1628140"/>
                    <a:pt x="3469640" y="1572260"/>
                  </a:cubicBezTo>
                  <a:cubicBezTo>
                    <a:pt x="3412490" y="1267460"/>
                    <a:pt x="3133090" y="1066800"/>
                    <a:pt x="2820670" y="1092200"/>
                  </a:cubicBezTo>
                  <a:cubicBezTo>
                    <a:pt x="2528570" y="1116330"/>
                    <a:pt x="2298700" y="1366520"/>
                    <a:pt x="2291080" y="1671320"/>
                  </a:cubicBezTo>
                  <a:cubicBezTo>
                    <a:pt x="2283460" y="2006600"/>
                    <a:pt x="2018030" y="2249170"/>
                    <a:pt x="1694180" y="2218690"/>
                  </a:cubicBezTo>
                  <a:cubicBezTo>
                    <a:pt x="1413510" y="2193290"/>
                    <a:pt x="1196340" y="1944370"/>
                    <a:pt x="1206500" y="1659890"/>
                  </a:cubicBezTo>
                  <a:cubicBezTo>
                    <a:pt x="1216660" y="1375410"/>
                    <a:pt x="1450340" y="1136650"/>
                    <a:pt x="1731010" y="1137920"/>
                  </a:cubicBezTo>
                  <a:cubicBezTo>
                    <a:pt x="2063750" y="1141730"/>
                    <a:pt x="2335530" y="875030"/>
                    <a:pt x="2339340" y="542290"/>
                  </a:cubicBezTo>
                  <a:cubicBezTo>
                    <a:pt x="2339340" y="538480"/>
                    <a:pt x="2339340" y="535940"/>
                    <a:pt x="2339340" y="532130"/>
                  </a:cubicBezTo>
                  <a:cubicBezTo>
                    <a:pt x="2338070" y="237490"/>
                    <a:pt x="2585720" y="5080"/>
                    <a:pt x="2880360" y="5080"/>
                  </a:cubicBezTo>
                  <a:close/>
                  <a:moveTo>
                    <a:pt x="4552950" y="2863850"/>
                  </a:moveTo>
                  <a:cubicBezTo>
                    <a:pt x="4552950" y="3154680"/>
                    <a:pt x="4319270" y="3401060"/>
                    <a:pt x="4028440" y="3401060"/>
                  </a:cubicBezTo>
                  <a:cubicBezTo>
                    <a:pt x="3674110" y="3401060"/>
                    <a:pt x="3417570" y="3696970"/>
                    <a:pt x="3418840" y="4024630"/>
                  </a:cubicBezTo>
                  <a:cubicBezTo>
                    <a:pt x="3421380" y="4309110"/>
                    <a:pt x="3175000" y="4542790"/>
                    <a:pt x="2889250" y="4547870"/>
                  </a:cubicBezTo>
                  <a:cubicBezTo>
                    <a:pt x="2603500" y="4552950"/>
                    <a:pt x="2354580" y="4326890"/>
                    <a:pt x="2336800" y="4041140"/>
                  </a:cubicBezTo>
                  <a:cubicBezTo>
                    <a:pt x="2319020" y="3755390"/>
                    <a:pt x="2531110" y="3498850"/>
                    <a:pt x="2814320" y="3467100"/>
                  </a:cubicBezTo>
                  <a:cubicBezTo>
                    <a:pt x="2871470" y="3460750"/>
                    <a:pt x="2929890" y="3463290"/>
                    <a:pt x="2985770" y="3453130"/>
                  </a:cubicBezTo>
                  <a:cubicBezTo>
                    <a:pt x="3290570" y="3395980"/>
                    <a:pt x="3491230" y="3115310"/>
                    <a:pt x="3465830" y="2802890"/>
                  </a:cubicBezTo>
                  <a:cubicBezTo>
                    <a:pt x="3441700" y="2510790"/>
                    <a:pt x="3191510" y="2255520"/>
                    <a:pt x="2886710" y="2247900"/>
                  </a:cubicBezTo>
                  <a:cubicBezTo>
                    <a:pt x="2551430" y="2240280"/>
                    <a:pt x="2321560" y="1974850"/>
                    <a:pt x="2350770" y="1651000"/>
                  </a:cubicBezTo>
                  <a:cubicBezTo>
                    <a:pt x="2377440" y="1370330"/>
                    <a:pt x="2613660" y="1153160"/>
                    <a:pt x="2898140" y="1163320"/>
                  </a:cubicBezTo>
                  <a:cubicBezTo>
                    <a:pt x="3181350" y="1173480"/>
                    <a:pt x="3407410" y="1405890"/>
                    <a:pt x="3407410" y="1689100"/>
                  </a:cubicBezTo>
                  <a:cubicBezTo>
                    <a:pt x="3406140" y="2035810"/>
                    <a:pt x="3698240" y="2322830"/>
                    <a:pt x="4025900" y="2321560"/>
                  </a:cubicBezTo>
                  <a:cubicBezTo>
                    <a:pt x="4320540" y="2321560"/>
                    <a:pt x="4552950" y="2569210"/>
                    <a:pt x="4552950" y="2863850"/>
                  </a:cubicBezTo>
                  <a:close/>
                  <a:moveTo>
                    <a:pt x="1701800" y="4535170"/>
                  </a:moveTo>
                  <a:cubicBezTo>
                    <a:pt x="1410970" y="4535170"/>
                    <a:pt x="1164590" y="4301490"/>
                    <a:pt x="1164590" y="4010660"/>
                  </a:cubicBezTo>
                  <a:cubicBezTo>
                    <a:pt x="1164590" y="3657600"/>
                    <a:pt x="855980" y="3399790"/>
                    <a:pt x="528320" y="3402330"/>
                  </a:cubicBezTo>
                  <a:cubicBezTo>
                    <a:pt x="243840" y="3403600"/>
                    <a:pt x="10160" y="3157220"/>
                    <a:pt x="5080" y="2871470"/>
                  </a:cubicBezTo>
                  <a:cubicBezTo>
                    <a:pt x="0" y="2585720"/>
                    <a:pt x="226060" y="2336800"/>
                    <a:pt x="511810" y="2319020"/>
                  </a:cubicBezTo>
                  <a:cubicBezTo>
                    <a:pt x="797560" y="2301240"/>
                    <a:pt x="1054100" y="2513330"/>
                    <a:pt x="1085850" y="2796540"/>
                  </a:cubicBezTo>
                  <a:cubicBezTo>
                    <a:pt x="1092200" y="2853690"/>
                    <a:pt x="1089660" y="2912110"/>
                    <a:pt x="1099820" y="2967990"/>
                  </a:cubicBezTo>
                  <a:cubicBezTo>
                    <a:pt x="1156970" y="3272790"/>
                    <a:pt x="1450340" y="3473450"/>
                    <a:pt x="1761490" y="3448050"/>
                  </a:cubicBezTo>
                  <a:cubicBezTo>
                    <a:pt x="2072640" y="3422650"/>
                    <a:pt x="2297430" y="3173730"/>
                    <a:pt x="2305050" y="2868930"/>
                  </a:cubicBezTo>
                  <a:cubicBezTo>
                    <a:pt x="2312670" y="2533650"/>
                    <a:pt x="2576830" y="2291080"/>
                    <a:pt x="2901950" y="2321560"/>
                  </a:cubicBezTo>
                  <a:cubicBezTo>
                    <a:pt x="3182620" y="2346960"/>
                    <a:pt x="3399790" y="2595880"/>
                    <a:pt x="3389630" y="2880360"/>
                  </a:cubicBezTo>
                  <a:cubicBezTo>
                    <a:pt x="3379470" y="3164840"/>
                    <a:pt x="3145790" y="3403600"/>
                    <a:pt x="2863850" y="3402330"/>
                  </a:cubicBezTo>
                  <a:cubicBezTo>
                    <a:pt x="2517140" y="3401060"/>
                    <a:pt x="2242820" y="3680460"/>
                    <a:pt x="2244090" y="4008120"/>
                  </a:cubicBezTo>
                  <a:cubicBezTo>
                    <a:pt x="2244090" y="4302760"/>
                    <a:pt x="1996440" y="4535170"/>
                    <a:pt x="1701800" y="4535170"/>
                  </a:cubicBezTo>
                  <a:close/>
                </a:path>
              </a:pathLst>
            </a:custGeom>
            <a:blipFill>
              <a:blip r:embed="rId2"/>
              <a:stretch>
                <a:fillRect l="-38542" r="-3854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" name="Freeform 4"/>
          <p:cNvSpPr/>
          <p:nvPr/>
        </p:nvSpPr>
        <p:spPr>
          <a:xfrm>
            <a:off x="271413" y="5212229"/>
            <a:ext cx="1864203" cy="1645771"/>
          </a:xfrm>
          <a:custGeom>
            <a:avLst/>
            <a:gdLst/>
            <a:ahLst/>
            <a:cxnLst/>
            <a:rect l="l" t="t" r="r" b="b"/>
            <a:pathLst>
              <a:path w="2796304" h="2468656">
                <a:moveTo>
                  <a:pt x="0" y="0"/>
                </a:moveTo>
                <a:lnTo>
                  <a:pt x="2796304" y="0"/>
                </a:lnTo>
                <a:lnTo>
                  <a:pt x="2796304" y="2468656"/>
                </a:lnTo>
                <a:lnTo>
                  <a:pt x="0" y="2468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2556293" y="5212229"/>
            <a:ext cx="1645771" cy="1645771"/>
          </a:xfrm>
          <a:custGeom>
            <a:avLst/>
            <a:gdLst/>
            <a:ahLst/>
            <a:cxnLst/>
            <a:rect l="l" t="t" r="r" b="b"/>
            <a:pathLst>
              <a:path w="2468656" h="2468656">
                <a:moveTo>
                  <a:pt x="0" y="0"/>
                </a:moveTo>
                <a:lnTo>
                  <a:pt x="2468656" y="0"/>
                </a:lnTo>
                <a:lnTo>
                  <a:pt x="2468656" y="2468656"/>
                </a:lnTo>
                <a:lnTo>
                  <a:pt x="0" y="2468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0" y="793082"/>
            <a:ext cx="6572557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4"/>
              </a:lnSpc>
            </a:pPr>
            <a:r>
              <a:rPr lang="en-US" sz="4918" b="1" dirty="0">
                <a:solidFill>
                  <a:schemeClr val="accent1">
                    <a:lumMod val="75000"/>
                  </a:schemeClr>
                </a:solidFill>
                <a:latin typeface="Cinzel Bold"/>
                <a:ea typeface="Cinzel Bold"/>
                <a:cs typeface="Cinzel Bold"/>
                <a:sym typeface="Cinzel Bold"/>
              </a:rPr>
              <a:t>TALLER DE PLANEACIÓN ESTRATÉGICA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7730" y="3240946"/>
            <a:ext cx="511273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2B48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Mtro</a:t>
            </a:r>
            <a:r>
              <a:rPr lang="en-US" sz="3000" b="1" dirty="0">
                <a:solidFill>
                  <a:srgbClr val="2B48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Juan Francisco </a:t>
            </a:r>
            <a:r>
              <a:rPr lang="en-US" sz="3000" b="1" dirty="0" err="1">
                <a:solidFill>
                  <a:srgbClr val="2B48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Santoyo</a:t>
            </a:r>
            <a:r>
              <a:rPr lang="en-US" sz="3000" b="1" dirty="0">
                <a:solidFill>
                  <a:srgbClr val="2B48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B48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García</a:t>
            </a:r>
            <a:endParaRPr lang="en-US" sz="3000" b="1" dirty="0">
              <a:solidFill>
                <a:srgbClr val="2B485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7409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340" y="955875"/>
            <a:ext cx="4582581" cy="108315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2" y="0"/>
                </a:lnTo>
                <a:lnTo>
                  <a:pt x="6873872" y="162474"/>
                </a:lnTo>
                <a:lnTo>
                  <a:pt x="0" y="162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924613">
            <a:off x="-6062470" y="2024946"/>
            <a:ext cx="8191501" cy="7098354"/>
          </a:xfrm>
          <a:custGeom>
            <a:avLst/>
            <a:gdLst/>
            <a:ahLst/>
            <a:cxnLst/>
            <a:rect l="l" t="t" r="r" b="b"/>
            <a:pathLst>
              <a:path w="12287251" h="10647531">
                <a:moveTo>
                  <a:pt x="0" y="0"/>
                </a:moveTo>
                <a:lnTo>
                  <a:pt x="12287251" y="0"/>
                </a:lnTo>
                <a:lnTo>
                  <a:pt x="12287251" y="10647531"/>
                </a:lnTo>
                <a:lnTo>
                  <a:pt x="0" y="10647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8100000">
            <a:off x="-298748" y="7717995"/>
            <a:ext cx="6945822" cy="164174"/>
          </a:xfrm>
          <a:custGeom>
            <a:avLst/>
            <a:gdLst/>
            <a:ahLst/>
            <a:cxnLst/>
            <a:rect l="l" t="t" r="r" b="b"/>
            <a:pathLst>
              <a:path w="10418733" h="246261">
                <a:moveTo>
                  <a:pt x="0" y="0"/>
                </a:moveTo>
                <a:lnTo>
                  <a:pt x="10418734" y="0"/>
                </a:lnTo>
                <a:lnTo>
                  <a:pt x="10418734" y="246261"/>
                </a:lnTo>
                <a:lnTo>
                  <a:pt x="0" y="246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-10800000">
            <a:off x="8042543" y="1752421"/>
            <a:ext cx="3922047" cy="92703"/>
          </a:xfrm>
          <a:custGeom>
            <a:avLst/>
            <a:gdLst/>
            <a:ahLst/>
            <a:cxnLst/>
            <a:rect l="l" t="t" r="r" b="b"/>
            <a:pathLst>
              <a:path w="5883071" h="139054">
                <a:moveTo>
                  <a:pt x="0" y="0"/>
                </a:moveTo>
                <a:lnTo>
                  <a:pt x="5883071" y="0"/>
                </a:lnTo>
                <a:lnTo>
                  <a:pt x="5883071" y="139054"/>
                </a:lnTo>
                <a:lnTo>
                  <a:pt x="0" y="139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8100000">
            <a:off x="306115" y="7805674"/>
            <a:ext cx="6945822" cy="164174"/>
          </a:xfrm>
          <a:custGeom>
            <a:avLst/>
            <a:gdLst/>
            <a:ahLst/>
            <a:cxnLst/>
            <a:rect l="l" t="t" r="r" b="b"/>
            <a:pathLst>
              <a:path w="10418733" h="246261">
                <a:moveTo>
                  <a:pt x="0" y="0"/>
                </a:moveTo>
                <a:lnTo>
                  <a:pt x="10418734" y="0"/>
                </a:lnTo>
                <a:lnTo>
                  <a:pt x="10418734" y="246261"/>
                </a:lnTo>
                <a:lnTo>
                  <a:pt x="0" y="246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 rot="-5400000">
            <a:off x="-2421300" y="3321824"/>
            <a:ext cx="5497758" cy="1485695"/>
            <a:chOff x="0" y="0"/>
            <a:chExt cx="2003049" cy="5412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03049" cy="541297"/>
            </a:xfrm>
            <a:custGeom>
              <a:avLst/>
              <a:gdLst/>
              <a:ahLst/>
              <a:cxnLst/>
              <a:rect l="l" t="t" r="r" b="b"/>
              <a:pathLst>
                <a:path w="2003049" h="541297">
                  <a:moveTo>
                    <a:pt x="2003049" y="270649"/>
                  </a:moveTo>
                  <a:lnTo>
                    <a:pt x="1596649" y="0"/>
                  </a:lnTo>
                  <a:lnTo>
                    <a:pt x="1596649" y="203200"/>
                  </a:lnTo>
                  <a:lnTo>
                    <a:pt x="0" y="203200"/>
                  </a:lnTo>
                  <a:lnTo>
                    <a:pt x="0" y="338097"/>
                  </a:lnTo>
                  <a:lnTo>
                    <a:pt x="1596649" y="338097"/>
                  </a:lnTo>
                  <a:lnTo>
                    <a:pt x="1596649" y="541297"/>
                  </a:lnTo>
                  <a:lnTo>
                    <a:pt x="2003049" y="270649"/>
                  </a:ln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5100"/>
              <a:ext cx="1901449" cy="1729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Alineación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646235" y="1347323"/>
            <a:ext cx="1776997" cy="904611"/>
          </a:xfrm>
          <a:custGeom>
            <a:avLst/>
            <a:gdLst/>
            <a:ahLst/>
            <a:cxnLst/>
            <a:rect l="l" t="t" r="r" b="b"/>
            <a:pathLst>
              <a:path w="2665495" h="1356917">
                <a:moveTo>
                  <a:pt x="0" y="0"/>
                </a:moveTo>
                <a:lnTo>
                  <a:pt x="2665495" y="0"/>
                </a:lnTo>
                <a:lnTo>
                  <a:pt x="2665495" y="1356917"/>
                </a:lnTo>
                <a:lnTo>
                  <a:pt x="0" y="13569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1" name="Group 11"/>
          <p:cNvGrpSpPr/>
          <p:nvPr/>
        </p:nvGrpSpPr>
        <p:grpSpPr>
          <a:xfrm>
            <a:off x="918709" y="3974956"/>
            <a:ext cx="1377884" cy="1254213"/>
            <a:chOff x="0" y="0"/>
            <a:chExt cx="2755769" cy="250842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755769" cy="2508426"/>
              <a:chOff x="0" y="0"/>
              <a:chExt cx="651264" cy="59281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51264" cy="592811"/>
              </a:xfrm>
              <a:custGeom>
                <a:avLst/>
                <a:gdLst/>
                <a:ahLst/>
                <a:cxnLst/>
                <a:rect l="l" t="t" r="r" b="b"/>
                <a:pathLst>
                  <a:path w="651264" h="592811">
                    <a:moveTo>
                      <a:pt x="191036" y="0"/>
                    </a:moveTo>
                    <a:lnTo>
                      <a:pt x="460229" y="0"/>
                    </a:lnTo>
                    <a:cubicBezTo>
                      <a:pt x="510894" y="0"/>
                      <a:pt x="559485" y="20127"/>
                      <a:pt x="595311" y="55953"/>
                    </a:cubicBezTo>
                    <a:cubicBezTo>
                      <a:pt x="631137" y="91779"/>
                      <a:pt x="651264" y="140370"/>
                      <a:pt x="651264" y="191036"/>
                    </a:cubicBezTo>
                    <a:lnTo>
                      <a:pt x="651264" y="401775"/>
                    </a:lnTo>
                    <a:cubicBezTo>
                      <a:pt x="651264" y="507281"/>
                      <a:pt x="565735" y="592811"/>
                      <a:pt x="460229" y="592811"/>
                    </a:cubicBezTo>
                    <a:lnTo>
                      <a:pt x="191036" y="592811"/>
                    </a:lnTo>
                    <a:cubicBezTo>
                      <a:pt x="85530" y="592811"/>
                      <a:pt x="0" y="507281"/>
                      <a:pt x="0" y="401775"/>
                    </a:cubicBezTo>
                    <a:lnTo>
                      <a:pt x="0" y="191036"/>
                    </a:lnTo>
                    <a:cubicBezTo>
                      <a:pt x="0" y="85530"/>
                      <a:pt x="85530" y="0"/>
                      <a:pt x="191036" y="0"/>
                    </a:cubicBezTo>
                    <a:close/>
                  </a:path>
                </a:pathLst>
              </a:custGeom>
              <a:solidFill>
                <a:srgbClr val="293675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651264" cy="6309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60"/>
                  </a:lnSpc>
                </a:pPr>
                <a:endParaRPr sz="1200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938004" y="1680712"/>
              <a:ext cx="879761" cy="751514"/>
            </a:xfrm>
            <a:custGeom>
              <a:avLst/>
              <a:gdLst/>
              <a:ahLst/>
              <a:cxnLst/>
              <a:rect l="l" t="t" r="r" b="b"/>
              <a:pathLst>
                <a:path w="879761" h="751514">
                  <a:moveTo>
                    <a:pt x="0" y="0"/>
                  </a:moveTo>
                  <a:lnTo>
                    <a:pt x="879761" y="0"/>
                  </a:lnTo>
                  <a:lnTo>
                    <a:pt x="879761" y="751514"/>
                  </a:lnTo>
                  <a:lnTo>
                    <a:pt x="0" y="75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10898" y="238842"/>
              <a:ext cx="2133971" cy="146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8"/>
                </a:lnSpc>
              </a:pPr>
              <a:r>
                <a:rPr lang="en-US" sz="1237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Programa de Gobierno</a:t>
              </a:r>
            </a:p>
            <a:p>
              <a:pPr algn="ctr">
                <a:lnSpc>
                  <a:spcPts val="1531"/>
                </a:lnSpc>
              </a:pPr>
              <a:r>
                <a:rPr lang="en-US" sz="1355" b="1">
                  <a:solidFill>
                    <a:srgbClr val="5CE2F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2024 - 2030</a:t>
              </a:r>
            </a:p>
            <a:p>
              <a:pPr algn="ctr">
                <a:lnSpc>
                  <a:spcPts val="1398"/>
                </a:lnSpc>
              </a:pPr>
              <a:r>
                <a:rPr lang="en-US" sz="1237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Guanajuato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837584" y="3113991"/>
            <a:ext cx="5154825" cy="5495"/>
          </a:xfrm>
          <a:prstGeom prst="line">
            <a:avLst/>
          </a:prstGeom>
          <a:ln w="38100" cap="flat">
            <a:solidFill>
              <a:srgbClr val="293675">
                <a:alpha val="17647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18" name="Group 18"/>
          <p:cNvGrpSpPr/>
          <p:nvPr/>
        </p:nvGrpSpPr>
        <p:grpSpPr>
          <a:xfrm>
            <a:off x="1704747" y="2486884"/>
            <a:ext cx="1377884" cy="1254213"/>
            <a:chOff x="0" y="0"/>
            <a:chExt cx="2755769" cy="250842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755769" cy="2508426"/>
              <a:chOff x="0" y="0"/>
              <a:chExt cx="651264" cy="59281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51264" cy="592811"/>
              </a:xfrm>
              <a:custGeom>
                <a:avLst/>
                <a:gdLst/>
                <a:ahLst/>
                <a:cxnLst/>
                <a:rect l="l" t="t" r="r" b="b"/>
                <a:pathLst>
                  <a:path w="651264" h="592811">
                    <a:moveTo>
                      <a:pt x="191036" y="0"/>
                    </a:moveTo>
                    <a:lnTo>
                      <a:pt x="460229" y="0"/>
                    </a:lnTo>
                    <a:cubicBezTo>
                      <a:pt x="510894" y="0"/>
                      <a:pt x="559485" y="20127"/>
                      <a:pt x="595311" y="55953"/>
                    </a:cubicBezTo>
                    <a:cubicBezTo>
                      <a:pt x="631137" y="91779"/>
                      <a:pt x="651264" y="140370"/>
                      <a:pt x="651264" y="191036"/>
                    </a:cubicBezTo>
                    <a:lnTo>
                      <a:pt x="651264" y="401775"/>
                    </a:lnTo>
                    <a:cubicBezTo>
                      <a:pt x="651264" y="507281"/>
                      <a:pt x="565735" y="592811"/>
                      <a:pt x="460229" y="592811"/>
                    </a:cubicBezTo>
                    <a:lnTo>
                      <a:pt x="191036" y="592811"/>
                    </a:lnTo>
                    <a:cubicBezTo>
                      <a:pt x="85530" y="592811"/>
                      <a:pt x="0" y="507281"/>
                      <a:pt x="0" y="401775"/>
                    </a:cubicBezTo>
                    <a:lnTo>
                      <a:pt x="0" y="191036"/>
                    </a:lnTo>
                    <a:cubicBezTo>
                      <a:pt x="0" y="85530"/>
                      <a:pt x="85530" y="0"/>
                      <a:pt x="191036" y="0"/>
                    </a:cubicBezTo>
                    <a:close/>
                  </a:path>
                </a:pathLst>
              </a:custGeom>
              <a:solidFill>
                <a:srgbClr val="293675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651264" cy="6309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60"/>
                  </a:lnSpc>
                </a:pPr>
                <a:endParaRPr sz="1200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67433" y="340788"/>
              <a:ext cx="2620903" cy="1826850"/>
            </a:xfrm>
            <a:custGeom>
              <a:avLst/>
              <a:gdLst/>
              <a:ahLst/>
              <a:cxnLst/>
              <a:rect l="l" t="t" r="r" b="b"/>
              <a:pathLst>
                <a:path w="2620903" h="1826850">
                  <a:moveTo>
                    <a:pt x="0" y="0"/>
                  </a:moveTo>
                  <a:lnTo>
                    <a:pt x="2620903" y="0"/>
                  </a:lnTo>
                  <a:lnTo>
                    <a:pt x="2620903" y="1826850"/>
                  </a:lnTo>
                  <a:lnTo>
                    <a:pt x="0" y="182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655" r="-133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3" name="AutoShape 23"/>
          <p:cNvSpPr/>
          <p:nvPr/>
        </p:nvSpPr>
        <p:spPr>
          <a:xfrm>
            <a:off x="3880714" y="1808604"/>
            <a:ext cx="20536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24" name="Group 24"/>
          <p:cNvGrpSpPr/>
          <p:nvPr/>
        </p:nvGrpSpPr>
        <p:grpSpPr>
          <a:xfrm>
            <a:off x="1682685" y="5457768"/>
            <a:ext cx="1377884" cy="1254213"/>
            <a:chOff x="0" y="0"/>
            <a:chExt cx="2755769" cy="250842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755769" cy="2508426"/>
              <a:chOff x="0" y="0"/>
              <a:chExt cx="651264" cy="59281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51264" cy="592811"/>
              </a:xfrm>
              <a:custGeom>
                <a:avLst/>
                <a:gdLst/>
                <a:ahLst/>
                <a:cxnLst/>
                <a:rect l="l" t="t" r="r" b="b"/>
                <a:pathLst>
                  <a:path w="651264" h="592811">
                    <a:moveTo>
                      <a:pt x="191036" y="0"/>
                    </a:moveTo>
                    <a:lnTo>
                      <a:pt x="460229" y="0"/>
                    </a:lnTo>
                    <a:cubicBezTo>
                      <a:pt x="510894" y="0"/>
                      <a:pt x="559485" y="20127"/>
                      <a:pt x="595311" y="55953"/>
                    </a:cubicBezTo>
                    <a:cubicBezTo>
                      <a:pt x="631137" y="91779"/>
                      <a:pt x="651264" y="140370"/>
                      <a:pt x="651264" y="191036"/>
                    </a:cubicBezTo>
                    <a:lnTo>
                      <a:pt x="651264" y="401775"/>
                    </a:lnTo>
                    <a:cubicBezTo>
                      <a:pt x="651264" y="507281"/>
                      <a:pt x="565735" y="592811"/>
                      <a:pt x="460229" y="592811"/>
                    </a:cubicBezTo>
                    <a:lnTo>
                      <a:pt x="191036" y="592811"/>
                    </a:lnTo>
                    <a:cubicBezTo>
                      <a:pt x="85530" y="592811"/>
                      <a:pt x="0" y="507281"/>
                      <a:pt x="0" y="401775"/>
                    </a:cubicBezTo>
                    <a:lnTo>
                      <a:pt x="0" y="191036"/>
                    </a:lnTo>
                    <a:cubicBezTo>
                      <a:pt x="0" y="85530"/>
                      <a:pt x="85530" y="0"/>
                      <a:pt x="191036" y="0"/>
                    </a:cubicBezTo>
                    <a:close/>
                  </a:path>
                </a:pathLst>
              </a:custGeom>
              <a:solidFill>
                <a:srgbClr val="293675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651264" cy="6309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60"/>
                  </a:lnSpc>
                </a:pPr>
                <a:endParaRPr sz="120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0156" y="307976"/>
              <a:ext cx="2715453" cy="1923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9"/>
                </a:lnSpc>
              </a:pPr>
              <a:r>
                <a:rPr lang="en-US" sz="1177" spc="43">
                  <a:solidFill>
                    <a:srgbClr val="FFFFFF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 Programa Sectorial Guanajuato es confianza </a:t>
              </a:r>
            </a:p>
            <a:p>
              <a:pPr algn="ctr">
                <a:lnSpc>
                  <a:spcPts val="1459"/>
                </a:lnSpc>
              </a:pPr>
              <a:r>
                <a:rPr lang="en-US" sz="1177" spc="43">
                  <a:solidFill>
                    <a:srgbClr val="FFFFFF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2025 - 2030 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938004" y="1701279"/>
              <a:ext cx="879761" cy="751514"/>
            </a:xfrm>
            <a:custGeom>
              <a:avLst/>
              <a:gdLst/>
              <a:ahLst/>
              <a:cxnLst/>
              <a:rect l="l" t="t" r="r" b="b"/>
              <a:pathLst>
                <a:path w="879761" h="751514">
                  <a:moveTo>
                    <a:pt x="0" y="0"/>
                  </a:moveTo>
                  <a:lnTo>
                    <a:pt x="879761" y="0"/>
                  </a:lnTo>
                  <a:lnTo>
                    <a:pt x="879761" y="751514"/>
                  </a:lnTo>
                  <a:lnTo>
                    <a:pt x="0" y="75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aphicFrame>
        <p:nvGraphicFramePr>
          <p:cNvPr id="30" name="Table 30"/>
          <p:cNvGraphicFramePr>
            <a:graphicFrameLocks noGrp="1"/>
          </p:cNvGraphicFramePr>
          <p:nvPr/>
        </p:nvGraphicFramePr>
        <p:xfrm>
          <a:off x="8311792" y="2677796"/>
          <a:ext cx="3511043" cy="3510280"/>
        </p:xfrm>
        <a:graphic>
          <a:graphicData uri="http://schemas.openxmlformats.org/drawingml/2006/table">
            <a:tbl>
              <a:tblPr/>
              <a:tblGrid>
                <a:gridCol w="351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Contribución al desarrollo</a:t>
                      </a:r>
                      <a:endParaRPr lang="en-US" sz="700"/>
                    </a:p>
                    <a:p>
                      <a:pPr algn="ctr">
                        <a:lnSpc>
                          <a:spcPts val="2660"/>
                        </a:lnSpc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Beneficiarios</a:t>
                      </a:r>
                      <a:endParaRPr lang="en-US" sz="700"/>
                    </a:p>
                    <a:p>
                      <a:pPr algn="ctr">
                        <a:lnSpc>
                          <a:spcPts val="2660"/>
                        </a:lnSpc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Bienes y Servicios Públicos</a:t>
                      </a:r>
                      <a:endParaRPr lang="en-US" sz="700"/>
                    </a:p>
                    <a:p>
                      <a:pPr algn="ctr">
                        <a:lnSpc>
                          <a:spcPts val="2660"/>
                        </a:lnSpc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Procesos (P´s) y Proyectos (Q´s)</a:t>
                      </a:r>
                      <a:endParaRPr lang="en-US" sz="700"/>
                    </a:p>
                    <a:p>
                      <a:pPr algn="ctr">
                        <a:lnSpc>
                          <a:spcPts val="2660"/>
                        </a:lnSpc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Group 31"/>
          <p:cNvGrpSpPr/>
          <p:nvPr/>
        </p:nvGrpSpPr>
        <p:grpSpPr>
          <a:xfrm>
            <a:off x="7297279" y="2874510"/>
            <a:ext cx="1008977" cy="464553"/>
            <a:chOff x="0" y="0"/>
            <a:chExt cx="398608" cy="18352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98608" cy="183527"/>
            </a:xfrm>
            <a:custGeom>
              <a:avLst/>
              <a:gdLst/>
              <a:ahLst/>
              <a:cxnLst/>
              <a:rect l="l" t="t" r="r" b="b"/>
              <a:pathLst>
                <a:path w="398608" h="183527">
                  <a:moveTo>
                    <a:pt x="91763" y="0"/>
                  </a:moveTo>
                  <a:lnTo>
                    <a:pt x="306845" y="0"/>
                  </a:lnTo>
                  <a:cubicBezTo>
                    <a:pt x="357524" y="0"/>
                    <a:pt x="398608" y="41084"/>
                    <a:pt x="398608" y="91763"/>
                  </a:cubicBezTo>
                  <a:lnTo>
                    <a:pt x="398608" y="91763"/>
                  </a:lnTo>
                  <a:cubicBezTo>
                    <a:pt x="398608" y="142443"/>
                    <a:pt x="357524" y="183527"/>
                    <a:pt x="306845" y="183527"/>
                  </a:cubicBezTo>
                  <a:lnTo>
                    <a:pt x="91763" y="183527"/>
                  </a:lnTo>
                  <a:cubicBezTo>
                    <a:pt x="41084" y="183527"/>
                    <a:pt x="0" y="142443"/>
                    <a:pt x="0" y="91763"/>
                  </a:cubicBezTo>
                  <a:lnTo>
                    <a:pt x="0" y="91763"/>
                  </a:lnTo>
                  <a:cubicBezTo>
                    <a:pt x="0" y="41084"/>
                    <a:pt x="41084" y="0"/>
                    <a:pt x="91763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398608" cy="231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Fin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297279" y="3600297"/>
            <a:ext cx="1008977" cy="499501"/>
            <a:chOff x="0" y="0"/>
            <a:chExt cx="398608" cy="19733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98608" cy="197334"/>
            </a:xfrm>
            <a:custGeom>
              <a:avLst/>
              <a:gdLst/>
              <a:ahLst/>
              <a:cxnLst/>
              <a:rect l="l" t="t" r="r" b="b"/>
              <a:pathLst>
                <a:path w="398608" h="197334">
                  <a:moveTo>
                    <a:pt x="98667" y="0"/>
                  </a:moveTo>
                  <a:lnTo>
                    <a:pt x="299942" y="0"/>
                  </a:lnTo>
                  <a:cubicBezTo>
                    <a:pt x="354434" y="0"/>
                    <a:pt x="398608" y="44175"/>
                    <a:pt x="398608" y="98667"/>
                  </a:cubicBezTo>
                  <a:lnTo>
                    <a:pt x="398608" y="98667"/>
                  </a:lnTo>
                  <a:cubicBezTo>
                    <a:pt x="398608" y="124835"/>
                    <a:pt x="388213" y="149931"/>
                    <a:pt x="369709" y="168435"/>
                  </a:cubicBezTo>
                  <a:cubicBezTo>
                    <a:pt x="351206" y="186938"/>
                    <a:pt x="326110" y="197334"/>
                    <a:pt x="299942" y="197334"/>
                  </a:cubicBezTo>
                  <a:lnTo>
                    <a:pt x="98667" y="197334"/>
                  </a:lnTo>
                  <a:cubicBezTo>
                    <a:pt x="44175" y="197334"/>
                    <a:pt x="0" y="153159"/>
                    <a:pt x="0" y="98667"/>
                  </a:cubicBezTo>
                  <a:lnTo>
                    <a:pt x="0" y="98667"/>
                  </a:lnTo>
                  <a:cubicBezTo>
                    <a:pt x="0" y="44175"/>
                    <a:pt x="44175" y="0"/>
                    <a:pt x="98667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398608" cy="2449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Propósito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992409" y="5156171"/>
            <a:ext cx="1313847" cy="461054"/>
            <a:chOff x="0" y="0"/>
            <a:chExt cx="519051" cy="18214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19051" cy="182145"/>
            </a:xfrm>
            <a:custGeom>
              <a:avLst/>
              <a:gdLst/>
              <a:ahLst/>
              <a:cxnLst/>
              <a:rect l="l" t="t" r="r" b="b"/>
              <a:pathLst>
                <a:path w="519051" h="182145">
                  <a:moveTo>
                    <a:pt x="91072" y="0"/>
                  </a:moveTo>
                  <a:lnTo>
                    <a:pt x="427978" y="0"/>
                  </a:lnTo>
                  <a:cubicBezTo>
                    <a:pt x="452132" y="0"/>
                    <a:pt x="475297" y="9595"/>
                    <a:pt x="492376" y="26675"/>
                  </a:cubicBezTo>
                  <a:cubicBezTo>
                    <a:pt x="509456" y="43754"/>
                    <a:pt x="519051" y="66919"/>
                    <a:pt x="519051" y="91072"/>
                  </a:cubicBezTo>
                  <a:lnTo>
                    <a:pt x="519051" y="91072"/>
                  </a:lnTo>
                  <a:cubicBezTo>
                    <a:pt x="519051" y="141370"/>
                    <a:pt x="478276" y="182145"/>
                    <a:pt x="427978" y="182145"/>
                  </a:cubicBezTo>
                  <a:lnTo>
                    <a:pt x="91072" y="182145"/>
                  </a:lnTo>
                  <a:cubicBezTo>
                    <a:pt x="40775" y="182145"/>
                    <a:pt x="0" y="141370"/>
                    <a:pt x="0" y="91072"/>
                  </a:cubicBezTo>
                  <a:lnTo>
                    <a:pt x="0" y="91072"/>
                  </a:lnTo>
                  <a:cubicBezTo>
                    <a:pt x="0" y="40775"/>
                    <a:pt x="40775" y="0"/>
                    <a:pt x="91072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519051" cy="2297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Actividades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992441" y="4371535"/>
            <a:ext cx="1313847" cy="461054"/>
            <a:chOff x="0" y="0"/>
            <a:chExt cx="519051" cy="18214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9051" cy="182145"/>
            </a:xfrm>
            <a:custGeom>
              <a:avLst/>
              <a:gdLst/>
              <a:ahLst/>
              <a:cxnLst/>
              <a:rect l="l" t="t" r="r" b="b"/>
              <a:pathLst>
                <a:path w="519051" h="182145">
                  <a:moveTo>
                    <a:pt x="91072" y="0"/>
                  </a:moveTo>
                  <a:lnTo>
                    <a:pt x="427978" y="0"/>
                  </a:lnTo>
                  <a:cubicBezTo>
                    <a:pt x="452132" y="0"/>
                    <a:pt x="475297" y="9595"/>
                    <a:pt x="492376" y="26675"/>
                  </a:cubicBezTo>
                  <a:cubicBezTo>
                    <a:pt x="509456" y="43754"/>
                    <a:pt x="519051" y="66919"/>
                    <a:pt x="519051" y="91072"/>
                  </a:cubicBezTo>
                  <a:lnTo>
                    <a:pt x="519051" y="91072"/>
                  </a:lnTo>
                  <a:cubicBezTo>
                    <a:pt x="519051" y="141370"/>
                    <a:pt x="478276" y="182145"/>
                    <a:pt x="427978" y="182145"/>
                  </a:cubicBezTo>
                  <a:lnTo>
                    <a:pt x="91072" y="182145"/>
                  </a:lnTo>
                  <a:cubicBezTo>
                    <a:pt x="40775" y="182145"/>
                    <a:pt x="0" y="141370"/>
                    <a:pt x="0" y="91072"/>
                  </a:cubicBezTo>
                  <a:lnTo>
                    <a:pt x="0" y="91072"/>
                  </a:lnTo>
                  <a:cubicBezTo>
                    <a:pt x="0" y="40775"/>
                    <a:pt x="40775" y="0"/>
                    <a:pt x="91072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519051" cy="2297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Componentes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361546" y="2121503"/>
            <a:ext cx="852884" cy="486443"/>
            <a:chOff x="0" y="0"/>
            <a:chExt cx="345986" cy="19733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45986" cy="197334"/>
            </a:xfrm>
            <a:custGeom>
              <a:avLst/>
              <a:gdLst/>
              <a:ahLst/>
              <a:cxnLst/>
              <a:rect l="l" t="t" r="r" b="b"/>
              <a:pathLst>
                <a:path w="345986" h="197334">
                  <a:moveTo>
                    <a:pt x="98667" y="0"/>
                  </a:moveTo>
                  <a:lnTo>
                    <a:pt x="247319" y="0"/>
                  </a:lnTo>
                  <a:cubicBezTo>
                    <a:pt x="301811" y="0"/>
                    <a:pt x="345986" y="44175"/>
                    <a:pt x="345986" y="98667"/>
                  </a:cubicBezTo>
                  <a:lnTo>
                    <a:pt x="345986" y="98667"/>
                  </a:lnTo>
                  <a:cubicBezTo>
                    <a:pt x="345986" y="124835"/>
                    <a:pt x="335591" y="149931"/>
                    <a:pt x="317087" y="168435"/>
                  </a:cubicBezTo>
                  <a:cubicBezTo>
                    <a:pt x="298584" y="186938"/>
                    <a:pt x="273487" y="197334"/>
                    <a:pt x="247319" y="197334"/>
                  </a:cubicBezTo>
                  <a:lnTo>
                    <a:pt x="98667" y="197334"/>
                  </a:lnTo>
                  <a:cubicBezTo>
                    <a:pt x="44175" y="197334"/>
                    <a:pt x="0" y="153159"/>
                    <a:pt x="0" y="98667"/>
                  </a:cubicBezTo>
                  <a:lnTo>
                    <a:pt x="0" y="98667"/>
                  </a:lnTo>
                  <a:cubicBezTo>
                    <a:pt x="0" y="44175"/>
                    <a:pt x="44175" y="0"/>
                    <a:pt x="98667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345986" cy="2259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0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Resumen narrativo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214429" y="2121503"/>
            <a:ext cx="852884" cy="486443"/>
            <a:chOff x="0" y="0"/>
            <a:chExt cx="345986" cy="19733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45986" cy="197334"/>
            </a:xfrm>
            <a:custGeom>
              <a:avLst/>
              <a:gdLst/>
              <a:ahLst/>
              <a:cxnLst/>
              <a:rect l="l" t="t" r="r" b="b"/>
              <a:pathLst>
                <a:path w="345986" h="197334">
                  <a:moveTo>
                    <a:pt x="98667" y="0"/>
                  </a:moveTo>
                  <a:lnTo>
                    <a:pt x="247319" y="0"/>
                  </a:lnTo>
                  <a:cubicBezTo>
                    <a:pt x="301811" y="0"/>
                    <a:pt x="345986" y="44175"/>
                    <a:pt x="345986" y="98667"/>
                  </a:cubicBezTo>
                  <a:lnTo>
                    <a:pt x="345986" y="98667"/>
                  </a:lnTo>
                  <a:cubicBezTo>
                    <a:pt x="345986" y="124835"/>
                    <a:pt x="335591" y="149931"/>
                    <a:pt x="317087" y="168435"/>
                  </a:cubicBezTo>
                  <a:cubicBezTo>
                    <a:pt x="298584" y="186938"/>
                    <a:pt x="273487" y="197334"/>
                    <a:pt x="247319" y="197334"/>
                  </a:cubicBezTo>
                  <a:lnTo>
                    <a:pt x="98667" y="197334"/>
                  </a:lnTo>
                  <a:cubicBezTo>
                    <a:pt x="44175" y="197334"/>
                    <a:pt x="0" y="153159"/>
                    <a:pt x="0" y="98667"/>
                  </a:cubicBezTo>
                  <a:lnTo>
                    <a:pt x="0" y="98667"/>
                  </a:lnTo>
                  <a:cubicBezTo>
                    <a:pt x="0" y="44175"/>
                    <a:pt x="44175" y="0"/>
                    <a:pt x="98667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345986" cy="2259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0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Indicadores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067313" y="2121503"/>
            <a:ext cx="852884" cy="486443"/>
            <a:chOff x="0" y="0"/>
            <a:chExt cx="345986" cy="19733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45986" cy="197334"/>
            </a:xfrm>
            <a:custGeom>
              <a:avLst/>
              <a:gdLst/>
              <a:ahLst/>
              <a:cxnLst/>
              <a:rect l="l" t="t" r="r" b="b"/>
              <a:pathLst>
                <a:path w="345986" h="197334">
                  <a:moveTo>
                    <a:pt x="98667" y="0"/>
                  </a:moveTo>
                  <a:lnTo>
                    <a:pt x="247319" y="0"/>
                  </a:lnTo>
                  <a:cubicBezTo>
                    <a:pt x="301811" y="0"/>
                    <a:pt x="345986" y="44175"/>
                    <a:pt x="345986" y="98667"/>
                  </a:cubicBezTo>
                  <a:lnTo>
                    <a:pt x="345986" y="98667"/>
                  </a:lnTo>
                  <a:cubicBezTo>
                    <a:pt x="345986" y="124835"/>
                    <a:pt x="335591" y="149931"/>
                    <a:pt x="317087" y="168435"/>
                  </a:cubicBezTo>
                  <a:cubicBezTo>
                    <a:pt x="298584" y="186938"/>
                    <a:pt x="273487" y="197334"/>
                    <a:pt x="247319" y="197334"/>
                  </a:cubicBezTo>
                  <a:lnTo>
                    <a:pt x="98667" y="197334"/>
                  </a:lnTo>
                  <a:cubicBezTo>
                    <a:pt x="44175" y="197334"/>
                    <a:pt x="0" y="153159"/>
                    <a:pt x="0" y="98667"/>
                  </a:cubicBezTo>
                  <a:lnTo>
                    <a:pt x="0" y="98667"/>
                  </a:lnTo>
                  <a:cubicBezTo>
                    <a:pt x="0" y="44175"/>
                    <a:pt x="44175" y="0"/>
                    <a:pt x="98667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345986" cy="2259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0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Medios de verificación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920197" y="2121503"/>
            <a:ext cx="852884" cy="486443"/>
            <a:chOff x="0" y="0"/>
            <a:chExt cx="345986" cy="19733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45986" cy="197334"/>
            </a:xfrm>
            <a:custGeom>
              <a:avLst/>
              <a:gdLst/>
              <a:ahLst/>
              <a:cxnLst/>
              <a:rect l="l" t="t" r="r" b="b"/>
              <a:pathLst>
                <a:path w="345986" h="197334">
                  <a:moveTo>
                    <a:pt x="98667" y="0"/>
                  </a:moveTo>
                  <a:lnTo>
                    <a:pt x="247319" y="0"/>
                  </a:lnTo>
                  <a:cubicBezTo>
                    <a:pt x="301811" y="0"/>
                    <a:pt x="345986" y="44175"/>
                    <a:pt x="345986" y="98667"/>
                  </a:cubicBezTo>
                  <a:lnTo>
                    <a:pt x="345986" y="98667"/>
                  </a:lnTo>
                  <a:cubicBezTo>
                    <a:pt x="345986" y="124835"/>
                    <a:pt x="335591" y="149931"/>
                    <a:pt x="317087" y="168435"/>
                  </a:cubicBezTo>
                  <a:cubicBezTo>
                    <a:pt x="298584" y="186938"/>
                    <a:pt x="273487" y="197334"/>
                    <a:pt x="247319" y="197334"/>
                  </a:cubicBezTo>
                  <a:lnTo>
                    <a:pt x="98667" y="197334"/>
                  </a:lnTo>
                  <a:cubicBezTo>
                    <a:pt x="44175" y="197334"/>
                    <a:pt x="0" y="153159"/>
                    <a:pt x="0" y="98667"/>
                  </a:cubicBezTo>
                  <a:lnTo>
                    <a:pt x="0" y="98667"/>
                  </a:lnTo>
                  <a:cubicBezTo>
                    <a:pt x="0" y="44175"/>
                    <a:pt x="44175" y="0"/>
                    <a:pt x="98667" y="0"/>
                  </a:cubicBezTo>
                  <a:close/>
                </a:path>
              </a:pathLst>
            </a:custGeom>
            <a:solidFill>
              <a:srgbClr val="BF169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345986" cy="2259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0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supuestos</a:t>
              </a:r>
            </a:p>
          </p:txBody>
        </p:sp>
      </p:grpSp>
      <p:sp>
        <p:nvSpPr>
          <p:cNvPr id="55" name="AutoShape 55"/>
          <p:cNvSpPr/>
          <p:nvPr/>
        </p:nvSpPr>
        <p:spPr>
          <a:xfrm flipV="1">
            <a:off x="6744759" y="3850047"/>
            <a:ext cx="552520" cy="758123"/>
          </a:xfrm>
          <a:prstGeom prst="line">
            <a:avLst/>
          </a:prstGeom>
          <a:ln w="38100" cap="flat">
            <a:solidFill>
              <a:srgbClr val="293675">
                <a:alpha val="17647"/>
              </a:srgbClr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s-MX"/>
          </a:p>
        </p:txBody>
      </p:sp>
      <p:sp>
        <p:nvSpPr>
          <p:cNvPr id="56" name="AutoShape 56"/>
          <p:cNvSpPr/>
          <p:nvPr/>
        </p:nvSpPr>
        <p:spPr>
          <a:xfrm flipV="1">
            <a:off x="6525177" y="4602062"/>
            <a:ext cx="467263" cy="1538389"/>
          </a:xfrm>
          <a:prstGeom prst="line">
            <a:avLst/>
          </a:prstGeom>
          <a:ln w="38100" cap="flat">
            <a:solidFill>
              <a:srgbClr val="293675">
                <a:alpha val="17647"/>
              </a:srgbClr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s-MX"/>
          </a:p>
        </p:txBody>
      </p:sp>
      <p:sp>
        <p:nvSpPr>
          <p:cNvPr id="57" name="AutoShape 57"/>
          <p:cNvSpPr/>
          <p:nvPr/>
        </p:nvSpPr>
        <p:spPr>
          <a:xfrm flipV="1">
            <a:off x="2242795" y="6127750"/>
            <a:ext cx="4687593" cy="12700"/>
          </a:xfrm>
          <a:prstGeom prst="line">
            <a:avLst/>
          </a:prstGeom>
          <a:ln w="38100" cap="flat">
            <a:solidFill>
              <a:srgbClr val="293675">
                <a:alpha val="17647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58" name="AutoShape 58"/>
          <p:cNvSpPr/>
          <p:nvPr/>
        </p:nvSpPr>
        <p:spPr>
          <a:xfrm>
            <a:off x="6858116" y="3113990"/>
            <a:ext cx="439163" cy="0"/>
          </a:xfrm>
          <a:prstGeom prst="line">
            <a:avLst/>
          </a:prstGeom>
          <a:ln w="38100" cap="flat">
            <a:solidFill>
              <a:srgbClr val="293675">
                <a:alpha val="17647"/>
              </a:srgbClr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s-MX"/>
          </a:p>
        </p:txBody>
      </p:sp>
      <p:sp>
        <p:nvSpPr>
          <p:cNvPr id="59" name="AutoShape 59"/>
          <p:cNvSpPr/>
          <p:nvPr/>
        </p:nvSpPr>
        <p:spPr>
          <a:xfrm>
            <a:off x="1652422" y="4608170"/>
            <a:ext cx="5092337" cy="12700"/>
          </a:xfrm>
          <a:prstGeom prst="line">
            <a:avLst/>
          </a:prstGeom>
          <a:ln w="38100" cap="flat">
            <a:solidFill>
              <a:srgbClr val="293675">
                <a:alpha val="17647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60" name="Group 60"/>
          <p:cNvGrpSpPr/>
          <p:nvPr/>
        </p:nvGrpSpPr>
        <p:grpSpPr>
          <a:xfrm>
            <a:off x="2568259" y="1276534"/>
            <a:ext cx="1050078" cy="1046189"/>
            <a:chOff x="0" y="0"/>
            <a:chExt cx="2100155" cy="209237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100155" cy="2092377"/>
            </a:xfrm>
            <a:custGeom>
              <a:avLst/>
              <a:gdLst/>
              <a:ahLst/>
              <a:cxnLst/>
              <a:rect l="l" t="t" r="r" b="b"/>
              <a:pathLst>
                <a:path w="2100155" h="2092377">
                  <a:moveTo>
                    <a:pt x="0" y="0"/>
                  </a:moveTo>
                  <a:lnTo>
                    <a:pt x="2100155" y="0"/>
                  </a:lnTo>
                  <a:lnTo>
                    <a:pt x="2100155" y="2092377"/>
                  </a:lnTo>
                  <a:lnTo>
                    <a:pt x="0" y="2092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573945" y="545244"/>
              <a:ext cx="1016470" cy="1016470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59"/>
                  </a:lnSpc>
                </a:pPr>
                <a:endParaRPr sz="1200"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638962" y="762480"/>
              <a:ext cx="903760" cy="589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ODS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2393689" y="4181701"/>
            <a:ext cx="1519537" cy="840723"/>
            <a:chOff x="0" y="0"/>
            <a:chExt cx="3039073" cy="1681447"/>
          </a:xfrm>
        </p:grpSpPr>
        <p:grpSp>
          <p:nvGrpSpPr>
            <p:cNvPr id="67" name="Group 67"/>
            <p:cNvGrpSpPr/>
            <p:nvPr/>
          </p:nvGrpSpPr>
          <p:grpSpPr>
            <a:xfrm>
              <a:off x="0" y="0"/>
              <a:ext cx="3039073" cy="1681447"/>
              <a:chOff x="0" y="0"/>
              <a:chExt cx="651264" cy="360329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51264" cy="360329"/>
              </a:xfrm>
              <a:custGeom>
                <a:avLst/>
                <a:gdLst/>
                <a:ahLst/>
                <a:cxnLst/>
                <a:rect l="l" t="t" r="r" b="b"/>
                <a:pathLst>
                  <a:path w="651264" h="360329">
                    <a:moveTo>
                      <a:pt x="180165" y="0"/>
                    </a:moveTo>
                    <a:lnTo>
                      <a:pt x="471100" y="0"/>
                    </a:lnTo>
                    <a:cubicBezTo>
                      <a:pt x="518882" y="0"/>
                      <a:pt x="564708" y="18982"/>
                      <a:pt x="598495" y="52769"/>
                    </a:cubicBezTo>
                    <a:cubicBezTo>
                      <a:pt x="632283" y="86556"/>
                      <a:pt x="651264" y="132382"/>
                      <a:pt x="651264" y="180165"/>
                    </a:cubicBezTo>
                    <a:lnTo>
                      <a:pt x="651264" y="180165"/>
                    </a:lnTo>
                    <a:cubicBezTo>
                      <a:pt x="651264" y="227947"/>
                      <a:pt x="632283" y="273773"/>
                      <a:pt x="598495" y="307560"/>
                    </a:cubicBezTo>
                    <a:cubicBezTo>
                      <a:pt x="564708" y="341348"/>
                      <a:pt x="518882" y="360329"/>
                      <a:pt x="471100" y="360329"/>
                    </a:cubicBezTo>
                    <a:lnTo>
                      <a:pt x="180165" y="360329"/>
                    </a:lnTo>
                    <a:cubicBezTo>
                      <a:pt x="132382" y="360329"/>
                      <a:pt x="86556" y="341348"/>
                      <a:pt x="52769" y="307560"/>
                    </a:cubicBezTo>
                    <a:cubicBezTo>
                      <a:pt x="18982" y="273773"/>
                      <a:pt x="0" y="227947"/>
                      <a:pt x="0" y="180165"/>
                    </a:cubicBezTo>
                    <a:lnTo>
                      <a:pt x="0" y="180165"/>
                    </a:lnTo>
                    <a:cubicBezTo>
                      <a:pt x="0" y="132382"/>
                      <a:pt x="18982" y="86556"/>
                      <a:pt x="52769" y="52769"/>
                    </a:cubicBezTo>
                    <a:cubicBezTo>
                      <a:pt x="86556" y="18982"/>
                      <a:pt x="132382" y="0"/>
                      <a:pt x="180165" y="0"/>
                    </a:cubicBezTo>
                    <a:close/>
                  </a:path>
                </a:pathLst>
              </a:custGeom>
              <a:solidFill>
                <a:srgbClr val="293675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38100"/>
                <a:ext cx="651264" cy="39842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59"/>
                  </a:lnSpc>
                </a:pPr>
                <a:endParaRPr sz="1200"/>
              </a:p>
            </p:txBody>
          </p:sp>
        </p:grpSp>
        <p:sp>
          <p:nvSpPr>
            <p:cNvPr id="70" name="TextBox 70"/>
            <p:cNvSpPr txBox="1"/>
            <p:nvPr/>
          </p:nvSpPr>
          <p:spPr>
            <a:xfrm>
              <a:off x="342862" y="242384"/>
              <a:ext cx="2353349" cy="115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1"/>
                </a:lnSpc>
              </a:pPr>
              <a:r>
                <a:rPr lang="en-US" sz="136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Planes municipales de desarrollo</a:t>
              </a:r>
            </a:p>
          </p:txBody>
        </p:sp>
      </p:grpSp>
      <p:sp>
        <p:nvSpPr>
          <p:cNvPr id="71" name="Freeform 71"/>
          <p:cNvSpPr/>
          <p:nvPr/>
        </p:nvSpPr>
        <p:spPr>
          <a:xfrm>
            <a:off x="4230944" y="4064672"/>
            <a:ext cx="973981" cy="973981"/>
          </a:xfrm>
          <a:custGeom>
            <a:avLst/>
            <a:gdLst/>
            <a:ahLst/>
            <a:cxnLst/>
            <a:rect l="l" t="t" r="r" b="b"/>
            <a:pathLst>
              <a:path w="1460972" h="1460972">
                <a:moveTo>
                  <a:pt x="0" y="0"/>
                </a:moveTo>
                <a:lnTo>
                  <a:pt x="1460972" y="0"/>
                </a:lnTo>
                <a:lnTo>
                  <a:pt x="1460972" y="1460972"/>
                </a:lnTo>
                <a:lnTo>
                  <a:pt x="0" y="146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2" name="Group 72"/>
          <p:cNvGrpSpPr/>
          <p:nvPr/>
        </p:nvGrpSpPr>
        <p:grpSpPr>
          <a:xfrm>
            <a:off x="3880714" y="4456063"/>
            <a:ext cx="371801" cy="304215"/>
            <a:chOff x="0" y="0"/>
            <a:chExt cx="680815" cy="557057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680815" cy="557057"/>
            </a:xfrm>
            <a:custGeom>
              <a:avLst/>
              <a:gdLst/>
              <a:ahLst/>
              <a:cxnLst/>
              <a:rect l="l" t="t" r="r" b="b"/>
              <a:pathLst>
                <a:path w="680815" h="557057">
                  <a:moveTo>
                    <a:pt x="680815" y="278528"/>
                  </a:moveTo>
                  <a:lnTo>
                    <a:pt x="274415" y="0"/>
                  </a:lnTo>
                  <a:lnTo>
                    <a:pt x="274415" y="203200"/>
                  </a:lnTo>
                  <a:lnTo>
                    <a:pt x="0" y="203200"/>
                  </a:lnTo>
                  <a:lnTo>
                    <a:pt x="0" y="353857"/>
                  </a:lnTo>
                  <a:lnTo>
                    <a:pt x="274415" y="353857"/>
                  </a:lnTo>
                  <a:lnTo>
                    <a:pt x="274415" y="557057"/>
                  </a:lnTo>
                  <a:lnTo>
                    <a:pt x="680815" y="278528"/>
                  </a:lnTo>
                  <a:close/>
                </a:path>
              </a:pathLst>
            </a:custGeom>
            <a:solidFill>
              <a:srgbClr val="2936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165100"/>
              <a:ext cx="579215" cy="1887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sp>
        <p:nvSpPr>
          <p:cNvPr id="75" name="Freeform 75"/>
          <p:cNvSpPr/>
          <p:nvPr/>
        </p:nvSpPr>
        <p:spPr>
          <a:xfrm>
            <a:off x="5687927" y="1423371"/>
            <a:ext cx="1853800" cy="658099"/>
          </a:xfrm>
          <a:custGeom>
            <a:avLst/>
            <a:gdLst/>
            <a:ahLst/>
            <a:cxnLst/>
            <a:rect l="l" t="t" r="r" b="b"/>
            <a:pathLst>
              <a:path w="2780700" h="987148">
                <a:moveTo>
                  <a:pt x="0" y="0"/>
                </a:moveTo>
                <a:lnTo>
                  <a:pt x="2780700" y="0"/>
                </a:lnTo>
                <a:lnTo>
                  <a:pt x="2780700" y="987149"/>
                </a:lnTo>
                <a:lnTo>
                  <a:pt x="0" y="987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6" name="TextBox 76"/>
          <p:cNvSpPr txBox="1"/>
          <p:nvPr/>
        </p:nvSpPr>
        <p:spPr>
          <a:xfrm>
            <a:off x="3388447" y="2467834"/>
            <a:ext cx="344544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9"/>
              </a:lnSpc>
            </a:pPr>
            <a:r>
              <a:rPr lang="en-US" sz="1078" b="1" dirty="0" err="1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Pilar</a:t>
            </a:r>
            <a:r>
              <a:rPr lang="en-US" sz="1078" b="1" dirty="0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 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Nueva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Gobernanza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>
              <a:lnSpc>
                <a:spcPts val="1509"/>
              </a:lnSpc>
            </a:pPr>
            <a:r>
              <a:rPr lang="en-US" sz="1078" b="1" dirty="0" err="1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</a:t>
            </a:r>
            <a:r>
              <a:rPr lang="en-US" sz="1078" b="1" dirty="0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3.1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Asegurar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eficacia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eficiencia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transparencia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gubernamental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>
              <a:lnSpc>
                <a:spcPts val="1509"/>
              </a:lnSpc>
            </a:pPr>
            <a:r>
              <a:rPr lang="en-US" sz="1078" b="1" dirty="0" err="1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Estrategia</a:t>
            </a:r>
            <a:r>
              <a:rPr lang="en-US" sz="1078" b="1" dirty="0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3.1.1</a:t>
            </a:r>
            <a:r>
              <a:rPr lang="en-US" sz="1078" dirty="0">
                <a:solidFill>
                  <a:srgbClr val="02558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Fortalecimiento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capacidades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administración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pública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estatal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ts val="1509"/>
              </a:lnSpc>
            </a:pPr>
            <a:r>
              <a:rPr lang="en-US" sz="1078" b="1" dirty="0" err="1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Estrategia</a:t>
            </a:r>
            <a:r>
              <a:rPr lang="en-US" sz="1078" b="1" dirty="0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3.1.2</a:t>
            </a:r>
            <a:r>
              <a:rPr lang="en-US" sz="107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Impulso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gobierno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abierto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la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transparencia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la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rendición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cuentas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el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combate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sz="107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corrupción</a:t>
            </a:r>
            <a:r>
              <a:rPr lang="en-US" sz="107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160180" y="1619798"/>
            <a:ext cx="219683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7"/>
              </a:lnSpc>
            </a:pPr>
            <a:r>
              <a:rPr lang="en-US" sz="1133" b="1">
                <a:solidFill>
                  <a:srgbClr val="0255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ODS 16.</a:t>
            </a:r>
            <a:r>
              <a:rPr lang="en-US" sz="11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1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Paz, justicia e instituciones sólidas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665221" y="974623"/>
            <a:ext cx="28041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467" b="1">
                <a:solidFill>
                  <a:srgbClr val="02558D"/>
                </a:solidFill>
                <a:latin typeface="Nunito Bold"/>
                <a:ea typeface="Nunito Bold"/>
                <a:cs typeface="Nunito Bold"/>
                <a:sym typeface="Nunito Bold"/>
              </a:rPr>
              <a:t>Programas presupuestarios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607652" y="159236"/>
            <a:ext cx="28041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467" b="1">
                <a:solidFill>
                  <a:srgbClr val="02558D"/>
                </a:solidFill>
                <a:latin typeface="Nunito Bold"/>
                <a:ea typeface="Nunito Bold"/>
                <a:cs typeface="Nunito Bold"/>
                <a:sym typeface="Nunito Bold"/>
              </a:rPr>
              <a:t>Instrumentos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46548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342900" y="37341"/>
            <a:ext cx="12534900" cy="1246495"/>
            <a:chOff x="-342900" y="-20004"/>
            <a:chExt cx="12406972" cy="1246495"/>
          </a:xfrm>
        </p:grpSpPr>
        <p:sp>
          <p:nvSpPr>
            <p:cNvPr id="9" name="Rectángulo 8"/>
            <p:cNvSpPr/>
            <p:nvPr/>
          </p:nvSpPr>
          <p:spPr>
            <a:xfrm>
              <a:off x="0" y="406401"/>
              <a:ext cx="12064072" cy="600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39"/>
            <a:stretch/>
          </p:blipFill>
          <p:spPr>
            <a:xfrm>
              <a:off x="-342900" y="-20004"/>
              <a:ext cx="1797257" cy="124649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93" b="1396"/>
            <a:stretch/>
          </p:blipFill>
          <p:spPr>
            <a:xfrm>
              <a:off x="1089765" y="602997"/>
              <a:ext cx="2287028" cy="404022"/>
            </a:xfrm>
            <a:prstGeom prst="rect">
              <a:avLst/>
            </a:prstGeom>
          </p:spPr>
        </p:pic>
      </p:grpSp>
      <p:graphicFrame>
        <p:nvGraphicFramePr>
          <p:cNvPr id="14" name="Marcador de posición de imagen 1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25895191"/>
              </p:ext>
            </p:extLst>
          </p:nvPr>
        </p:nvGraphicFramePr>
        <p:xfrm>
          <a:off x="3450635" y="1051616"/>
          <a:ext cx="8596221" cy="50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652529" y="6169976"/>
            <a:ext cx="1104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Mide los ciudadanos que habitan en áreas urbanas de cien mil habitantes y más que experimentaron algún acto de corrupción en al menos uno de los trámites y solicitudes de servicios que realizaron en el estado de Guanajuato. Con base en la última publicación del 20 de marzo del 2024.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00348" y="501788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PED 2040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90880"/>
              </p:ext>
            </p:extLst>
          </p:nvPr>
        </p:nvGraphicFramePr>
        <p:xfrm>
          <a:off x="333079" y="1936238"/>
          <a:ext cx="2784475" cy="1641451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1167407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5760283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73137277"/>
                    </a:ext>
                  </a:extLst>
                </a:gridCol>
              </a:tblGrid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72680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84966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95155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09108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680556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71761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3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9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342900" y="37341"/>
            <a:ext cx="12534900" cy="1246495"/>
            <a:chOff x="-342900" y="-20004"/>
            <a:chExt cx="12406972" cy="1246495"/>
          </a:xfrm>
        </p:grpSpPr>
        <p:sp>
          <p:nvSpPr>
            <p:cNvPr id="9" name="Rectángulo 8"/>
            <p:cNvSpPr/>
            <p:nvPr/>
          </p:nvSpPr>
          <p:spPr>
            <a:xfrm>
              <a:off x="0" y="406401"/>
              <a:ext cx="12064072" cy="600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39"/>
            <a:stretch/>
          </p:blipFill>
          <p:spPr>
            <a:xfrm>
              <a:off x="-342900" y="-20004"/>
              <a:ext cx="1797257" cy="124649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93" b="1396"/>
            <a:stretch/>
          </p:blipFill>
          <p:spPr>
            <a:xfrm>
              <a:off x="1089765" y="602997"/>
              <a:ext cx="2287028" cy="404022"/>
            </a:xfrm>
            <a:prstGeom prst="rect">
              <a:avLst/>
            </a:prstGeom>
          </p:spPr>
        </p:pic>
      </p:grpSp>
      <p:graphicFrame>
        <p:nvGraphicFramePr>
          <p:cNvPr id="14" name="Marcador de posición de imagen 1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700462077"/>
              </p:ext>
            </p:extLst>
          </p:nvPr>
        </p:nvGraphicFramePr>
        <p:xfrm>
          <a:off x="3450635" y="1051616"/>
          <a:ext cx="8596221" cy="50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652529" y="6169976"/>
            <a:ext cx="1104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Mide los ciudadanos que habitan en áreas urbanas de cien mil habitantes y más que experimentaron algún acto de corrupción en al menos uno de los trámites y solicitudes de servicios que realizaron en el estado de Guanajuato. Con base en la última publicación del 20 de marzo del 2024.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00348" y="501788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PED 2050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69991"/>
              </p:ext>
            </p:extLst>
          </p:nvPr>
        </p:nvGraphicFramePr>
        <p:xfrm>
          <a:off x="333079" y="1936238"/>
          <a:ext cx="2784475" cy="1641451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1167407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5760283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73137277"/>
                    </a:ext>
                  </a:extLst>
                </a:gridCol>
              </a:tblGrid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72680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84966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95155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09108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680556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71761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3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342900" y="37341"/>
            <a:ext cx="12534900" cy="1246495"/>
            <a:chOff x="-342900" y="-20004"/>
            <a:chExt cx="12406972" cy="1246495"/>
          </a:xfrm>
        </p:grpSpPr>
        <p:sp>
          <p:nvSpPr>
            <p:cNvPr id="11" name="Rectángulo 10"/>
            <p:cNvSpPr/>
            <p:nvPr/>
          </p:nvSpPr>
          <p:spPr>
            <a:xfrm>
              <a:off x="0" y="406401"/>
              <a:ext cx="12064072" cy="600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39"/>
            <a:stretch/>
          </p:blipFill>
          <p:spPr>
            <a:xfrm>
              <a:off x="-342900" y="-20004"/>
              <a:ext cx="1797257" cy="124649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93" b="1396"/>
            <a:stretch/>
          </p:blipFill>
          <p:spPr>
            <a:xfrm>
              <a:off x="1089765" y="602997"/>
              <a:ext cx="2287028" cy="404022"/>
            </a:xfrm>
            <a:prstGeom prst="rect">
              <a:avLst/>
            </a:prstGeom>
          </p:spPr>
        </p:pic>
      </p:grpSp>
      <p:graphicFrame>
        <p:nvGraphicFramePr>
          <p:cNvPr id="4" name="Marcador de posición de imagen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09683962"/>
              </p:ext>
            </p:extLst>
          </p:nvPr>
        </p:nvGraphicFramePr>
        <p:xfrm>
          <a:off x="3450636" y="1051617"/>
          <a:ext cx="8500064" cy="504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58597"/>
              </p:ext>
            </p:extLst>
          </p:nvPr>
        </p:nvGraphicFramePr>
        <p:xfrm>
          <a:off x="127959" y="1757422"/>
          <a:ext cx="3193960" cy="1654685"/>
        </p:xfrm>
        <a:graphic>
          <a:graphicData uri="http://schemas.openxmlformats.org/drawingml/2006/table">
            <a:tbl>
              <a:tblPr/>
              <a:tblGrid>
                <a:gridCol w="82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Promedio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59189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055165" y="6187203"/>
            <a:ext cx="993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El Índice de Gobierno Abierto (GA), es el resultado del promedio de los subíndices de gobierno abierto desde la perspectiva gubernamental (</a:t>
            </a:r>
            <a:r>
              <a:rPr lang="es-MX" sz="1600" dirty="0" err="1"/>
              <a:t>GAg</a:t>
            </a:r>
            <a:r>
              <a:rPr lang="es-MX" sz="1600" dirty="0"/>
              <a:t>) y desde la perspectiva ciudadana (</a:t>
            </a:r>
            <a:r>
              <a:rPr lang="es-MX" sz="1600" dirty="0" err="1"/>
              <a:t>GAc</a:t>
            </a:r>
            <a:r>
              <a:rPr lang="es-MX" sz="1600" dirty="0"/>
              <a:t>).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72368" y="526849"/>
            <a:ext cx="300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PED 2040 y PED 2050</a:t>
            </a:r>
          </a:p>
        </p:txBody>
      </p:sp>
      <p:sp>
        <p:nvSpPr>
          <p:cNvPr id="7" name="Flecha arriba 6"/>
          <p:cNvSpPr/>
          <p:nvPr/>
        </p:nvSpPr>
        <p:spPr>
          <a:xfrm>
            <a:off x="1147421" y="3691155"/>
            <a:ext cx="300435" cy="32197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408942" y="373499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Helvetica Neue"/>
              </a:rPr>
              <a:t>Bienal</a:t>
            </a:r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65368"/>
              </p:ext>
            </p:extLst>
          </p:nvPr>
        </p:nvGraphicFramePr>
        <p:xfrm>
          <a:off x="564994" y="4172354"/>
          <a:ext cx="2207680" cy="28123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55179">
                  <a:extLst>
                    <a:ext uri="{9D8B030D-6E8A-4147-A177-3AD203B41FA5}">
                      <a16:colId xmlns:a16="http://schemas.microsoft.com/office/drawing/2014/main" val="143284700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val="1710537219"/>
                    </a:ext>
                  </a:extLst>
                </a:gridCol>
              </a:tblGrid>
              <a:tr h="27067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PED 2040</a:t>
                      </a:r>
                    </a:p>
                  </a:txBody>
                  <a:tcPr marL="49178" marR="49178" marT="49178" marB="491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49178" marR="49178" marT="49178" marB="49178" anchor="ctr"/>
                </a:tc>
                <a:extLst>
                  <a:ext uri="{0D108BD9-81ED-4DB2-BD59-A6C34878D82A}">
                    <a16:rowId xmlns:a16="http://schemas.microsoft.com/office/drawing/2014/main" val="313269776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04323" y="4864576"/>
            <a:ext cx="319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de acuerdo con la línea base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60394"/>
              </p:ext>
            </p:extLst>
          </p:nvPr>
        </p:nvGraphicFramePr>
        <p:xfrm>
          <a:off x="-759" y="5183912"/>
          <a:ext cx="3451395" cy="90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50">
                  <a:extLst>
                    <a:ext uri="{9D8B030D-6E8A-4147-A177-3AD203B41FA5}">
                      <a16:colId xmlns:a16="http://schemas.microsoft.com/office/drawing/2014/main" val="2862057368"/>
                    </a:ext>
                  </a:extLst>
                </a:gridCol>
                <a:gridCol w="677642">
                  <a:extLst>
                    <a:ext uri="{9D8B030D-6E8A-4147-A177-3AD203B41FA5}">
                      <a16:colId xmlns:a16="http://schemas.microsoft.com/office/drawing/2014/main" val="1191451827"/>
                    </a:ext>
                  </a:extLst>
                </a:gridCol>
                <a:gridCol w="681869">
                  <a:extLst>
                    <a:ext uri="{9D8B030D-6E8A-4147-A177-3AD203B41FA5}">
                      <a16:colId xmlns:a16="http://schemas.microsoft.com/office/drawing/2014/main" val="2682563225"/>
                    </a:ext>
                  </a:extLst>
                </a:gridCol>
                <a:gridCol w="702867">
                  <a:extLst>
                    <a:ext uri="{9D8B030D-6E8A-4147-A177-3AD203B41FA5}">
                      <a16:colId xmlns:a16="http://schemas.microsoft.com/office/drawing/2014/main" val="4121264049"/>
                    </a:ext>
                  </a:extLst>
                </a:gridCol>
                <a:gridCol w="702867">
                  <a:extLst>
                    <a:ext uri="{9D8B030D-6E8A-4147-A177-3AD203B41FA5}">
                      <a16:colId xmlns:a16="http://schemas.microsoft.com/office/drawing/2014/main" val="2541629447"/>
                    </a:ext>
                  </a:extLst>
                </a:gridCol>
              </a:tblGrid>
              <a:tr h="50061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014749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978982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22903"/>
              </p:ext>
            </p:extLst>
          </p:nvPr>
        </p:nvGraphicFramePr>
        <p:xfrm>
          <a:off x="551536" y="4515315"/>
          <a:ext cx="2207680" cy="28123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55179">
                  <a:extLst>
                    <a:ext uri="{9D8B030D-6E8A-4147-A177-3AD203B41FA5}">
                      <a16:colId xmlns:a16="http://schemas.microsoft.com/office/drawing/2014/main" val="143284700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val="1710537219"/>
                    </a:ext>
                  </a:extLst>
                </a:gridCol>
              </a:tblGrid>
              <a:tr h="27067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PED 2050</a:t>
                      </a:r>
                    </a:p>
                  </a:txBody>
                  <a:tcPr marL="49178" marR="49178" marT="49178" marB="491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49178" marR="49178" marT="49178" marB="49178" anchor="ctr"/>
                </a:tc>
                <a:extLst>
                  <a:ext uri="{0D108BD9-81ED-4DB2-BD59-A6C34878D82A}">
                    <a16:rowId xmlns:a16="http://schemas.microsoft.com/office/drawing/2014/main" val="313269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2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V="1">
            <a:off x="-5156774" y="-3928034"/>
            <a:ext cx="9721109" cy="12075911"/>
          </a:xfrm>
          <a:custGeom>
            <a:avLst/>
            <a:gdLst/>
            <a:ahLst/>
            <a:cxnLst/>
            <a:rect l="l" t="t" r="r" b="b"/>
            <a:pathLst>
              <a:path w="14581663" h="18113867">
                <a:moveTo>
                  <a:pt x="0" y="18113867"/>
                </a:moveTo>
                <a:lnTo>
                  <a:pt x="14581664" y="18113867"/>
                </a:lnTo>
                <a:lnTo>
                  <a:pt x="14581664" y="0"/>
                </a:lnTo>
                <a:lnTo>
                  <a:pt x="0" y="0"/>
                </a:lnTo>
                <a:lnTo>
                  <a:pt x="0" y="181138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flipV="1">
            <a:off x="7401432" y="-542027"/>
            <a:ext cx="9721109" cy="12075911"/>
          </a:xfrm>
          <a:custGeom>
            <a:avLst/>
            <a:gdLst/>
            <a:ahLst/>
            <a:cxnLst/>
            <a:rect l="l" t="t" r="r" b="b"/>
            <a:pathLst>
              <a:path w="14581663" h="18113867">
                <a:moveTo>
                  <a:pt x="0" y="18113867"/>
                </a:moveTo>
                <a:lnTo>
                  <a:pt x="14581663" y="18113867"/>
                </a:lnTo>
                <a:lnTo>
                  <a:pt x="14581663" y="0"/>
                </a:lnTo>
                <a:lnTo>
                  <a:pt x="0" y="0"/>
                </a:lnTo>
                <a:lnTo>
                  <a:pt x="0" y="181138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3675195" y="1970117"/>
            <a:ext cx="814314" cy="666289"/>
            <a:chOff x="0" y="0"/>
            <a:chExt cx="680815" cy="5570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0815" cy="557057"/>
            </a:xfrm>
            <a:custGeom>
              <a:avLst/>
              <a:gdLst/>
              <a:ahLst/>
              <a:cxnLst/>
              <a:rect l="l" t="t" r="r" b="b"/>
              <a:pathLst>
                <a:path w="680815" h="557057">
                  <a:moveTo>
                    <a:pt x="680815" y="278528"/>
                  </a:moveTo>
                  <a:lnTo>
                    <a:pt x="274415" y="0"/>
                  </a:lnTo>
                  <a:lnTo>
                    <a:pt x="274415" y="203200"/>
                  </a:lnTo>
                  <a:lnTo>
                    <a:pt x="0" y="203200"/>
                  </a:lnTo>
                  <a:lnTo>
                    <a:pt x="0" y="353857"/>
                  </a:lnTo>
                  <a:lnTo>
                    <a:pt x="274415" y="353857"/>
                  </a:lnTo>
                  <a:lnTo>
                    <a:pt x="274415" y="557057"/>
                  </a:lnTo>
                  <a:lnTo>
                    <a:pt x="680815" y="278528"/>
                  </a:lnTo>
                  <a:close/>
                </a:path>
              </a:pathLst>
            </a:custGeom>
            <a:gradFill rotWithShape="1">
              <a:gsLst>
                <a:gs pos="0">
                  <a:srgbClr val="CC01F5">
                    <a:alpha val="100000"/>
                  </a:srgbClr>
                </a:gs>
                <a:gs pos="50000">
                  <a:srgbClr val="6F0DC5">
                    <a:alpha val="100000"/>
                  </a:srgbClr>
                </a:gs>
                <a:gs pos="100000">
                  <a:srgbClr val="82068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5100"/>
              <a:ext cx="579215" cy="1887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75195" y="3399879"/>
            <a:ext cx="814314" cy="666289"/>
            <a:chOff x="0" y="0"/>
            <a:chExt cx="680815" cy="5570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0815" cy="557057"/>
            </a:xfrm>
            <a:custGeom>
              <a:avLst/>
              <a:gdLst/>
              <a:ahLst/>
              <a:cxnLst/>
              <a:rect l="l" t="t" r="r" b="b"/>
              <a:pathLst>
                <a:path w="680815" h="557057">
                  <a:moveTo>
                    <a:pt x="680815" y="278528"/>
                  </a:moveTo>
                  <a:lnTo>
                    <a:pt x="274415" y="0"/>
                  </a:lnTo>
                  <a:lnTo>
                    <a:pt x="274415" y="203200"/>
                  </a:lnTo>
                  <a:lnTo>
                    <a:pt x="0" y="203200"/>
                  </a:lnTo>
                  <a:lnTo>
                    <a:pt x="0" y="353857"/>
                  </a:lnTo>
                  <a:lnTo>
                    <a:pt x="274415" y="353857"/>
                  </a:lnTo>
                  <a:lnTo>
                    <a:pt x="274415" y="557057"/>
                  </a:lnTo>
                  <a:lnTo>
                    <a:pt x="680815" y="278528"/>
                  </a:lnTo>
                  <a:close/>
                </a:path>
              </a:pathLst>
            </a:custGeom>
            <a:gradFill rotWithShape="1">
              <a:gsLst>
                <a:gs pos="0">
                  <a:srgbClr val="CC01F5">
                    <a:alpha val="100000"/>
                  </a:srgbClr>
                </a:gs>
                <a:gs pos="50000">
                  <a:srgbClr val="6F0DC5">
                    <a:alpha val="100000"/>
                  </a:srgbClr>
                </a:gs>
                <a:gs pos="100000">
                  <a:srgbClr val="82068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5100"/>
              <a:ext cx="579215" cy="1887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75195" y="4829640"/>
            <a:ext cx="814314" cy="666289"/>
            <a:chOff x="0" y="0"/>
            <a:chExt cx="680815" cy="5570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0815" cy="557057"/>
            </a:xfrm>
            <a:custGeom>
              <a:avLst/>
              <a:gdLst/>
              <a:ahLst/>
              <a:cxnLst/>
              <a:rect l="l" t="t" r="r" b="b"/>
              <a:pathLst>
                <a:path w="680815" h="557057">
                  <a:moveTo>
                    <a:pt x="680815" y="278528"/>
                  </a:moveTo>
                  <a:lnTo>
                    <a:pt x="274415" y="0"/>
                  </a:lnTo>
                  <a:lnTo>
                    <a:pt x="274415" y="203200"/>
                  </a:lnTo>
                  <a:lnTo>
                    <a:pt x="0" y="203200"/>
                  </a:lnTo>
                  <a:lnTo>
                    <a:pt x="0" y="353857"/>
                  </a:lnTo>
                  <a:lnTo>
                    <a:pt x="274415" y="353857"/>
                  </a:lnTo>
                  <a:lnTo>
                    <a:pt x="274415" y="557057"/>
                  </a:lnTo>
                  <a:lnTo>
                    <a:pt x="680815" y="278528"/>
                  </a:lnTo>
                  <a:close/>
                </a:path>
              </a:pathLst>
            </a:custGeom>
            <a:gradFill rotWithShape="1">
              <a:gsLst>
                <a:gs pos="0">
                  <a:srgbClr val="CC01F5">
                    <a:alpha val="100000"/>
                  </a:srgbClr>
                </a:gs>
                <a:gs pos="50000">
                  <a:srgbClr val="6F0DC5">
                    <a:alpha val="100000"/>
                  </a:srgbClr>
                </a:gs>
                <a:gs pos="100000">
                  <a:srgbClr val="82068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5100"/>
              <a:ext cx="579215" cy="1887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8764455" y="1941065"/>
            <a:ext cx="723371" cy="695340"/>
          </a:xfrm>
          <a:custGeom>
            <a:avLst/>
            <a:gdLst/>
            <a:ahLst/>
            <a:cxnLst/>
            <a:rect l="l" t="t" r="r" b="b"/>
            <a:pathLst>
              <a:path w="1085056" h="1043010">
                <a:moveTo>
                  <a:pt x="0" y="0"/>
                </a:moveTo>
                <a:lnTo>
                  <a:pt x="1085056" y="0"/>
                </a:lnTo>
                <a:lnTo>
                  <a:pt x="1085056" y="1043010"/>
                </a:lnTo>
                <a:lnTo>
                  <a:pt x="0" y="1043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6389515" y="2585606"/>
            <a:ext cx="80219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  <a:spcBef>
                <a:spcPct val="0"/>
              </a:spcBef>
            </a:pPr>
            <a:r>
              <a:rPr lang="en-US" sz="222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62387" y="2598306"/>
            <a:ext cx="324900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Technical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3207" y="717551"/>
            <a:ext cx="992558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2"/>
              </a:lnSpc>
            </a:pPr>
            <a:r>
              <a:rPr lang="en-US" sz="4466" b="1">
                <a:solidFill>
                  <a:srgbClr val="18072B"/>
                </a:solidFill>
                <a:latin typeface="Nunito Bold"/>
                <a:ea typeface="Nunito Bold"/>
                <a:cs typeface="Nunito Bold"/>
                <a:sym typeface="Nunito Bold"/>
              </a:rPr>
              <a:t>Niveles de la Planeación Estratégica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10103" y="1975824"/>
            <a:ext cx="370670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Nivel Estratégico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10103" y="3405586"/>
            <a:ext cx="282288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Nivel Táctico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10103" y="4835347"/>
            <a:ext cx="345457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Nivel Operativo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57489" y="3993598"/>
            <a:ext cx="548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 a las estrategias que utilizaremos para el posicionamiento de la Alianza de Contralores.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601217" y="5455565"/>
            <a:ext cx="548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 a las acciones que desarrollaremos para lograr nuestras estrategias.</a:t>
            </a:r>
          </a:p>
        </p:txBody>
      </p:sp>
    </p:spTree>
    <p:extLst>
      <p:ext uri="{BB962C8B-B14F-4D97-AF65-F5344CB8AC3E}">
        <p14:creationId xmlns:p14="http://schemas.microsoft.com/office/powerpoint/2010/main" val="3877436362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5185</TotalTime>
  <Words>456</Words>
  <Application>Microsoft Office PowerPoint</Application>
  <PresentationFormat>Panorámica</PresentationFormat>
  <Paragraphs>128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Calibri</vt:lpstr>
      <vt:lpstr>Cinzel Bold</vt:lpstr>
      <vt:lpstr>Corbel</vt:lpstr>
      <vt:lpstr>Helvetica Neue</vt:lpstr>
      <vt:lpstr>Nunito Bold</vt:lpstr>
      <vt:lpstr>Open Sans</vt:lpstr>
      <vt:lpstr>Open Sans Bold</vt:lpstr>
      <vt:lpstr>Roboto Bold</vt:lpstr>
      <vt:lpstr>Shadows Into Light Two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Histórico de Indicadores de Desempeño</dc:title>
  <dc:creator>STRC</dc:creator>
  <cp:lastModifiedBy>ERNESTO SALVADOR GONZALEZ GOMEZ</cp:lastModifiedBy>
  <cp:revision>147</cp:revision>
  <cp:lastPrinted>2024-10-10T15:40:15Z</cp:lastPrinted>
  <dcterms:created xsi:type="dcterms:W3CDTF">2023-01-30T18:20:40Z</dcterms:created>
  <dcterms:modified xsi:type="dcterms:W3CDTF">2025-01-15T14:53:27Z</dcterms:modified>
</cp:coreProperties>
</file>